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7" r:id="rId2"/>
    <p:sldId id="299" r:id="rId3"/>
    <p:sldId id="300" r:id="rId4"/>
    <p:sldId id="301" r:id="rId5"/>
    <p:sldId id="302" r:id="rId6"/>
    <p:sldId id="303" r:id="rId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nna Zini" initials="AZ" lastIdx="15" clrIdx="0">
    <p:extLst>
      <p:ext uri="{19B8F6BF-5375-455C-9EA6-DF929625EA0E}">
        <p15:presenceInfo xmlns:p15="http://schemas.microsoft.com/office/powerpoint/2012/main" userId="S-1-5-21-279609263-2012623142-701057205-4600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539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62" autoAdjust="0"/>
    <p:restoredTop sz="94660"/>
  </p:normalViewPr>
  <p:slideViewPr>
    <p:cSldViewPr snapToGrid="0">
      <p:cViewPr varScale="1">
        <p:scale>
          <a:sx n="110" d="100"/>
          <a:sy n="110" d="100"/>
        </p:scale>
        <p:origin x="82"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F6A911-E07B-4C0F-97AC-31873F00D2CA}" type="datetimeFigureOut">
              <a:rPr lang="it-IT" smtClean="0"/>
              <a:t>17/02/2020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2DBAB8-C111-41DB-928F-CC481BB33059}" type="slidenum">
              <a:rPr lang="it-IT" smtClean="0"/>
              <a:t>‹#›</a:t>
            </a:fld>
            <a:endParaRPr lang="it-IT"/>
          </a:p>
        </p:txBody>
      </p:sp>
    </p:spTree>
    <p:extLst>
      <p:ext uri="{BB962C8B-B14F-4D97-AF65-F5344CB8AC3E}">
        <p14:creationId xmlns:p14="http://schemas.microsoft.com/office/powerpoint/2010/main" val="3379816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This</a:t>
            </a:r>
            <a:r>
              <a:rPr lang="it-IT" baseline="0" dirty="0"/>
              <a:t> research is appeling because of the huge amount of relevant text data generated every day. On the one side social media posts and eletronic newspapers with relative comments provide millions of opinions every day. On the other onlne reviews and blogs are becoming key drivers of the purchasing process</a:t>
            </a:r>
            <a:endParaRPr lang="en-GB" dirty="0"/>
          </a:p>
        </p:txBody>
      </p:sp>
      <p:sp>
        <p:nvSpPr>
          <p:cNvPr id="4" name="Slide Number Placeholder 3"/>
          <p:cNvSpPr>
            <a:spLocks noGrp="1"/>
          </p:cNvSpPr>
          <p:nvPr>
            <p:ph type="sldNum" sz="quarter" idx="10"/>
          </p:nvPr>
        </p:nvSpPr>
        <p:spPr/>
        <p:txBody>
          <a:bodyPr/>
          <a:lstStyle/>
          <a:p>
            <a:fld id="{A771785E-156B-49D3-8659-6AB110B3F5C2}" type="slidenum">
              <a:rPr lang="en-US" smtClean="0"/>
              <a:t>2</a:t>
            </a:fld>
            <a:endParaRPr lang="en-US" dirty="0"/>
          </a:p>
        </p:txBody>
      </p:sp>
    </p:spTree>
    <p:extLst>
      <p:ext uri="{BB962C8B-B14F-4D97-AF65-F5344CB8AC3E}">
        <p14:creationId xmlns:p14="http://schemas.microsoft.com/office/powerpoint/2010/main" val="1881205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This</a:t>
            </a:r>
            <a:r>
              <a:rPr lang="it-IT" baseline="0" dirty="0"/>
              <a:t> research is appeling because of the huge amount of relevant text data generated every day. On the one side social media posts and eletronic newspapers with relative comments provide millions of opinions every day. On the other onlne reviews and blogs are becoming key drivers of the purchasing process</a:t>
            </a:r>
            <a:endParaRPr lang="en-GB" dirty="0"/>
          </a:p>
        </p:txBody>
      </p:sp>
      <p:sp>
        <p:nvSpPr>
          <p:cNvPr id="4" name="Slide Number Placeholder 3"/>
          <p:cNvSpPr>
            <a:spLocks noGrp="1"/>
          </p:cNvSpPr>
          <p:nvPr>
            <p:ph type="sldNum" sz="quarter" idx="10"/>
          </p:nvPr>
        </p:nvSpPr>
        <p:spPr/>
        <p:txBody>
          <a:bodyPr/>
          <a:lstStyle/>
          <a:p>
            <a:fld id="{A771785E-156B-49D3-8659-6AB110B3F5C2}" type="slidenum">
              <a:rPr lang="en-US" smtClean="0"/>
              <a:t>3</a:t>
            </a:fld>
            <a:endParaRPr lang="en-US" dirty="0"/>
          </a:p>
        </p:txBody>
      </p:sp>
    </p:spTree>
    <p:extLst>
      <p:ext uri="{BB962C8B-B14F-4D97-AF65-F5344CB8AC3E}">
        <p14:creationId xmlns:p14="http://schemas.microsoft.com/office/powerpoint/2010/main" val="2148412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This</a:t>
            </a:r>
            <a:r>
              <a:rPr lang="it-IT" baseline="0" dirty="0"/>
              <a:t> research is appeling because of the huge amount of relevant text data generated every day. On the one side social media posts and eletronic newspapers with relative comments provide millions of opinions every day. On the other onlne reviews and blogs are becoming key drivers of the purchasing process</a:t>
            </a:r>
            <a:endParaRPr lang="en-GB" dirty="0"/>
          </a:p>
        </p:txBody>
      </p:sp>
      <p:sp>
        <p:nvSpPr>
          <p:cNvPr id="4" name="Slide Number Placeholder 3"/>
          <p:cNvSpPr>
            <a:spLocks noGrp="1"/>
          </p:cNvSpPr>
          <p:nvPr>
            <p:ph type="sldNum" sz="quarter" idx="10"/>
          </p:nvPr>
        </p:nvSpPr>
        <p:spPr/>
        <p:txBody>
          <a:bodyPr/>
          <a:lstStyle/>
          <a:p>
            <a:fld id="{A771785E-156B-49D3-8659-6AB110B3F5C2}" type="slidenum">
              <a:rPr lang="en-US" smtClean="0"/>
              <a:t>4</a:t>
            </a:fld>
            <a:endParaRPr lang="en-US" dirty="0"/>
          </a:p>
        </p:txBody>
      </p:sp>
    </p:spTree>
    <p:extLst>
      <p:ext uri="{BB962C8B-B14F-4D97-AF65-F5344CB8AC3E}">
        <p14:creationId xmlns:p14="http://schemas.microsoft.com/office/powerpoint/2010/main" val="1638966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olo 1"/>
          <p:cNvSpPr>
            <a:spLocks noGrp="1"/>
          </p:cNvSpPr>
          <p:nvPr>
            <p:ph type="ctrTitle"/>
          </p:nvPr>
        </p:nvSpPr>
        <p:spPr>
          <a:xfrm>
            <a:off x="952546" y="3316799"/>
            <a:ext cx="10325055" cy="491016"/>
          </a:xfrm>
        </p:spPr>
        <p:txBody>
          <a:bodyPr>
            <a:noAutofit/>
          </a:bodyPr>
          <a:lstStyle>
            <a:lvl1pPr algn="ctr">
              <a:defRPr sz="3800" b="0" i="0">
                <a:latin typeface="+mn-lt"/>
                <a:cs typeface="Arial"/>
              </a:defRPr>
            </a:lvl1pPr>
          </a:lstStyle>
          <a:p>
            <a:r>
              <a:rPr lang="it-IT" dirty="0"/>
              <a:t>Fare clic per modificare stile</a:t>
            </a:r>
          </a:p>
        </p:txBody>
      </p:sp>
      <p:sp>
        <p:nvSpPr>
          <p:cNvPr id="3" name="Sottotitolo 2"/>
          <p:cNvSpPr>
            <a:spLocks noGrp="1"/>
          </p:cNvSpPr>
          <p:nvPr>
            <p:ph type="subTitle" idx="1"/>
          </p:nvPr>
        </p:nvSpPr>
        <p:spPr>
          <a:xfrm>
            <a:off x="952546" y="4065020"/>
            <a:ext cx="10325055" cy="580834"/>
          </a:xfrm>
        </p:spPr>
        <p:txBody>
          <a:bodyPr>
            <a:normAutofit/>
          </a:bodyPr>
          <a:lstStyle>
            <a:lvl1pPr marL="0" indent="0" algn="ctr">
              <a:buNone/>
              <a:defRPr sz="2000" b="0" i="0">
                <a:solidFill>
                  <a:schemeClr val="tx1">
                    <a:tint val="75000"/>
                  </a:schemeClr>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Fare clic per modificare lo stile del sottotitolo dello schema</a:t>
            </a:r>
          </a:p>
        </p:txBody>
      </p:sp>
      <p:sp>
        <p:nvSpPr>
          <p:cNvPr id="4" name="Segnaposto data 3"/>
          <p:cNvSpPr>
            <a:spLocks noGrp="1"/>
          </p:cNvSpPr>
          <p:nvPr>
            <p:ph type="dt" sz="half" idx="10"/>
          </p:nvPr>
        </p:nvSpPr>
        <p:spPr/>
        <p:txBody>
          <a:bodyPr/>
          <a:lstStyle/>
          <a:p>
            <a:fld id="{73FAAD09-1C82-FD45-B72F-64AF07B0037D}" type="datetimeFigureOut">
              <a:rPr lang="it-IT" smtClean="0">
                <a:solidFill>
                  <a:prstClr val="black">
                    <a:tint val="75000"/>
                  </a:prstClr>
                </a:solidFill>
              </a:rPr>
              <a:pPr/>
              <a:t>17/02/2020</a:t>
            </a:fld>
            <a:endParaRPr lang="it-IT">
              <a:solidFill>
                <a:prstClr val="black">
                  <a:tint val="75000"/>
                </a:prstClr>
              </a:solidFill>
            </a:endParaRPr>
          </a:p>
        </p:txBody>
      </p:sp>
      <p:sp>
        <p:nvSpPr>
          <p:cNvPr id="6" name="Segnaposto numero diapositiva 5"/>
          <p:cNvSpPr>
            <a:spLocks noGrp="1"/>
          </p:cNvSpPr>
          <p:nvPr>
            <p:ph type="sldNum" sz="quarter" idx="12"/>
          </p:nvPr>
        </p:nvSpPr>
        <p:spPr>
          <a:xfrm>
            <a:off x="8737599" y="6356351"/>
            <a:ext cx="3292703" cy="365125"/>
          </a:xfrm>
        </p:spPr>
        <p:txBody>
          <a:bodyPr/>
          <a:lstStyle/>
          <a:p>
            <a:fld id="{41F0553F-AB58-BB40-B1E5-B3CC067F59CC}" type="slidenum">
              <a:rPr lang="it-IT" smtClean="0">
                <a:solidFill>
                  <a:prstClr val="black">
                    <a:tint val="75000"/>
                  </a:prstClr>
                </a:solidFill>
              </a:rPr>
              <a:pPr/>
              <a:t>‹#›</a:t>
            </a:fld>
            <a:endParaRPr lang="it-IT" dirty="0">
              <a:solidFill>
                <a:prstClr val="black">
                  <a:tint val="75000"/>
                </a:prstClr>
              </a:solidFill>
            </a:endParaRPr>
          </a:p>
        </p:txBody>
      </p:sp>
    </p:spTree>
    <p:extLst>
      <p:ext uri="{BB962C8B-B14F-4D97-AF65-F5344CB8AC3E}">
        <p14:creationId xmlns:p14="http://schemas.microsoft.com/office/powerpoint/2010/main" val="2206711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Solo tito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data 2"/>
          <p:cNvSpPr>
            <a:spLocks noGrp="1"/>
          </p:cNvSpPr>
          <p:nvPr>
            <p:ph type="dt" sz="half" idx="10"/>
          </p:nvPr>
        </p:nvSpPr>
        <p:spPr/>
        <p:txBody>
          <a:bodyPr/>
          <a:lstStyle/>
          <a:p>
            <a:fld id="{73FAAD09-1C82-FD45-B72F-64AF07B0037D}" type="datetimeFigureOut">
              <a:rPr lang="it-IT" smtClean="0">
                <a:solidFill>
                  <a:prstClr val="black">
                    <a:tint val="75000"/>
                  </a:prstClr>
                </a:solidFill>
              </a:rPr>
              <a:pPr/>
              <a:t>17/02/2020</a:t>
            </a:fld>
            <a:endParaRPr lang="it-IT">
              <a:solidFill>
                <a:prstClr val="black">
                  <a:tint val="75000"/>
                </a:prstClr>
              </a:solidFill>
            </a:endParaRPr>
          </a:p>
        </p:txBody>
      </p:sp>
      <p:sp>
        <p:nvSpPr>
          <p:cNvPr id="4" name="Segnaposto piè di pagina 3"/>
          <p:cNvSpPr>
            <a:spLocks noGrp="1"/>
          </p:cNvSpPr>
          <p:nvPr>
            <p:ph type="ftr" sz="quarter" idx="11"/>
          </p:nvPr>
        </p:nvSpPr>
        <p:spPr/>
        <p:txBody>
          <a:bodyPr/>
          <a:lstStyle/>
          <a:p>
            <a:endParaRPr lang="it-IT">
              <a:solidFill>
                <a:prstClr val="black">
                  <a:tint val="75000"/>
                </a:prstClr>
              </a:solidFill>
            </a:endParaRPr>
          </a:p>
        </p:txBody>
      </p:sp>
      <p:sp>
        <p:nvSpPr>
          <p:cNvPr id="5" name="Segnaposto numero diapositiva 4"/>
          <p:cNvSpPr>
            <a:spLocks noGrp="1"/>
          </p:cNvSpPr>
          <p:nvPr>
            <p:ph type="sldNum" sz="quarter" idx="12"/>
          </p:nvPr>
        </p:nvSpPr>
        <p:spPr>
          <a:xfrm>
            <a:off x="8737599" y="6356351"/>
            <a:ext cx="3233903" cy="365125"/>
          </a:xfrm>
        </p:spPr>
        <p:txBody>
          <a:bodyPr/>
          <a:lstStyle/>
          <a:p>
            <a:fld id="{41F0553F-AB58-BB40-B1E5-B3CC067F59CC}" type="slidenum">
              <a:rPr lang="it-IT" smtClean="0">
                <a:solidFill>
                  <a:prstClr val="black">
                    <a:tint val="75000"/>
                  </a:prstClr>
                </a:solidFill>
              </a:rPr>
              <a:pPr/>
              <a:t>‹#›</a:t>
            </a:fld>
            <a:endParaRPr lang="it-IT">
              <a:solidFill>
                <a:prstClr val="black">
                  <a:tint val="75000"/>
                </a:prstClr>
              </a:solidFill>
            </a:endParaRPr>
          </a:p>
        </p:txBody>
      </p:sp>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2762" y="6429510"/>
            <a:ext cx="646476" cy="142605"/>
          </a:xfrm>
          <a:prstGeom prst="rect">
            <a:avLst/>
          </a:prstGeom>
        </p:spPr>
      </p:pic>
    </p:spTree>
    <p:extLst>
      <p:ext uri="{BB962C8B-B14F-4D97-AF65-F5344CB8AC3E}">
        <p14:creationId xmlns:p14="http://schemas.microsoft.com/office/powerpoint/2010/main" val="536234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Vuot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73FAAD09-1C82-FD45-B72F-64AF07B0037D}" type="datetimeFigureOut">
              <a:rPr lang="it-IT" smtClean="0">
                <a:solidFill>
                  <a:prstClr val="black">
                    <a:tint val="75000"/>
                  </a:prstClr>
                </a:solidFill>
              </a:rPr>
              <a:pPr/>
              <a:t>17/02/2020</a:t>
            </a:fld>
            <a:endParaRPr lang="it-IT">
              <a:solidFill>
                <a:prstClr val="black">
                  <a:tint val="75000"/>
                </a:prstClr>
              </a:solidFill>
            </a:endParaRPr>
          </a:p>
        </p:txBody>
      </p:sp>
      <p:sp>
        <p:nvSpPr>
          <p:cNvPr id="3" name="Segnaposto piè di pagina 2"/>
          <p:cNvSpPr>
            <a:spLocks noGrp="1"/>
          </p:cNvSpPr>
          <p:nvPr>
            <p:ph type="ftr" sz="quarter" idx="11"/>
          </p:nvPr>
        </p:nvSpPr>
        <p:spPr/>
        <p:txBody>
          <a:bodyPr/>
          <a:lstStyle/>
          <a:p>
            <a:endParaRPr lang="it-IT">
              <a:solidFill>
                <a:prstClr val="black">
                  <a:tint val="75000"/>
                </a:prstClr>
              </a:solidFill>
            </a:endParaRPr>
          </a:p>
        </p:txBody>
      </p:sp>
      <p:sp>
        <p:nvSpPr>
          <p:cNvPr id="4" name="Segnaposto numero diapositiva 3"/>
          <p:cNvSpPr>
            <a:spLocks noGrp="1"/>
          </p:cNvSpPr>
          <p:nvPr>
            <p:ph type="sldNum" sz="quarter" idx="12"/>
          </p:nvPr>
        </p:nvSpPr>
        <p:spPr>
          <a:xfrm>
            <a:off x="8737599" y="6356351"/>
            <a:ext cx="3233903" cy="365125"/>
          </a:xfrm>
        </p:spPr>
        <p:txBody>
          <a:bodyPr/>
          <a:lstStyle/>
          <a:p>
            <a:fld id="{41F0553F-AB58-BB40-B1E5-B3CC067F59CC}" type="slidenum">
              <a:rPr lang="it-IT" smtClean="0">
                <a:solidFill>
                  <a:prstClr val="black">
                    <a:tint val="75000"/>
                  </a:prstClr>
                </a:solidFill>
              </a:rPr>
              <a:pPr/>
              <a:t>‹#›</a:t>
            </a:fld>
            <a:endParaRPr lang="it-IT">
              <a:solidFill>
                <a:prstClr val="black">
                  <a:tint val="75000"/>
                </a:prstClr>
              </a:solidFill>
            </a:endParaRPr>
          </a:p>
        </p:txBody>
      </p:sp>
      <p:pic>
        <p:nvPicPr>
          <p:cNvPr id="7" name="Immagin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2762" y="6429510"/>
            <a:ext cx="646476" cy="142605"/>
          </a:xfrm>
          <a:prstGeom prst="rect">
            <a:avLst/>
          </a:prstGeom>
        </p:spPr>
      </p:pic>
    </p:spTree>
    <p:extLst>
      <p:ext uri="{BB962C8B-B14F-4D97-AF65-F5344CB8AC3E}">
        <p14:creationId xmlns:p14="http://schemas.microsoft.com/office/powerpoint/2010/main" val="2005669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gi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5"/>
          <a:stretch>
            <a:fillRect/>
          </a:stretch>
        </a:blipFill>
        <a:effectLst/>
      </p:bgPr>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609600" y="274638"/>
            <a:ext cx="10972800" cy="1143000"/>
          </a:xfrm>
          <a:prstGeom prst="rect">
            <a:avLst/>
          </a:prstGeom>
        </p:spPr>
        <p:txBody>
          <a:bodyPr vert="horz" lIns="91440" tIns="45720" rIns="91440" bIns="45720" rtlCol="0" anchor="t">
            <a:normAutofit/>
          </a:bodyPr>
          <a:lstStyle/>
          <a:p>
            <a:r>
              <a:rPr lang="it-IT" dirty="0"/>
              <a:t>Fare clic per modificare stile</a:t>
            </a:r>
          </a:p>
        </p:txBody>
      </p:sp>
      <p:sp>
        <p:nvSpPr>
          <p:cNvPr id="3" name="Segnaposto testo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FAAD09-1C82-FD45-B72F-64AF07B0037D}" type="datetimeFigureOut">
              <a:rPr lang="it-IT" smtClean="0">
                <a:solidFill>
                  <a:prstClr val="black">
                    <a:tint val="75000"/>
                  </a:prstClr>
                </a:solidFill>
              </a:rPr>
              <a:pPr/>
              <a:t>17/02/2020</a:t>
            </a:fld>
            <a:endParaRPr lang="it-IT">
              <a:solidFill>
                <a:prstClr val="black">
                  <a:tint val="75000"/>
                </a:prstClr>
              </a:solidFill>
            </a:endParaRPr>
          </a:p>
        </p:txBody>
      </p:sp>
      <p:sp>
        <p:nvSpPr>
          <p:cNvPr id="5" name="Segnaposto piè di pagina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solidFill>
                <a:prstClr val="black">
                  <a:tint val="75000"/>
                </a:prstClr>
              </a:solidFill>
            </a:endParaRPr>
          </a:p>
        </p:txBody>
      </p:sp>
      <p:sp>
        <p:nvSpPr>
          <p:cNvPr id="6" name="Segnaposto numero diapositiva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F0553F-AB58-BB40-B1E5-B3CC067F59CC}" type="slidenum">
              <a:rPr lang="it-IT" smtClean="0">
                <a:solidFill>
                  <a:prstClr val="black">
                    <a:tint val="75000"/>
                  </a:prstClr>
                </a:solidFill>
              </a:rPr>
              <a:pPr/>
              <a:t>‹#›</a:t>
            </a:fld>
            <a:endParaRPr lang="it-IT">
              <a:solidFill>
                <a:prstClr val="black">
                  <a:tint val="75000"/>
                </a:prstClr>
              </a:solidFill>
            </a:endParaRPr>
          </a:p>
        </p:txBody>
      </p:sp>
    </p:spTree>
    <p:extLst>
      <p:ext uri="{BB962C8B-B14F-4D97-AF65-F5344CB8AC3E}">
        <p14:creationId xmlns:p14="http://schemas.microsoft.com/office/powerpoint/2010/main" val="2418023708"/>
      </p:ext>
    </p:extLst>
  </p:cSld>
  <p:clrMap bg1="lt1" tx1="dk1" bg2="lt2" tx2="dk2" accent1="accent1" accent2="accent2" accent3="accent3" accent4="accent4" accent5="accent5" accent6="accent6" hlink="hlink" folHlink="folHlink"/>
  <p:sldLayoutIdLst>
    <p:sldLayoutId id="2147483661" r:id="rId1"/>
    <p:sldLayoutId id="2147483666" r:id="rId2"/>
    <p:sldLayoutId id="2147483667" r:id="rId3"/>
  </p:sldLayoutIdLst>
  <p:txStyles>
    <p:titleStyle>
      <a:lvl1pPr algn="l" defTabSz="457200" rtl="0" eaLnBrk="1" latinLnBrk="0" hangingPunct="1">
        <a:spcBef>
          <a:spcPct val="0"/>
        </a:spcBef>
        <a:buNone/>
        <a:defRPr sz="3200" b="0" i="0" kern="1200">
          <a:solidFill>
            <a:srgbClr val="982B3A"/>
          </a:solidFill>
          <a:latin typeface="+mj-lt"/>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Immagin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86545" y="4903060"/>
            <a:ext cx="2317898" cy="1364469"/>
          </a:xfrm>
          <a:prstGeom prst="rect">
            <a:avLst/>
          </a:prstGeom>
        </p:spPr>
      </p:pic>
      <p:sp>
        <p:nvSpPr>
          <p:cNvPr id="7" name="Sottotitolo 2"/>
          <p:cNvSpPr txBox="1">
            <a:spLocks/>
          </p:cNvSpPr>
          <p:nvPr/>
        </p:nvSpPr>
        <p:spPr>
          <a:xfrm>
            <a:off x="7952911" y="4969704"/>
            <a:ext cx="3626681" cy="580834"/>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2000" b="0" i="0" kern="1200">
                <a:solidFill>
                  <a:schemeClr val="tx1">
                    <a:tint val="75000"/>
                  </a:schemeClr>
                </a:solidFill>
                <a:latin typeface="+mn-lt"/>
                <a:ea typeface="+mn-ea"/>
                <a:cs typeface="Arial"/>
              </a:defRPr>
            </a:lvl1pPr>
            <a:lvl2pPr marL="457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18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16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it-IT" dirty="0">
                <a:solidFill>
                  <a:prstClr val="black">
                    <a:tint val="75000"/>
                  </a:prstClr>
                </a:solidFill>
                <a:latin typeface="Calibri"/>
              </a:rPr>
              <a:t>In partnership with</a:t>
            </a:r>
          </a:p>
        </p:txBody>
      </p:sp>
      <p:pic>
        <p:nvPicPr>
          <p:cNvPr id="8" name="Immagine 7"/>
          <p:cNvPicPr>
            <a:picLocks noChangeAspect="1"/>
          </p:cNvPicPr>
          <p:nvPr/>
        </p:nvPicPr>
        <p:blipFill>
          <a:blip r:embed="rId4"/>
          <a:stretch>
            <a:fillRect/>
          </a:stretch>
        </p:blipFill>
        <p:spPr>
          <a:xfrm>
            <a:off x="9092356" y="5336274"/>
            <a:ext cx="1467276" cy="586911"/>
          </a:xfrm>
          <a:prstGeom prst="rect">
            <a:avLst/>
          </a:prstGeom>
        </p:spPr>
      </p:pic>
      <p:sp>
        <p:nvSpPr>
          <p:cNvPr id="10" name="Titolo 3"/>
          <p:cNvSpPr>
            <a:spLocks noGrp="1"/>
          </p:cNvSpPr>
          <p:nvPr>
            <p:ph type="ctrTitle"/>
          </p:nvPr>
        </p:nvSpPr>
        <p:spPr>
          <a:xfrm>
            <a:off x="2254842" y="3465571"/>
            <a:ext cx="7743791" cy="491016"/>
          </a:xfrm>
        </p:spPr>
        <p:txBody>
          <a:bodyPr/>
          <a:lstStyle/>
          <a:p>
            <a:r>
              <a:rPr lang="en-GB" b="1" dirty="0"/>
              <a:t>Big Data Analytics</a:t>
            </a:r>
            <a:endParaRPr lang="it-IT" dirty="0"/>
          </a:p>
        </p:txBody>
      </p:sp>
      <p:sp>
        <p:nvSpPr>
          <p:cNvPr id="9" name="Sottotitolo 2"/>
          <p:cNvSpPr>
            <a:spLocks noGrp="1"/>
          </p:cNvSpPr>
          <p:nvPr>
            <p:ph type="subTitle" idx="1"/>
          </p:nvPr>
        </p:nvSpPr>
        <p:spPr>
          <a:xfrm>
            <a:off x="2335740" y="4172728"/>
            <a:ext cx="7743791" cy="580834"/>
          </a:xfrm>
        </p:spPr>
        <p:txBody>
          <a:bodyPr/>
          <a:lstStyle/>
          <a:p>
            <a:r>
              <a:rPr lang="it-IT" dirty="0"/>
              <a:t>Heart dataset</a:t>
            </a:r>
          </a:p>
        </p:txBody>
      </p:sp>
    </p:spTree>
    <p:extLst>
      <p:ext uri="{BB962C8B-B14F-4D97-AF65-F5344CB8AC3E}">
        <p14:creationId xmlns:p14="http://schemas.microsoft.com/office/powerpoint/2010/main" val="2762600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989993" y="290518"/>
            <a:ext cx="8212014" cy="1077218"/>
          </a:xfrm>
          <a:prstGeom prst="rect">
            <a:avLst/>
          </a:prstGeom>
        </p:spPr>
        <p:txBody>
          <a:bodyPr vert="horz" lIns="91440" tIns="45720" rIns="91440" bIns="45720" rtlCol="0" anchor="t">
            <a:normAutofit/>
          </a:bodyPr>
          <a:lstStyle/>
          <a:p>
            <a:pPr defTabSz="457200"/>
            <a:r>
              <a:rPr lang="en-US" sz="3200" dirty="0">
                <a:solidFill>
                  <a:srgbClr val="982B3A"/>
                </a:solidFill>
                <a:latin typeface="+mj-lt"/>
                <a:ea typeface="+mj-ea"/>
                <a:cs typeface="Arial"/>
              </a:rPr>
              <a:t>Predicting survival in patients after myocardial infarction: introduction</a:t>
            </a:r>
          </a:p>
        </p:txBody>
      </p:sp>
      <p:sp>
        <p:nvSpPr>
          <p:cNvPr id="13" name="Rectangle 12"/>
          <p:cNvSpPr/>
          <p:nvPr/>
        </p:nvSpPr>
        <p:spPr>
          <a:xfrm>
            <a:off x="1866900" y="1539675"/>
            <a:ext cx="8458201" cy="3352328"/>
          </a:xfrm>
          <a:prstGeom prst="rect">
            <a:avLst/>
          </a:prstGeom>
        </p:spPr>
        <p:txBody>
          <a:bodyPr wrap="square">
            <a:spAutoFit/>
          </a:bodyPr>
          <a:lstStyle/>
          <a:p>
            <a:pPr algn="just">
              <a:lnSpc>
                <a:spcPct val="107000"/>
              </a:lnSpc>
            </a:pPr>
            <a:r>
              <a:rPr lang="en-US" b="1" dirty="0">
                <a:solidFill>
                  <a:srgbClr val="728FA5"/>
                </a:solidFill>
                <a:latin typeface="Calibri" panose="020F0502020204030204" pitchFamily="34" charset="0"/>
                <a:ea typeface="Calibri" panose="020F0502020204030204" pitchFamily="34" charset="0"/>
                <a:cs typeface="Times New Roman" panose="02020603050405020304" pitchFamily="18" charset="0"/>
              </a:rPr>
              <a:t>All the patients in the dataset suffered heart attacks at some point in the past. </a:t>
            </a:r>
            <a:r>
              <a:rPr lang="en-US"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Some are still alive and some are not. The problem addressed by past researchers was to predict from the other variables whether or not the patient will survive at least one year.</a:t>
            </a:r>
          </a:p>
          <a:p>
            <a:pPr algn="just">
              <a:lnSpc>
                <a:spcPct val="107000"/>
              </a:lnSpc>
            </a:pPr>
            <a:endParaRPr lang="en-US" b="1"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b="1" dirty="0">
                <a:solidFill>
                  <a:srgbClr val="92D050"/>
                </a:solidFill>
                <a:latin typeface="Calibri" panose="020F0502020204030204" pitchFamily="34" charset="0"/>
                <a:ea typeface="Calibri" panose="020F0502020204030204" pitchFamily="34" charset="0"/>
                <a:cs typeface="Times New Roman" panose="02020603050405020304" pitchFamily="18" charset="0"/>
              </a:rPr>
              <a:t>Myocardial infarction</a:t>
            </a:r>
            <a:r>
              <a:rPr lang="en-US" dirty="0">
                <a:solidFill>
                  <a:srgbClr val="92D050"/>
                </a:solidFill>
                <a:latin typeface="Calibri" panose="020F0502020204030204" pitchFamily="34" charset="0"/>
                <a:ea typeface="Calibri" panose="020F0502020204030204" pitchFamily="34" charset="0"/>
                <a:cs typeface="Times New Roman" panose="02020603050405020304" pitchFamily="18" charset="0"/>
              </a:rPr>
              <a:t> (</a:t>
            </a:r>
            <a:r>
              <a:rPr lang="en-US" b="1" dirty="0">
                <a:solidFill>
                  <a:srgbClr val="92D050"/>
                </a:solidFill>
                <a:latin typeface="Calibri" panose="020F0502020204030204" pitchFamily="34" charset="0"/>
                <a:ea typeface="Calibri" panose="020F0502020204030204" pitchFamily="34" charset="0"/>
                <a:cs typeface="Times New Roman" panose="02020603050405020304" pitchFamily="18" charset="0"/>
              </a:rPr>
              <a:t>MI</a:t>
            </a:r>
            <a:r>
              <a:rPr lang="en-US" dirty="0">
                <a:solidFill>
                  <a:srgbClr val="92D050"/>
                </a:solidFill>
                <a:latin typeface="Calibri" panose="020F0502020204030204" pitchFamily="34" charset="0"/>
                <a:ea typeface="Calibri" panose="020F0502020204030204" pitchFamily="34" charset="0"/>
                <a:cs typeface="Times New Roman" panose="02020603050405020304" pitchFamily="18" charset="0"/>
              </a:rPr>
              <a:t>) </a:t>
            </a:r>
            <a:r>
              <a:rPr lang="en-US"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or </a:t>
            </a:r>
            <a:r>
              <a:rPr lang="en-US" b="1" dirty="0">
                <a:solidFill>
                  <a:srgbClr val="92D050"/>
                </a:solidFill>
                <a:latin typeface="Calibri" panose="020F0502020204030204" pitchFamily="34" charset="0"/>
                <a:ea typeface="Calibri" panose="020F0502020204030204" pitchFamily="34" charset="0"/>
                <a:cs typeface="Times New Roman" panose="02020603050405020304" pitchFamily="18" charset="0"/>
              </a:rPr>
              <a:t>acute myocardial infarction</a:t>
            </a:r>
            <a:r>
              <a:rPr lang="en-US" dirty="0">
                <a:solidFill>
                  <a:srgbClr val="92D050"/>
                </a:solidFill>
                <a:latin typeface="Calibri" panose="020F0502020204030204" pitchFamily="34" charset="0"/>
                <a:ea typeface="Calibri" panose="020F0502020204030204" pitchFamily="34" charset="0"/>
                <a:cs typeface="Times New Roman" panose="02020603050405020304" pitchFamily="18" charset="0"/>
              </a:rPr>
              <a:t> (</a:t>
            </a:r>
            <a:r>
              <a:rPr lang="en-US" b="1" dirty="0">
                <a:solidFill>
                  <a:srgbClr val="92D050"/>
                </a:solidFill>
                <a:latin typeface="Calibri" panose="020F0502020204030204" pitchFamily="34" charset="0"/>
                <a:ea typeface="Calibri" panose="020F0502020204030204" pitchFamily="34" charset="0"/>
                <a:cs typeface="Times New Roman" panose="02020603050405020304" pitchFamily="18" charset="0"/>
              </a:rPr>
              <a:t>AMI</a:t>
            </a:r>
            <a:r>
              <a:rPr lang="en-US" dirty="0">
                <a:solidFill>
                  <a:srgbClr val="92D050"/>
                </a:solidFill>
                <a:latin typeface="Calibri" panose="020F0502020204030204" pitchFamily="34" charset="0"/>
                <a:ea typeface="Calibri" panose="020F0502020204030204" pitchFamily="34" charset="0"/>
                <a:cs typeface="Times New Roman" panose="02020603050405020304" pitchFamily="18" charset="0"/>
              </a:rPr>
              <a:t>) </a:t>
            </a:r>
            <a:r>
              <a:rPr lang="en-US"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occurs when blood flow stops to a part of the heart causing damage to the heart muscle. </a:t>
            </a:r>
          </a:p>
          <a:p>
            <a:pPr algn="just">
              <a:lnSpc>
                <a:spcPct val="107000"/>
              </a:lnSpc>
            </a:pPr>
            <a:r>
              <a:rPr lang="en-US"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Most MIs occur due to coronary artery disease. Risk factors include high blood pressure, smoking, diabetes, lack of exercise, obesity, high blood cholesterol, poor diet, and excessive alcohol intake, among others.</a:t>
            </a:r>
          </a:p>
          <a:p>
            <a:pPr algn="just">
              <a:lnSpc>
                <a:spcPct val="107000"/>
              </a:lnSpc>
            </a:pPr>
            <a:endParaRPr lang="en-US"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Blockages on the </a:t>
            </a:r>
            <a:r>
              <a:rPr lang="en-US" b="1" dirty="0">
                <a:solidFill>
                  <a:srgbClr val="728FA5"/>
                </a:solidFill>
                <a:latin typeface="Calibri" panose="020F0502020204030204" pitchFamily="34" charset="0"/>
                <a:ea typeface="Calibri" panose="020F0502020204030204" pitchFamily="34" charset="0"/>
                <a:cs typeface="Times New Roman" panose="02020603050405020304" pitchFamily="18" charset="0"/>
              </a:rPr>
              <a:t>left side </a:t>
            </a:r>
            <a:r>
              <a:rPr lang="en-US"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of your heart are usually </a:t>
            </a:r>
            <a:r>
              <a:rPr lang="en-US" b="1" dirty="0">
                <a:solidFill>
                  <a:srgbClr val="728FA5"/>
                </a:solidFill>
                <a:latin typeface="Calibri" panose="020F0502020204030204" pitchFamily="34" charset="0"/>
                <a:ea typeface="Calibri" panose="020F0502020204030204" pitchFamily="34" charset="0"/>
                <a:cs typeface="Times New Roman" panose="02020603050405020304" pitchFamily="18" charset="0"/>
              </a:rPr>
              <a:t>more dangerous</a:t>
            </a:r>
          </a:p>
        </p:txBody>
      </p:sp>
    </p:spTree>
    <p:extLst>
      <p:ext uri="{BB962C8B-B14F-4D97-AF65-F5344CB8AC3E}">
        <p14:creationId xmlns:p14="http://schemas.microsoft.com/office/powerpoint/2010/main" val="2765896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66900" y="1522093"/>
            <a:ext cx="8458201" cy="685059"/>
          </a:xfrm>
          <a:prstGeom prst="rect">
            <a:avLst/>
          </a:prstGeom>
        </p:spPr>
        <p:txBody>
          <a:bodyPr wrap="square">
            <a:spAutoFit/>
          </a:bodyPr>
          <a:lstStyle/>
          <a:p>
            <a:pPr algn="just">
              <a:lnSpc>
                <a:spcPct val="107000"/>
              </a:lnSpc>
            </a:pPr>
            <a:r>
              <a:rPr lang="en-US"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The AHA (America Heart Association) has divided the </a:t>
            </a:r>
            <a:r>
              <a:rPr lang="en-US" b="1" dirty="0">
                <a:solidFill>
                  <a:srgbClr val="9EB6CF"/>
                </a:solidFill>
                <a:latin typeface="Calibri" panose="020F0502020204030204" pitchFamily="34" charset="0"/>
                <a:ea typeface="Calibri" panose="020F0502020204030204" pitchFamily="34" charset="0"/>
                <a:cs typeface="Times New Roman" panose="02020603050405020304" pitchFamily="18" charset="0"/>
              </a:rPr>
              <a:t>muscle and cavity of the left ventricle</a:t>
            </a:r>
            <a:r>
              <a:rPr lang="en-US" b="1" dirty="0">
                <a:solidFill>
                  <a:srgbClr val="728FA5"/>
                </a:solidFill>
                <a:latin typeface="Calibri" panose="020F0502020204030204" pitchFamily="34" charset="0"/>
                <a:ea typeface="Calibri" panose="020F0502020204030204" pitchFamily="34" charset="0"/>
                <a:cs typeface="Times New Roman" panose="02020603050405020304" pitchFamily="18" charset="0"/>
              </a:rPr>
              <a:t> </a:t>
            </a:r>
            <a:r>
              <a:rPr lang="en-US"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in 17 segments</a:t>
            </a:r>
          </a:p>
        </p:txBody>
      </p:sp>
      <p:pic>
        <p:nvPicPr>
          <p:cNvPr id="7" name="Picture 6"/>
          <p:cNvPicPr/>
          <p:nvPr/>
        </p:nvPicPr>
        <p:blipFill>
          <a:blip r:embed="rId3"/>
          <a:stretch>
            <a:fillRect/>
          </a:stretch>
        </p:blipFill>
        <p:spPr>
          <a:xfrm>
            <a:off x="4366358" y="2400047"/>
            <a:ext cx="3013318" cy="1653207"/>
          </a:xfrm>
          <a:prstGeom prst="rect">
            <a:avLst/>
          </a:prstGeom>
        </p:spPr>
      </p:pic>
      <p:sp>
        <p:nvSpPr>
          <p:cNvPr id="2" name="Rectangle 1"/>
          <p:cNvSpPr/>
          <p:nvPr/>
        </p:nvSpPr>
        <p:spPr>
          <a:xfrm>
            <a:off x="1866899" y="4704258"/>
            <a:ext cx="8335108" cy="685059"/>
          </a:xfrm>
          <a:prstGeom prst="rect">
            <a:avLst/>
          </a:prstGeom>
        </p:spPr>
        <p:txBody>
          <a:bodyPr wrap="square">
            <a:spAutoFit/>
          </a:bodyPr>
          <a:lstStyle/>
          <a:p>
            <a:pPr algn="just">
              <a:lnSpc>
                <a:spcPct val="107000"/>
              </a:lnSpc>
            </a:pPr>
            <a:r>
              <a:rPr lang="en-US" b="1" dirty="0">
                <a:solidFill>
                  <a:srgbClr val="9EB6CF"/>
                </a:solidFill>
                <a:latin typeface="Calibri" panose="020F0502020204030204" pitchFamily="34" charset="0"/>
                <a:ea typeface="Calibri" panose="020F0502020204030204" pitchFamily="34" charset="0"/>
                <a:cs typeface="Times New Roman" panose="02020603050405020304" pitchFamily="18" charset="0"/>
              </a:rPr>
              <a:t>An</a:t>
            </a:r>
            <a:r>
              <a:rPr lang="en-US" b="1" dirty="0">
                <a:solidFill>
                  <a:srgbClr val="728FA5"/>
                </a:solidFill>
                <a:latin typeface="Calibri" panose="020F0502020204030204" pitchFamily="34" charset="0"/>
                <a:ea typeface="Calibri" panose="020F0502020204030204" pitchFamily="34" charset="0"/>
                <a:cs typeface="Times New Roman" panose="02020603050405020304" pitchFamily="18" charset="0"/>
              </a:rPr>
              <a:t> </a:t>
            </a:r>
            <a:r>
              <a:rPr lang="en-US" b="1" dirty="0">
                <a:solidFill>
                  <a:srgbClr val="92D050"/>
                </a:solidFill>
                <a:latin typeface="Calibri" panose="020F0502020204030204" pitchFamily="34" charset="0"/>
                <a:ea typeface="Calibri" panose="020F0502020204030204" pitchFamily="34" charset="0"/>
                <a:cs typeface="Times New Roman" panose="02020603050405020304" pitchFamily="18" charset="0"/>
              </a:rPr>
              <a:t>echocardiogram</a:t>
            </a:r>
            <a:r>
              <a:rPr lang="en-US" b="1" dirty="0">
                <a:solidFill>
                  <a:srgbClr val="728FA5"/>
                </a:solidFill>
                <a:latin typeface="Calibri" panose="020F0502020204030204" pitchFamily="34" charset="0"/>
                <a:ea typeface="Calibri" panose="020F0502020204030204" pitchFamily="34" charset="0"/>
                <a:cs typeface="Times New Roman" panose="02020603050405020304" pitchFamily="18" charset="0"/>
              </a:rPr>
              <a:t> </a:t>
            </a:r>
            <a:r>
              <a:rPr lang="en-US" b="1" dirty="0">
                <a:solidFill>
                  <a:srgbClr val="9EB6CF"/>
                </a:solidFill>
                <a:latin typeface="Calibri" panose="020F0502020204030204" pitchFamily="34" charset="0"/>
                <a:ea typeface="Calibri" panose="020F0502020204030204" pitchFamily="34" charset="0"/>
                <a:cs typeface="Times New Roman" panose="02020603050405020304" pitchFamily="18" charset="0"/>
              </a:rPr>
              <a:t>is an ultrasound of the heart</a:t>
            </a:r>
            <a:r>
              <a:rPr lang="en-US"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 It can make an assessment of the blood flowing through the heart</a:t>
            </a:r>
            <a:endParaRPr lang="en-US" dirty="0">
              <a:solidFill>
                <a:schemeClr val="bg1">
                  <a:lumMod val="50000"/>
                </a:schemeClr>
              </a:solidFill>
            </a:endParaRPr>
          </a:p>
        </p:txBody>
      </p:sp>
      <p:sp>
        <p:nvSpPr>
          <p:cNvPr id="9" name="Rectangle 8"/>
          <p:cNvSpPr/>
          <p:nvPr/>
        </p:nvSpPr>
        <p:spPr>
          <a:xfrm>
            <a:off x="1989993" y="290518"/>
            <a:ext cx="8212014" cy="1077218"/>
          </a:xfrm>
          <a:prstGeom prst="rect">
            <a:avLst/>
          </a:prstGeom>
        </p:spPr>
        <p:txBody>
          <a:bodyPr vert="horz" lIns="91440" tIns="45720" rIns="91440" bIns="45720" rtlCol="0" anchor="t">
            <a:normAutofit/>
          </a:bodyPr>
          <a:lstStyle/>
          <a:p>
            <a:pPr defTabSz="457200"/>
            <a:r>
              <a:rPr lang="en-US" sz="3200" dirty="0">
                <a:solidFill>
                  <a:srgbClr val="982B3A"/>
                </a:solidFill>
                <a:latin typeface="+mj-lt"/>
                <a:ea typeface="+mj-ea"/>
                <a:cs typeface="Arial"/>
              </a:rPr>
              <a:t>Predicting survival in patients after myocardial infarction: introduction</a:t>
            </a:r>
          </a:p>
        </p:txBody>
      </p:sp>
    </p:spTree>
    <p:extLst>
      <p:ext uri="{BB962C8B-B14F-4D97-AF65-F5344CB8AC3E}">
        <p14:creationId xmlns:p14="http://schemas.microsoft.com/office/powerpoint/2010/main" val="626246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989993" y="290518"/>
            <a:ext cx="8212014" cy="1077218"/>
          </a:xfrm>
          <a:prstGeom prst="rect">
            <a:avLst/>
          </a:prstGeom>
        </p:spPr>
        <p:txBody>
          <a:bodyPr vert="horz" lIns="91440" tIns="45720" rIns="91440" bIns="45720" rtlCol="0" anchor="t">
            <a:normAutofit/>
          </a:bodyPr>
          <a:lstStyle/>
          <a:p>
            <a:pPr defTabSz="457200"/>
            <a:r>
              <a:rPr lang="en-US" sz="3200" dirty="0">
                <a:solidFill>
                  <a:srgbClr val="982B3A"/>
                </a:solidFill>
                <a:latin typeface="+mj-lt"/>
                <a:ea typeface="+mj-ea"/>
                <a:cs typeface="Arial"/>
              </a:rPr>
              <a:t>Predicting survival in patients after myocardial infarction: data</a:t>
            </a:r>
          </a:p>
        </p:txBody>
      </p:sp>
      <mc:AlternateContent xmlns:mc="http://schemas.openxmlformats.org/markup-compatibility/2006" xmlns:a14="http://schemas.microsoft.com/office/drawing/2010/main">
        <mc:Choice Requires="a14">
          <p:sp>
            <p:nvSpPr>
              <p:cNvPr id="6" name="Rectangle 5"/>
              <p:cNvSpPr/>
              <p:nvPr/>
            </p:nvSpPr>
            <p:spPr>
              <a:xfrm>
                <a:off x="1866900" y="1593726"/>
                <a:ext cx="8458201" cy="4211538"/>
              </a:xfrm>
              <a:prstGeom prst="rect">
                <a:avLst/>
              </a:prstGeom>
            </p:spPr>
            <p:txBody>
              <a:bodyPr wrap="square">
                <a:spAutoFit/>
              </a:bodyPr>
              <a:lstStyle/>
              <a:p>
                <a:pPr algn="just">
                  <a:lnSpc>
                    <a:spcPct val="107000"/>
                  </a:lnSpc>
                </a:pPr>
                <a:r>
                  <a:rPr lang="en-US" b="1" dirty="0">
                    <a:solidFill>
                      <a:srgbClr val="92D050"/>
                    </a:solidFill>
                    <a:latin typeface="Calibri" panose="020F0502020204030204" pitchFamily="34" charset="0"/>
                    <a:ea typeface="Calibri" panose="020F0502020204030204" pitchFamily="34" charset="0"/>
                    <a:cs typeface="Times New Roman" panose="02020603050405020304" pitchFamily="18" charset="0"/>
                  </a:rPr>
                  <a:t>Social</a:t>
                </a:r>
                <a:r>
                  <a:rPr lang="en-US" b="1"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en-US" b="1" dirty="0">
                    <a:solidFill>
                      <a:srgbClr val="92D050"/>
                    </a:solidFill>
                    <a:latin typeface="Calibri" panose="020F0502020204030204" pitchFamily="34" charset="0"/>
                    <a:ea typeface="Calibri" panose="020F0502020204030204" pitchFamily="34" charset="0"/>
                    <a:cs typeface="Times New Roman" panose="02020603050405020304" pitchFamily="18" charset="0"/>
                  </a:rPr>
                  <a:t>Security</a:t>
                </a:r>
                <a:r>
                  <a:rPr lang="en-US" b="1"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en-US" b="1" dirty="0">
                    <a:solidFill>
                      <a:srgbClr val="92D050"/>
                    </a:solidFill>
                    <a:latin typeface="Calibri" panose="020F0502020204030204" pitchFamily="34" charset="0"/>
                    <a:ea typeface="Calibri" panose="020F0502020204030204" pitchFamily="34" charset="0"/>
                    <a:cs typeface="Times New Roman" panose="02020603050405020304" pitchFamily="18" charset="0"/>
                  </a:rPr>
                  <a:t>Number</a:t>
                </a:r>
                <a:r>
                  <a:rPr lang="en-US" b="1"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en-US"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1 if the patient has a SSN. 0 otherwise.</a:t>
                </a:r>
              </a:p>
              <a:p>
                <a:pPr algn="just">
                  <a:lnSpc>
                    <a:spcPct val="107000"/>
                  </a:lnSpc>
                </a:pPr>
                <a:r>
                  <a:rPr lang="en-US" b="1" dirty="0">
                    <a:solidFill>
                      <a:srgbClr val="92D050"/>
                    </a:solidFill>
                    <a:latin typeface="Calibri" panose="020F0502020204030204" pitchFamily="34" charset="0"/>
                    <a:ea typeface="Calibri" panose="020F0502020204030204" pitchFamily="34" charset="0"/>
                    <a:cs typeface="Times New Roman" panose="02020603050405020304" pitchFamily="18" charset="0"/>
                  </a:rPr>
                  <a:t>Nationality</a:t>
                </a:r>
                <a:r>
                  <a:rPr lang="en-US"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 Country number in the list of sovereign countries ordered by name (USA is 187). </a:t>
                </a:r>
              </a:p>
              <a:p>
                <a:pPr algn="just">
                  <a:lnSpc>
                    <a:spcPct val="107000"/>
                  </a:lnSpc>
                </a:pPr>
                <a:r>
                  <a:rPr lang="en-US" b="1" dirty="0">
                    <a:solidFill>
                      <a:srgbClr val="92D050"/>
                    </a:solidFill>
                    <a:latin typeface="Calibri" panose="020F0502020204030204" pitchFamily="34" charset="0"/>
                    <a:ea typeface="Calibri" panose="020F0502020204030204" pitchFamily="34" charset="0"/>
                    <a:cs typeface="Times New Roman" panose="02020603050405020304" pitchFamily="18" charset="0"/>
                  </a:rPr>
                  <a:t>Area</a:t>
                </a:r>
                <a:r>
                  <a:rPr lang="en-US"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 where the patient lives.</a:t>
                </a:r>
              </a:p>
              <a:p>
                <a:pPr algn="just">
                  <a:lnSpc>
                    <a:spcPct val="107000"/>
                  </a:lnSpc>
                </a:pPr>
                <a:r>
                  <a:rPr lang="en-US" b="1" dirty="0">
                    <a:solidFill>
                      <a:srgbClr val="92D050"/>
                    </a:solidFill>
                    <a:latin typeface="Calibri" panose="020F0502020204030204" pitchFamily="34" charset="0"/>
                    <a:ea typeface="Calibri" panose="020F0502020204030204" pitchFamily="34" charset="0"/>
                    <a:cs typeface="Times New Roman" panose="02020603050405020304" pitchFamily="18" charset="0"/>
                  </a:rPr>
                  <a:t>Shortening</a:t>
                </a:r>
                <a:r>
                  <a:rPr lang="en-US" dirty="0">
                    <a:solidFill>
                      <a:srgbClr val="92D050"/>
                    </a:solidFill>
                    <a:latin typeface="Calibri" panose="020F0502020204030204" pitchFamily="34" charset="0"/>
                    <a:ea typeface="Calibri" panose="020F0502020204030204" pitchFamily="34" charset="0"/>
                    <a:cs typeface="Times New Roman" panose="02020603050405020304" pitchFamily="18" charset="0"/>
                  </a:rPr>
                  <a:t> </a:t>
                </a:r>
                <a:r>
                  <a:rPr lang="en-US" b="1" dirty="0">
                    <a:solidFill>
                      <a:srgbClr val="92D050"/>
                    </a:solidFill>
                    <a:latin typeface="Calibri" panose="020F0502020204030204" pitchFamily="34" charset="0"/>
                    <a:ea typeface="Calibri" panose="020F0502020204030204" pitchFamily="34" charset="0"/>
                    <a:cs typeface="Times New Roman" panose="02020603050405020304" pitchFamily="18" charset="0"/>
                  </a:rPr>
                  <a:t>fraction</a:t>
                </a:r>
                <a:r>
                  <a:rPr lang="en-US" dirty="0">
                    <a:solidFill>
                      <a:srgbClr val="92D050"/>
                    </a:solidFill>
                    <a:latin typeface="Calibri" panose="020F0502020204030204" pitchFamily="34" charset="0"/>
                    <a:ea typeface="Calibri" panose="020F0502020204030204" pitchFamily="34" charset="0"/>
                    <a:cs typeface="Times New Roman" panose="02020603050405020304" pitchFamily="18" charset="0"/>
                  </a:rPr>
                  <a:t>:</a:t>
                </a:r>
                <a:r>
                  <a:rPr lang="en-US"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 measures </a:t>
                </a:r>
                <a:r>
                  <a:rPr lang="en-US" b="1" dirty="0">
                    <a:solidFill>
                      <a:srgbClr val="9EB6CF"/>
                    </a:solidFill>
                    <a:latin typeface="Calibri" panose="020F0502020204030204" pitchFamily="34" charset="0"/>
                    <a:ea typeface="Calibri" panose="020F0502020204030204" pitchFamily="34" charset="0"/>
                    <a:cs typeface="Times New Roman" panose="02020603050405020304" pitchFamily="18" charset="0"/>
                  </a:rPr>
                  <a:t>change ratio in the diameter of the left ventricle </a:t>
                </a:r>
                <a:r>
                  <a:rPr lang="en-US"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between the contracted and relaxed states-: </a:t>
                </a:r>
              </a:p>
              <a:p>
                <a:pPr algn="just">
                  <a:lnSpc>
                    <a:spcPct val="107000"/>
                  </a:lnSpc>
                </a:pPr>
                <a:endParaRPr lang="en-US"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pPr>
                <a14:m>
                  <m:oMathPara xmlns:m="http://schemas.openxmlformats.org/officeDocument/2006/math">
                    <m:oMathParaPr>
                      <m:jc m:val="centerGroup"/>
                    </m:oMathParaPr>
                    <m:oMath xmlns:m="http://schemas.openxmlformats.org/officeDocument/2006/math">
                      <m:f>
                        <m:fPr>
                          <m:ctrlPr>
                            <a:rPr lang="en-US" i="1">
                              <a:solidFill>
                                <a:schemeClr val="bg1">
                                  <a:lumMod val="50000"/>
                                </a:schemeClr>
                              </a:solidFill>
                              <a:latin typeface="Cambria Math" panose="02040503050406030204" pitchFamily="18" charset="0"/>
                              <a:cs typeface="Times New Roman" panose="02020603050405020304" pitchFamily="18" charset="0"/>
                            </a:rPr>
                          </m:ctrlPr>
                        </m:fPr>
                        <m:num>
                          <m:r>
                            <a:rPr lang="en-US" i="1">
                              <a:solidFill>
                                <a:schemeClr val="bg1">
                                  <a:lumMod val="50000"/>
                                </a:schemeClr>
                              </a:solidFill>
                              <a:latin typeface="Cambria Math" panose="02040503050406030204" pitchFamily="18" charset="0"/>
                              <a:cs typeface="Times New Roman" panose="02020603050405020304" pitchFamily="18" charset="0"/>
                            </a:rPr>
                            <m:t>𝐿𝑣</m:t>
                          </m:r>
                          <m:r>
                            <a:rPr lang="en-US" i="1">
                              <a:solidFill>
                                <a:schemeClr val="bg1">
                                  <a:lumMod val="50000"/>
                                </a:schemeClr>
                              </a:solidFill>
                              <a:latin typeface="Cambria Math" panose="02040503050406030204" pitchFamily="18" charset="0"/>
                              <a:cs typeface="Times New Roman" panose="02020603050405020304" pitchFamily="18" charset="0"/>
                            </a:rPr>
                            <m:t> </m:t>
                          </m:r>
                          <m:r>
                            <a:rPr lang="en-US" i="1">
                              <a:solidFill>
                                <a:schemeClr val="bg1">
                                  <a:lumMod val="50000"/>
                                </a:schemeClr>
                              </a:solidFill>
                              <a:latin typeface="Cambria Math" panose="02040503050406030204" pitchFamily="18" charset="0"/>
                              <a:cs typeface="Times New Roman" panose="02020603050405020304" pitchFamily="18" charset="0"/>
                            </a:rPr>
                            <m:t>𝑒𝑛𝑑</m:t>
                          </m:r>
                          <m:r>
                            <m:rPr>
                              <m:nor/>
                            </m:rPr>
                            <a:rPr lang="en-US"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m:t>−</m:t>
                          </m:r>
                          <m:r>
                            <a:rPr lang="en-US" i="1">
                              <a:solidFill>
                                <a:schemeClr val="bg1">
                                  <a:lumMod val="50000"/>
                                </a:schemeClr>
                              </a:solidFill>
                              <a:latin typeface="Cambria Math" panose="02040503050406030204" pitchFamily="18" charset="0"/>
                              <a:cs typeface="Times New Roman" panose="02020603050405020304" pitchFamily="18" charset="0"/>
                            </a:rPr>
                            <m:t>𝑑𝑖𝑎𝑠𝑡𝑜𝑙𝑖𝑐</m:t>
                          </m:r>
                          <m:r>
                            <a:rPr lang="en-US" i="1">
                              <a:solidFill>
                                <a:schemeClr val="bg1">
                                  <a:lumMod val="50000"/>
                                </a:schemeClr>
                              </a:solidFill>
                              <a:latin typeface="Cambria Math" panose="02040503050406030204" pitchFamily="18" charset="0"/>
                              <a:cs typeface="Times New Roman" panose="02020603050405020304" pitchFamily="18" charset="0"/>
                            </a:rPr>
                            <m:t> </m:t>
                          </m:r>
                          <m:r>
                            <a:rPr lang="en-US" i="1">
                              <a:solidFill>
                                <a:schemeClr val="bg1">
                                  <a:lumMod val="50000"/>
                                </a:schemeClr>
                              </a:solidFill>
                              <a:latin typeface="Cambria Math" panose="02040503050406030204" pitchFamily="18" charset="0"/>
                              <a:cs typeface="Times New Roman" panose="02020603050405020304" pitchFamily="18" charset="0"/>
                            </a:rPr>
                            <m:t>𝑑𝑖𝑎𝑚𝑒𝑡𝑒𝑟</m:t>
                          </m:r>
                          <m:r>
                            <a:rPr lang="en-US" i="1">
                              <a:solidFill>
                                <a:schemeClr val="bg1">
                                  <a:lumMod val="50000"/>
                                </a:schemeClr>
                              </a:solidFill>
                              <a:latin typeface="Cambria Math" panose="02040503050406030204" pitchFamily="18" charset="0"/>
                              <a:cs typeface="Times New Roman" panose="02020603050405020304" pitchFamily="18" charset="0"/>
                            </a:rPr>
                            <m:t> −</m:t>
                          </m:r>
                          <m:r>
                            <a:rPr lang="en-US" i="1">
                              <a:solidFill>
                                <a:schemeClr val="bg1">
                                  <a:lumMod val="50000"/>
                                </a:schemeClr>
                              </a:solidFill>
                              <a:latin typeface="Cambria Math" panose="02040503050406030204" pitchFamily="18" charset="0"/>
                              <a:cs typeface="Times New Roman" panose="02020603050405020304" pitchFamily="18" charset="0"/>
                            </a:rPr>
                            <m:t>𝐿𝑣</m:t>
                          </m:r>
                          <m:r>
                            <a:rPr lang="en-US" i="1">
                              <a:solidFill>
                                <a:schemeClr val="bg1">
                                  <a:lumMod val="50000"/>
                                </a:schemeClr>
                              </a:solidFill>
                              <a:latin typeface="Cambria Math" panose="02040503050406030204" pitchFamily="18" charset="0"/>
                              <a:cs typeface="Times New Roman" panose="02020603050405020304" pitchFamily="18" charset="0"/>
                            </a:rPr>
                            <m:t> </m:t>
                          </m:r>
                          <m:r>
                            <a:rPr lang="en-US" i="1">
                              <a:solidFill>
                                <a:schemeClr val="bg1">
                                  <a:lumMod val="50000"/>
                                </a:schemeClr>
                              </a:solidFill>
                              <a:latin typeface="Cambria Math" panose="02040503050406030204" pitchFamily="18" charset="0"/>
                              <a:cs typeface="Times New Roman" panose="02020603050405020304" pitchFamily="18" charset="0"/>
                            </a:rPr>
                            <m:t>𝑒𝑛𝑑</m:t>
                          </m:r>
                          <m:r>
                            <m:rPr>
                              <m:nor/>
                            </m:rPr>
                            <a:rPr lang="en-US"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m:t>−</m:t>
                          </m:r>
                          <m:r>
                            <a:rPr lang="en-US" i="1">
                              <a:solidFill>
                                <a:schemeClr val="bg1">
                                  <a:lumMod val="50000"/>
                                </a:schemeClr>
                              </a:solidFill>
                              <a:latin typeface="Cambria Math" panose="02040503050406030204" pitchFamily="18" charset="0"/>
                              <a:cs typeface="Times New Roman" panose="02020603050405020304" pitchFamily="18" charset="0"/>
                            </a:rPr>
                            <m:t>𝑠𝑦𝑠𝑡𝑜𝑙𝑖𝑐</m:t>
                          </m:r>
                          <m:r>
                            <a:rPr lang="en-US" i="1">
                              <a:solidFill>
                                <a:schemeClr val="bg1">
                                  <a:lumMod val="50000"/>
                                </a:schemeClr>
                              </a:solidFill>
                              <a:latin typeface="Cambria Math" panose="02040503050406030204" pitchFamily="18" charset="0"/>
                              <a:cs typeface="Times New Roman" panose="02020603050405020304" pitchFamily="18" charset="0"/>
                            </a:rPr>
                            <m:t> </m:t>
                          </m:r>
                          <m:r>
                            <a:rPr lang="en-US" i="1">
                              <a:solidFill>
                                <a:schemeClr val="bg1">
                                  <a:lumMod val="50000"/>
                                </a:schemeClr>
                              </a:solidFill>
                              <a:latin typeface="Cambria Math" panose="02040503050406030204" pitchFamily="18" charset="0"/>
                              <a:cs typeface="Times New Roman" panose="02020603050405020304" pitchFamily="18" charset="0"/>
                            </a:rPr>
                            <m:t>𝑑𝑖𝑎𝑚𝑒𝑡𝑒𝑟</m:t>
                          </m:r>
                        </m:num>
                        <m:den>
                          <m:r>
                            <a:rPr lang="en-US" i="1">
                              <a:solidFill>
                                <a:schemeClr val="bg1">
                                  <a:lumMod val="50000"/>
                                </a:schemeClr>
                              </a:solidFill>
                              <a:latin typeface="Cambria Math" panose="02040503050406030204" pitchFamily="18" charset="0"/>
                              <a:cs typeface="Times New Roman" panose="02020603050405020304" pitchFamily="18" charset="0"/>
                            </a:rPr>
                            <m:t>𝐿𝑣</m:t>
                          </m:r>
                          <m:r>
                            <a:rPr lang="en-US" i="1">
                              <a:solidFill>
                                <a:schemeClr val="bg1">
                                  <a:lumMod val="50000"/>
                                </a:schemeClr>
                              </a:solidFill>
                              <a:latin typeface="Cambria Math" panose="02040503050406030204" pitchFamily="18" charset="0"/>
                              <a:cs typeface="Times New Roman" panose="02020603050405020304" pitchFamily="18" charset="0"/>
                            </a:rPr>
                            <m:t> </m:t>
                          </m:r>
                          <m:r>
                            <a:rPr lang="en-US" i="1">
                              <a:solidFill>
                                <a:schemeClr val="bg1">
                                  <a:lumMod val="50000"/>
                                </a:schemeClr>
                              </a:solidFill>
                              <a:latin typeface="Cambria Math" panose="02040503050406030204" pitchFamily="18" charset="0"/>
                              <a:cs typeface="Times New Roman" panose="02020603050405020304" pitchFamily="18" charset="0"/>
                            </a:rPr>
                            <m:t>𝑒𝑛𝑑</m:t>
                          </m:r>
                          <m:r>
                            <m:rPr>
                              <m:nor/>
                            </m:rPr>
                            <a:rPr lang="en-US"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m:t>−</m:t>
                          </m:r>
                          <m:r>
                            <a:rPr lang="en-US" i="1">
                              <a:solidFill>
                                <a:schemeClr val="bg1">
                                  <a:lumMod val="50000"/>
                                </a:schemeClr>
                              </a:solidFill>
                              <a:latin typeface="Cambria Math" panose="02040503050406030204" pitchFamily="18" charset="0"/>
                              <a:cs typeface="Times New Roman" panose="02020603050405020304" pitchFamily="18" charset="0"/>
                            </a:rPr>
                            <m:t>𝑑𝑖𝑎𝑠𝑡𝑜𝑙𝑖𝑐</m:t>
                          </m:r>
                          <m:r>
                            <a:rPr lang="en-US" i="1">
                              <a:solidFill>
                                <a:schemeClr val="bg1">
                                  <a:lumMod val="50000"/>
                                </a:schemeClr>
                              </a:solidFill>
                              <a:latin typeface="Cambria Math" panose="02040503050406030204" pitchFamily="18" charset="0"/>
                              <a:cs typeface="Times New Roman" panose="02020603050405020304" pitchFamily="18" charset="0"/>
                            </a:rPr>
                            <m:t> </m:t>
                          </m:r>
                          <m:r>
                            <a:rPr lang="en-US" i="1">
                              <a:solidFill>
                                <a:schemeClr val="bg1">
                                  <a:lumMod val="50000"/>
                                </a:schemeClr>
                              </a:solidFill>
                              <a:latin typeface="Cambria Math" panose="02040503050406030204" pitchFamily="18" charset="0"/>
                              <a:cs typeface="Times New Roman" panose="02020603050405020304" pitchFamily="18" charset="0"/>
                            </a:rPr>
                            <m:t>𝑑𝑖𝑎𝑚𝑒𝑡𝑒𝑟</m:t>
                          </m:r>
                        </m:den>
                      </m:f>
                    </m:oMath>
                  </m:oMathPara>
                </a14:m>
                <a:endParaRPr lang="en-US"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pPr>
                <a:r>
                  <a:rPr lang="en-US"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LV=left ventricle, diastolic=relaxed, systolic=contracted.</a:t>
                </a:r>
              </a:p>
              <a:p>
                <a:pPr algn="just">
                  <a:lnSpc>
                    <a:spcPct val="107000"/>
                  </a:lnSpc>
                </a:pPr>
                <a:r>
                  <a:rPr lang="en-US" b="1" dirty="0">
                    <a:solidFill>
                      <a:srgbClr val="9EB6CF"/>
                    </a:solidFill>
                    <a:latin typeface="Calibri" panose="020F0502020204030204" pitchFamily="34" charset="0"/>
                    <a:ea typeface="Calibri" panose="020F0502020204030204" pitchFamily="34" charset="0"/>
                    <a:cs typeface="Times New Roman" panose="02020603050405020304" pitchFamily="18" charset="0"/>
                  </a:rPr>
                  <a:t>Above 30% is considered normal</a:t>
                </a:r>
                <a:r>
                  <a:rPr lang="en-US"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 with </a:t>
                </a:r>
                <a:r>
                  <a:rPr lang="en-US" b="1" dirty="0">
                    <a:solidFill>
                      <a:srgbClr val="9EB6CF"/>
                    </a:solidFill>
                    <a:latin typeface="Calibri" panose="020F0502020204030204" pitchFamily="34" charset="0"/>
                    <a:ea typeface="Calibri" panose="020F0502020204030204" pitchFamily="34" charset="0"/>
                    <a:cs typeface="Times New Roman" panose="02020603050405020304" pitchFamily="18" charset="0"/>
                  </a:rPr>
                  <a:t>26% to 30% </a:t>
                </a:r>
                <a:r>
                  <a:rPr lang="en-US"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representing a </a:t>
                </a:r>
                <a:r>
                  <a:rPr lang="en-US" b="1" dirty="0">
                    <a:solidFill>
                      <a:srgbClr val="9EB6CF"/>
                    </a:solidFill>
                    <a:latin typeface="Calibri" panose="020F0502020204030204" pitchFamily="34" charset="0"/>
                    <a:ea typeface="Calibri" panose="020F0502020204030204" pitchFamily="34" charset="0"/>
                    <a:cs typeface="Times New Roman" panose="02020603050405020304" pitchFamily="18" charset="0"/>
                  </a:rPr>
                  <a:t>mild decrease </a:t>
                </a:r>
                <a:r>
                  <a:rPr lang="en-US"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in function. </a:t>
                </a:r>
              </a:p>
              <a:p>
                <a:pPr algn="just">
                  <a:lnSpc>
                    <a:spcPct val="107000"/>
                  </a:lnSpc>
                </a:pPr>
                <a:endParaRPr lang="en-US"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1866900" y="1593726"/>
                <a:ext cx="8458201" cy="4211538"/>
              </a:xfrm>
              <a:prstGeom prst="rect">
                <a:avLst/>
              </a:prstGeom>
              <a:blipFill>
                <a:blip r:embed="rId3"/>
                <a:stretch>
                  <a:fillRect l="-576" t="-579" r="-576"/>
                </a:stretch>
              </a:blipFill>
            </p:spPr>
            <p:txBody>
              <a:bodyPr/>
              <a:lstStyle/>
              <a:p>
                <a:r>
                  <a:rPr lang="it-IT">
                    <a:noFill/>
                  </a:rPr>
                  <a:t> </a:t>
                </a:r>
              </a:p>
            </p:txBody>
          </p:sp>
        </mc:Fallback>
      </mc:AlternateContent>
    </p:spTree>
    <p:extLst>
      <p:ext uri="{BB962C8B-B14F-4D97-AF65-F5344CB8AC3E}">
        <p14:creationId xmlns:p14="http://schemas.microsoft.com/office/powerpoint/2010/main" val="495216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43807" y="1506918"/>
            <a:ext cx="8458201" cy="685059"/>
          </a:xfrm>
          <a:prstGeom prst="rect">
            <a:avLst/>
          </a:prstGeom>
        </p:spPr>
        <p:txBody>
          <a:bodyPr wrap="square">
            <a:spAutoFit/>
          </a:bodyPr>
          <a:lstStyle/>
          <a:p>
            <a:pPr algn="just">
              <a:lnSpc>
                <a:spcPct val="107000"/>
              </a:lnSpc>
            </a:pPr>
            <a:r>
              <a:rPr lang="en-US" b="1" dirty="0">
                <a:solidFill>
                  <a:srgbClr val="92D050"/>
                </a:solidFill>
                <a:latin typeface="Calibri" panose="020F0502020204030204" pitchFamily="34" charset="0"/>
                <a:ea typeface="Calibri" panose="020F0502020204030204" pitchFamily="34" charset="0"/>
                <a:cs typeface="Times New Roman" panose="02020603050405020304" pitchFamily="18" charset="0"/>
              </a:rPr>
              <a:t>Atrial dimension of the LV: </a:t>
            </a:r>
            <a:r>
              <a:rPr lang="en-US" b="1"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en-US"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measured at the end-systole when the LA chamber is at its greatest dimension. </a:t>
            </a:r>
          </a:p>
        </p:txBody>
      </p:sp>
      <p:sp>
        <p:nvSpPr>
          <p:cNvPr id="4" name="Rectangle 3"/>
          <p:cNvSpPr/>
          <p:nvPr/>
        </p:nvSpPr>
        <p:spPr>
          <a:xfrm>
            <a:off x="1989993" y="290518"/>
            <a:ext cx="8212014" cy="1077218"/>
          </a:xfrm>
          <a:prstGeom prst="rect">
            <a:avLst/>
          </a:prstGeom>
        </p:spPr>
        <p:txBody>
          <a:bodyPr vert="horz" lIns="91440" tIns="45720" rIns="91440" bIns="45720" rtlCol="0" anchor="t">
            <a:normAutofit/>
          </a:bodyPr>
          <a:lstStyle/>
          <a:p>
            <a:pPr defTabSz="457200"/>
            <a:r>
              <a:rPr lang="en-US" sz="3200" dirty="0">
                <a:solidFill>
                  <a:srgbClr val="982B3A"/>
                </a:solidFill>
                <a:latin typeface="+mj-lt"/>
                <a:ea typeface="+mj-ea"/>
                <a:cs typeface="Arial"/>
              </a:rPr>
              <a:t>Predicting survival in patients after myocardial infarction: data</a:t>
            </a:r>
          </a:p>
        </p:txBody>
      </p:sp>
      <p:graphicFrame>
        <p:nvGraphicFramePr>
          <p:cNvPr id="5" name="Table 4"/>
          <p:cNvGraphicFramePr>
            <a:graphicFrameLocks noGrp="1"/>
          </p:cNvGraphicFramePr>
          <p:nvPr/>
        </p:nvGraphicFramePr>
        <p:xfrm>
          <a:off x="3591656" y="2455511"/>
          <a:ext cx="4762500" cy="560388"/>
        </p:xfrm>
        <a:graphic>
          <a:graphicData uri="http://schemas.openxmlformats.org/drawingml/2006/table">
            <a:tbl>
              <a:tblPr firstRow="1" firstCol="1" bandRow="1">
                <a:tableStyleId>{5C22544A-7EE6-4342-B048-85BDC9FD1C3A}</a:tableStyleId>
              </a:tblPr>
              <a:tblGrid>
                <a:gridCol w="952500">
                  <a:extLst>
                    <a:ext uri="{9D8B030D-6E8A-4147-A177-3AD203B41FA5}">
                      <a16:colId xmlns:a16="http://schemas.microsoft.com/office/drawing/2014/main" val="831569526"/>
                    </a:ext>
                  </a:extLst>
                </a:gridCol>
                <a:gridCol w="952500">
                  <a:extLst>
                    <a:ext uri="{9D8B030D-6E8A-4147-A177-3AD203B41FA5}">
                      <a16:colId xmlns:a16="http://schemas.microsoft.com/office/drawing/2014/main" val="2565983816"/>
                    </a:ext>
                  </a:extLst>
                </a:gridCol>
                <a:gridCol w="952500">
                  <a:extLst>
                    <a:ext uri="{9D8B030D-6E8A-4147-A177-3AD203B41FA5}">
                      <a16:colId xmlns:a16="http://schemas.microsoft.com/office/drawing/2014/main" val="3453903341"/>
                    </a:ext>
                  </a:extLst>
                </a:gridCol>
                <a:gridCol w="952500">
                  <a:extLst>
                    <a:ext uri="{9D8B030D-6E8A-4147-A177-3AD203B41FA5}">
                      <a16:colId xmlns:a16="http://schemas.microsoft.com/office/drawing/2014/main" val="3719532317"/>
                    </a:ext>
                  </a:extLst>
                </a:gridCol>
                <a:gridCol w="952500">
                  <a:extLst>
                    <a:ext uri="{9D8B030D-6E8A-4147-A177-3AD203B41FA5}">
                      <a16:colId xmlns:a16="http://schemas.microsoft.com/office/drawing/2014/main" val="4012817151"/>
                    </a:ext>
                  </a:extLst>
                </a:gridCol>
              </a:tblGrid>
              <a:tr h="0">
                <a:tc>
                  <a:txBody>
                    <a:bodyPr/>
                    <a:lstStyle/>
                    <a:p>
                      <a:pPr marL="0" marR="0">
                        <a:lnSpc>
                          <a:spcPct val="107000"/>
                        </a:lnSpc>
                        <a:spcBef>
                          <a:spcPts val="0"/>
                        </a:spcBef>
                        <a:spcAft>
                          <a:spcPts val="0"/>
                        </a:spcAft>
                      </a:pPr>
                      <a:r>
                        <a:rPr lang="en-US" sz="1100">
                          <a:effectLst/>
                        </a:rPr>
                        <a:t>LA dimensions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rgbClr val="728FA5"/>
                    </a:solidFill>
                  </a:tcPr>
                </a:tc>
                <a:tc>
                  <a:txBody>
                    <a:bodyPr/>
                    <a:lstStyle/>
                    <a:p>
                      <a:pPr marL="0" marR="0">
                        <a:lnSpc>
                          <a:spcPct val="107000"/>
                        </a:lnSpc>
                        <a:spcBef>
                          <a:spcPts val="0"/>
                        </a:spcBef>
                        <a:spcAft>
                          <a:spcPts val="0"/>
                        </a:spcAft>
                      </a:pPr>
                      <a:r>
                        <a:rPr lang="en-US" sz="1100">
                          <a:effectLst/>
                        </a:rPr>
                        <a:t>Normal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rgbClr val="728FA5"/>
                    </a:solidFill>
                  </a:tcPr>
                </a:tc>
                <a:tc>
                  <a:txBody>
                    <a:bodyPr/>
                    <a:lstStyle/>
                    <a:p>
                      <a:pPr marL="0" marR="0">
                        <a:lnSpc>
                          <a:spcPct val="107000"/>
                        </a:lnSpc>
                        <a:spcBef>
                          <a:spcPts val="0"/>
                        </a:spcBef>
                        <a:spcAft>
                          <a:spcPts val="0"/>
                        </a:spcAft>
                      </a:pPr>
                      <a:r>
                        <a:rPr lang="en-US" sz="1100">
                          <a:effectLst/>
                        </a:rPr>
                        <a:t>Mildly dilated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rgbClr val="728FA5"/>
                    </a:solidFill>
                  </a:tcPr>
                </a:tc>
                <a:tc>
                  <a:txBody>
                    <a:bodyPr/>
                    <a:lstStyle/>
                    <a:p>
                      <a:pPr marL="0" marR="0">
                        <a:lnSpc>
                          <a:spcPct val="107000"/>
                        </a:lnSpc>
                        <a:spcBef>
                          <a:spcPts val="0"/>
                        </a:spcBef>
                        <a:spcAft>
                          <a:spcPts val="0"/>
                        </a:spcAft>
                      </a:pPr>
                      <a:r>
                        <a:rPr lang="en-US" sz="1100">
                          <a:effectLst/>
                        </a:rPr>
                        <a:t>Moderately dilated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rgbClr val="728FA5"/>
                    </a:solidFill>
                  </a:tcPr>
                </a:tc>
                <a:tc>
                  <a:txBody>
                    <a:bodyPr/>
                    <a:lstStyle/>
                    <a:p>
                      <a:pPr marL="0" marR="0">
                        <a:lnSpc>
                          <a:spcPct val="107000"/>
                        </a:lnSpc>
                        <a:spcBef>
                          <a:spcPts val="0"/>
                        </a:spcBef>
                        <a:spcAft>
                          <a:spcPts val="0"/>
                        </a:spcAft>
                      </a:pPr>
                      <a:r>
                        <a:rPr lang="en-US" sz="1100">
                          <a:effectLst/>
                        </a:rPr>
                        <a:t>Severely dilated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rgbClr val="728FA5"/>
                    </a:solidFill>
                  </a:tcPr>
                </a:tc>
                <a:extLst>
                  <a:ext uri="{0D108BD9-81ED-4DB2-BD59-A6C34878D82A}">
                    <a16:rowId xmlns:a16="http://schemas.microsoft.com/office/drawing/2014/main" val="2027273804"/>
                  </a:ext>
                </a:extLst>
              </a:tr>
              <a:tr h="0">
                <a:tc>
                  <a:txBody>
                    <a:bodyPr/>
                    <a:lstStyle/>
                    <a:p>
                      <a:pPr marL="0" marR="0">
                        <a:lnSpc>
                          <a:spcPct val="107000"/>
                        </a:lnSpc>
                        <a:spcBef>
                          <a:spcPts val="0"/>
                        </a:spcBef>
                        <a:spcAft>
                          <a:spcPts val="0"/>
                        </a:spcAft>
                      </a:pPr>
                      <a:r>
                        <a:rPr lang="en-US" sz="1100">
                          <a:effectLst/>
                        </a:rPr>
                        <a:t>Diameter (mm)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rgbClr val="728FA5"/>
                    </a:solidFill>
                  </a:tcPr>
                </a:tc>
                <a:tc>
                  <a:txBody>
                    <a:bodyPr/>
                    <a:lstStyle/>
                    <a:p>
                      <a:pPr marL="0" marR="0">
                        <a:lnSpc>
                          <a:spcPct val="107000"/>
                        </a:lnSpc>
                        <a:spcBef>
                          <a:spcPts val="0"/>
                        </a:spcBef>
                        <a:spcAft>
                          <a:spcPts val="0"/>
                        </a:spcAft>
                      </a:pPr>
                      <a:r>
                        <a:rPr lang="en-US" sz="1100" dirty="0">
                          <a:solidFill>
                            <a:schemeClr val="bg1"/>
                          </a:solidFill>
                          <a:effectLst/>
                        </a:rPr>
                        <a:t>28-40 </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rgbClr val="728FA5"/>
                    </a:solidFill>
                  </a:tcPr>
                </a:tc>
                <a:tc>
                  <a:txBody>
                    <a:bodyPr/>
                    <a:lstStyle/>
                    <a:p>
                      <a:pPr marL="0" marR="0">
                        <a:lnSpc>
                          <a:spcPct val="107000"/>
                        </a:lnSpc>
                        <a:spcBef>
                          <a:spcPts val="0"/>
                        </a:spcBef>
                        <a:spcAft>
                          <a:spcPts val="0"/>
                        </a:spcAft>
                      </a:pPr>
                      <a:r>
                        <a:rPr lang="en-US" sz="1100" dirty="0">
                          <a:solidFill>
                            <a:schemeClr val="bg1"/>
                          </a:solidFill>
                          <a:effectLst/>
                        </a:rPr>
                        <a:t>41-46 </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rgbClr val="728FA5"/>
                    </a:solidFill>
                  </a:tcPr>
                </a:tc>
                <a:tc>
                  <a:txBody>
                    <a:bodyPr/>
                    <a:lstStyle/>
                    <a:p>
                      <a:pPr marL="0" marR="0">
                        <a:lnSpc>
                          <a:spcPct val="107000"/>
                        </a:lnSpc>
                        <a:spcBef>
                          <a:spcPts val="0"/>
                        </a:spcBef>
                        <a:spcAft>
                          <a:spcPts val="0"/>
                        </a:spcAft>
                      </a:pPr>
                      <a:r>
                        <a:rPr lang="en-US" sz="1100" dirty="0">
                          <a:solidFill>
                            <a:schemeClr val="bg1"/>
                          </a:solidFill>
                          <a:effectLst/>
                        </a:rPr>
                        <a:t>47-52 </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rgbClr val="728FA5"/>
                    </a:solidFill>
                  </a:tcPr>
                </a:tc>
                <a:tc>
                  <a:txBody>
                    <a:bodyPr/>
                    <a:lstStyle/>
                    <a:p>
                      <a:pPr marL="0" marR="0">
                        <a:lnSpc>
                          <a:spcPct val="107000"/>
                        </a:lnSpc>
                        <a:spcBef>
                          <a:spcPts val="0"/>
                        </a:spcBef>
                        <a:spcAft>
                          <a:spcPts val="0"/>
                        </a:spcAft>
                      </a:pPr>
                      <a:r>
                        <a:rPr lang="en-US" sz="1100" dirty="0">
                          <a:solidFill>
                            <a:schemeClr val="bg1"/>
                          </a:solidFill>
                          <a:effectLst/>
                        </a:rPr>
                        <a:t>&gt;52 </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rgbClr val="728FA5"/>
                    </a:solidFill>
                  </a:tcPr>
                </a:tc>
                <a:extLst>
                  <a:ext uri="{0D108BD9-81ED-4DB2-BD59-A6C34878D82A}">
                    <a16:rowId xmlns:a16="http://schemas.microsoft.com/office/drawing/2014/main" val="15487850"/>
                  </a:ext>
                </a:extLst>
              </a:tr>
            </a:tbl>
          </a:graphicData>
        </a:graphic>
      </p:graphicFrame>
      <p:sp>
        <p:nvSpPr>
          <p:cNvPr id="8" name="Rectangle 7"/>
          <p:cNvSpPr/>
          <p:nvPr/>
        </p:nvSpPr>
        <p:spPr>
          <a:xfrm>
            <a:off x="1743806" y="3298489"/>
            <a:ext cx="8458201" cy="1277786"/>
          </a:xfrm>
          <a:prstGeom prst="rect">
            <a:avLst/>
          </a:prstGeom>
        </p:spPr>
        <p:txBody>
          <a:bodyPr wrap="square">
            <a:spAutoFit/>
          </a:bodyPr>
          <a:lstStyle/>
          <a:p>
            <a:pPr>
              <a:lnSpc>
                <a:spcPct val="107000"/>
              </a:lnSpc>
            </a:pPr>
            <a:r>
              <a:rPr lang="en-US" b="1" dirty="0">
                <a:solidFill>
                  <a:srgbClr val="92D050"/>
                </a:solidFill>
                <a:latin typeface="Calibri" panose="020F0502020204030204" pitchFamily="34" charset="0"/>
                <a:ea typeface="Calibri" panose="020F0502020204030204" pitchFamily="34" charset="0"/>
                <a:cs typeface="Times New Roman" panose="02020603050405020304" pitchFamily="18" charset="0"/>
              </a:rPr>
              <a:t>Wall motion score sum: </a:t>
            </a:r>
            <a:r>
              <a:rPr lang="en-US"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is the </a:t>
            </a:r>
            <a:r>
              <a:rPr lang="en-US" b="1" dirty="0">
                <a:solidFill>
                  <a:srgbClr val="9EB6CF"/>
                </a:solidFill>
                <a:latin typeface="Calibri" panose="020F0502020204030204" pitchFamily="34" charset="0"/>
                <a:ea typeface="Calibri" panose="020F0502020204030204" pitchFamily="34" charset="0"/>
                <a:cs typeface="Times New Roman" panose="02020603050405020304" pitchFamily="18" charset="0"/>
              </a:rPr>
              <a:t>sum of the wall motion score for each segment visualized</a:t>
            </a:r>
            <a:r>
              <a:rPr lang="en-US"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 Each segment is scored on the basis of systolic thickening and motion.</a:t>
            </a:r>
          </a:p>
          <a:p>
            <a:pPr>
              <a:lnSpc>
                <a:spcPct val="107000"/>
              </a:lnSpc>
            </a:pPr>
            <a:endParaRPr lang="en-US"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p:cNvPicPr/>
          <p:nvPr/>
        </p:nvPicPr>
        <p:blipFill>
          <a:blip r:embed="rId2"/>
          <a:stretch>
            <a:fillRect/>
          </a:stretch>
        </p:blipFill>
        <p:spPr>
          <a:xfrm>
            <a:off x="1805353" y="3948447"/>
            <a:ext cx="2806209" cy="1570527"/>
          </a:xfrm>
          <a:prstGeom prst="rect">
            <a:avLst/>
          </a:prstGeom>
        </p:spPr>
      </p:pic>
      <p:sp>
        <p:nvSpPr>
          <p:cNvPr id="10" name="Rectangle 9"/>
          <p:cNvSpPr/>
          <p:nvPr/>
        </p:nvSpPr>
        <p:spPr>
          <a:xfrm>
            <a:off x="1743805" y="5518974"/>
            <a:ext cx="8458200" cy="646331"/>
          </a:xfrm>
          <a:prstGeom prst="rect">
            <a:avLst/>
          </a:prstGeom>
        </p:spPr>
        <p:txBody>
          <a:bodyPr wrap="square">
            <a:spAutoFit/>
          </a:bodyPr>
          <a:lstStyle/>
          <a:p>
            <a:r>
              <a:rPr lang="en-US" b="1" dirty="0">
                <a:solidFill>
                  <a:srgbClr val="92D050"/>
                </a:solidFill>
                <a:latin typeface="Calibri" panose="020F0502020204030204" pitchFamily="34" charset="0"/>
                <a:ea typeface="Calibri" panose="020F0502020204030204" pitchFamily="34" charset="0"/>
                <a:cs typeface="Times New Roman" panose="02020603050405020304" pitchFamily="18" charset="0"/>
              </a:rPr>
              <a:t>Wall motion index: </a:t>
            </a:r>
            <a:r>
              <a:rPr lang="en-US"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sum of wall motion score divided by the number of observed segments. If </a:t>
            </a:r>
            <a:r>
              <a:rPr lang="en-US" b="1" dirty="0">
                <a:solidFill>
                  <a:srgbClr val="9EB6CF"/>
                </a:solidFill>
                <a:latin typeface="Calibri" panose="020F0502020204030204" pitchFamily="34" charset="0"/>
                <a:ea typeface="Calibri" panose="020F0502020204030204" pitchFamily="34" charset="0"/>
                <a:cs typeface="Times New Roman" panose="02020603050405020304" pitchFamily="18" charset="0"/>
              </a:rPr>
              <a:t>&gt;1.30 identifies patients with substantial infarction</a:t>
            </a:r>
            <a:r>
              <a:rPr lang="en-US"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Tree>
    <p:extLst>
      <p:ext uri="{BB962C8B-B14F-4D97-AF65-F5344CB8AC3E}">
        <p14:creationId xmlns:p14="http://schemas.microsoft.com/office/powerpoint/2010/main" val="220130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89993" y="1496948"/>
            <a:ext cx="8212014" cy="388696"/>
          </a:xfrm>
          <a:prstGeom prst="rect">
            <a:avLst/>
          </a:prstGeom>
        </p:spPr>
        <p:txBody>
          <a:bodyPr wrap="square">
            <a:spAutoFit/>
          </a:bodyPr>
          <a:lstStyle/>
          <a:p>
            <a:pPr>
              <a:lnSpc>
                <a:spcPct val="107000"/>
              </a:lnSpc>
              <a:spcAft>
                <a:spcPts val="800"/>
              </a:spcAft>
            </a:pPr>
            <a:r>
              <a:rPr lang="en-US" b="1" dirty="0">
                <a:solidFill>
                  <a:srgbClr val="92D050"/>
                </a:solidFill>
                <a:latin typeface="Calibri" panose="020F0502020204030204" pitchFamily="34" charset="0"/>
                <a:ea typeface="Calibri" panose="020F0502020204030204" pitchFamily="34" charset="0"/>
                <a:cs typeface="Times New Roman" panose="02020603050405020304" pitchFamily="18" charset="0"/>
              </a:rPr>
              <a:t>Hematocrit:</a:t>
            </a:r>
            <a:r>
              <a:rPr lang="en-US" dirty="0">
                <a:solidFill>
                  <a:srgbClr val="92D050"/>
                </a:solidFill>
                <a:latin typeface="Calibri" panose="020F0502020204030204" pitchFamily="34" charset="0"/>
                <a:ea typeface="Calibri" panose="020F0502020204030204" pitchFamily="34" charset="0"/>
                <a:cs typeface="Times New Roman" panose="02020603050405020304" pitchFamily="18" charset="0"/>
              </a:rPr>
              <a:t> </a:t>
            </a:r>
            <a:r>
              <a:rPr lang="en-US"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the ratio of the </a:t>
            </a:r>
            <a:r>
              <a:rPr lang="en-US" b="1" dirty="0">
                <a:solidFill>
                  <a:srgbClr val="9EB6CF"/>
                </a:solidFill>
                <a:latin typeface="Calibri" panose="020F0502020204030204" pitchFamily="34" charset="0"/>
                <a:ea typeface="Calibri" panose="020F0502020204030204" pitchFamily="34" charset="0"/>
                <a:cs typeface="Times New Roman" panose="02020603050405020304" pitchFamily="18" charset="0"/>
              </a:rPr>
              <a:t>volume of red blood cells to the total volume of blood</a:t>
            </a:r>
            <a:r>
              <a:rPr lang="en-US"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a:t>
            </a:r>
          </a:p>
        </p:txBody>
      </p:sp>
      <p:sp>
        <p:nvSpPr>
          <p:cNvPr id="4" name="Rectangle 3"/>
          <p:cNvSpPr/>
          <p:nvPr/>
        </p:nvSpPr>
        <p:spPr>
          <a:xfrm>
            <a:off x="1989993" y="290518"/>
            <a:ext cx="8212014" cy="1077218"/>
          </a:xfrm>
          <a:prstGeom prst="rect">
            <a:avLst/>
          </a:prstGeom>
        </p:spPr>
        <p:txBody>
          <a:bodyPr vert="horz" lIns="91440" tIns="45720" rIns="91440" bIns="45720" rtlCol="0" anchor="t">
            <a:normAutofit/>
          </a:bodyPr>
          <a:lstStyle/>
          <a:p>
            <a:pPr defTabSz="457200"/>
            <a:r>
              <a:rPr lang="en-US" sz="3200" dirty="0">
                <a:solidFill>
                  <a:srgbClr val="982B3A"/>
                </a:solidFill>
                <a:latin typeface="+mj-lt"/>
                <a:ea typeface="+mj-ea"/>
                <a:cs typeface="Arial"/>
              </a:rPr>
              <a:t>Predicting survival in patients after myocardial infarction: data</a:t>
            </a:r>
          </a:p>
        </p:txBody>
      </p:sp>
      <p:pic>
        <p:nvPicPr>
          <p:cNvPr id="5" name="Picture 4" descr="Image result for hematocrit"/>
          <p:cNvPicPr/>
          <p:nvPr/>
        </p:nvPicPr>
        <p:blipFill>
          <a:blip r:embed="rId2">
            <a:extLst>
              <a:ext uri="{28A0092B-C50C-407E-A947-70E740481C1C}">
                <a14:useLocalDpi xmlns:a14="http://schemas.microsoft.com/office/drawing/2010/main" val="0"/>
              </a:ext>
            </a:extLst>
          </a:blip>
          <a:srcRect/>
          <a:stretch>
            <a:fillRect/>
          </a:stretch>
        </p:blipFill>
        <p:spPr bwMode="auto">
          <a:xfrm>
            <a:off x="1989993" y="1885645"/>
            <a:ext cx="5275384" cy="3260715"/>
          </a:xfrm>
          <a:prstGeom prst="rect">
            <a:avLst/>
          </a:prstGeom>
          <a:noFill/>
          <a:ln>
            <a:noFill/>
          </a:ln>
        </p:spPr>
      </p:pic>
      <p:sp>
        <p:nvSpPr>
          <p:cNvPr id="6" name="Rectangle 5"/>
          <p:cNvSpPr/>
          <p:nvPr/>
        </p:nvSpPr>
        <p:spPr>
          <a:xfrm>
            <a:off x="7458808" y="2470338"/>
            <a:ext cx="2497015" cy="2031325"/>
          </a:xfrm>
          <a:prstGeom prst="rect">
            <a:avLst/>
          </a:prstGeom>
        </p:spPr>
        <p:txBody>
          <a:bodyPr wrap="square">
            <a:spAutoFit/>
          </a:bodyPr>
          <a:lstStyle/>
          <a:p>
            <a:r>
              <a:rPr lang="en-US"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If the number of red blood cells is too high, the blood will be more dense (viscous) and circulate more slowly. A </a:t>
            </a:r>
            <a:r>
              <a:rPr lang="en-US" b="1" dirty="0">
                <a:solidFill>
                  <a:srgbClr val="9EB6CF"/>
                </a:solidFill>
                <a:latin typeface="Calibri" panose="020F0502020204030204" pitchFamily="34" charset="0"/>
                <a:ea typeface="Calibri" panose="020F0502020204030204" pitchFamily="34" charset="0"/>
                <a:cs typeface="Times New Roman" panose="02020603050405020304" pitchFamily="18" charset="0"/>
              </a:rPr>
              <a:t>normal value is between 37% and 42%.</a:t>
            </a:r>
            <a:endParaRPr lang="en-US" b="1" dirty="0">
              <a:solidFill>
                <a:srgbClr val="9EB6CF"/>
              </a:solidFill>
            </a:endParaRPr>
          </a:p>
        </p:txBody>
      </p:sp>
      <p:sp>
        <p:nvSpPr>
          <p:cNvPr id="7" name="Rectangle 6"/>
          <p:cNvSpPr/>
          <p:nvPr/>
        </p:nvSpPr>
        <p:spPr>
          <a:xfrm>
            <a:off x="1989993" y="5408238"/>
            <a:ext cx="8212014" cy="685059"/>
          </a:xfrm>
          <a:prstGeom prst="rect">
            <a:avLst/>
          </a:prstGeom>
        </p:spPr>
        <p:txBody>
          <a:bodyPr wrap="square">
            <a:spAutoFit/>
          </a:bodyPr>
          <a:lstStyle/>
          <a:p>
            <a:pPr>
              <a:lnSpc>
                <a:spcPct val="107000"/>
              </a:lnSpc>
              <a:spcAft>
                <a:spcPts val="800"/>
              </a:spcAft>
            </a:pPr>
            <a:r>
              <a:rPr lang="en-US" b="1" dirty="0">
                <a:solidFill>
                  <a:srgbClr val="92D050"/>
                </a:solidFill>
                <a:latin typeface="Calibri" panose="020F0502020204030204" pitchFamily="34" charset="0"/>
                <a:ea typeface="Calibri" panose="020F0502020204030204" pitchFamily="34" charset="0"/>
                <a:cs typeface="Times New Roman" panose="02020603050405020304" pitchFamily="18" charset="0"/>
              </a:rPr>
              <a:t>Pericardial effusion</a:t>
            </a:r>
            <a:r>
              <a:rPr lang="en-US" dirty="0">
                <a:solidFill>
                  <a:srgbClr val="92D050"/>
                </a:solidFill>
                <a:latin typeface="Calibri" panose="020F0502020204030204" pitchFamily="34" charset="0"/>
                <a:ea typeface="Calibri" panose="020F0502020204030204" pitchFamily="34" charset="0"/>
                <a:cs typeface="Times New Roman" panose="02020603050405020304" pitchFamily="18" charset="0"/>
              </a:rPr>
              <a:t>: </a:t>
            </a:r>
            <a:r>
              <a:rPr lang="en-US"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abnormal </a:t>
            </a:r>
            <a:r>
              <a:rPr lang="en-US" b="1" dirty="0">
                <a:solidFill>
                  <a:srgbClr val="9EB6CF"/>
                </a:solidFill>
                <a:latin typeface="Calibri" panose="020F0502020204030204" pitchFamily="34" charset="0"/>
                <a:ea typeface="Calibri" panose="020F0502020204030204" pitchFamily="34" charset="0"/>
                <a:cs typeface="Times New Roman" panose="02020603050405020304" pitchFamily="18" charset="0"/>
              </a:rPr>
              <a:t>accumulation of fluid in the pericardial cavity</a:t>
            </a:r>
            <a:r>
              <a:rPr lang="en-US"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 Sometimes it can make the heart work poorly.</a:t>
            </a:r>
          </a:p>
        </p:txBody>
      </p:sp>
    </p:spTree>
    <p:extLst>
      <p:ext uri="{BB962C8B-B14F-4D97-AF65-F5344CB8AC3E}">
        <p14:creationId xmlns:p14="http://schemas.microsoft.com/office/powerpoint/2010/main" val="3281658134"/>
      </p:ext>
    </p:extLst>
  </p:cSld>
  <p:clrMapOvr>
    <a:masterClrMapping/>
  </p:clrMapOvr>
</p:sld>
</file>

<file path=ppt/theme/theme1.xml><?xml version="1.0" encoding="utf-8"?>
<a:theme xmlns:a="http://schemas.openxmlformats.org/drawingml/2006/main" name="1_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91440" tIns="45720" rIns="91440" bIns="45720" rtlCol="0">
        <a:normAutofit/>
      </a:bodyPr>
      <a:lstStyle>
        <a:defPPr algn="r">
          <a:defRPr sz="1400" dirty="0" smtClean="0"/>
        </a:defPPr>
      </a:lstStyle>
    </a:tx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650</Words>
  <Application>Microsoft Office PowerPoint</Application>
  <PresentationFormat>Widescreen</PresentationFormat>
  <Paragraphs>47</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Cambria Math</vt:lpstr>
      <vt:lpstr>1_Tema di Office</vt:lpstr>
      <vt:lpstr>Big Data Analytics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Veronica Negroni</dc:creator>
  <cp:lastModifiedBy>Carlo Vercellis</cp:lastModifiedBy>
  <cp:revision>33</cp:revision>
  <dcterms:created xsi:type="dcterms:W3CDTF">2017-11-28T10:57:59Z</dcterms:created>
  <dcterms:modified xsi:type="dcterms:W3CDTF">2020-02-17T07:44:55Z</dcterms:modified>
</cp:coreProperties>
</file>