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4560" r:id="rId3"/>
    <p:sldMasterId id="2147484614" r:id="rId4"/>
    <p:sldMasterId id="2147484717" r:id="rId5"/>
  </p:sldMasterIdLst>
  <p:notesMasterIdLst>
    <p:notesMasterId r:id="rId20"/>
  </p:notesMasterIdLst>
  <p:sldIdLst>
    <p:sldId id="860" r:id="rId6"/>
    <p:sldId id="348" r:id="rId7"/>
    <p:sldId id="875" r:id="rId8"/>
    <p:sldId id="911" r:id="rId9"/>
    <p:sldId id="914" r:id="rId10"/>
    <p:sldId id="916" r:id="rId11"/>
    <p:sldId id="917" r:id="rId12"/>
    <p:sldId id="918" r:id="rId13"/>
    <p:sldId id="919" r:id="rId14"/>
    <p:sldId id="920" r:id="rId15"/>
    <p:sldId id="921" r:id="rId16"/>
    <p:sldId id="922" r:id="rId17"/>
    <p:sldId id="881" r:id="rId18"/>
    <p:sldId id="871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tratista Digital" initials="C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7C8"/>
    <a:srgbClr val="132236"/>
    <a:srgbClr val="0C4B6A"/>
    <a:srgbClr val="CDD21A"/>
    <a:srgbClr val="D9D9D9"/>
    <a:srgbClr val="52B6AE"/>
    <a:srgbClr val="409E97"/>
    <a:srgbClr val="221F4B"/>
    <a:srgbClr val="106B5C"/>
    <a:srgbClr val="05B7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04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781F0-15AC-4BED-801C-BDED21FECA82}" type="datetimeFigureOut">
              <a:rPr lang="es-CO" smtClean="0"/>
              <a:t>17/06/2021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57666-76F5-4010-8CC2-49138B010964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182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/>
              <a:t>Grafico con fondo de color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03D995-21BF-4CD2-9786-3F96C4466FB6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90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2205-AD14-4946-B852-7CD57359D860}" type="datetime1">
              <a:rPr lang="es-CO" smtClean="0"/>
              <a:t>17/06/2021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425-94AF-4F21-97B6-322BB6E3F1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487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3650-570E-4381-8E3D-E055BBD0845E}" type="datetime1">
              <a:rPr lang="es-CO" smtClean="0"/>
              <a:t>17/06/2021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425-94AF-4F21-97B6-322BB6E3F1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4121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FAB1-6CB9-44DF-9718-7D0141866F8A}" type="datetime1">
              <a:rPr lang="es-CO" smtClean="0"/>
              <a:t>17/06/2021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425-94AF-4F21-97B6-322BB6E3F1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034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6CE644-C433-4B86-BF07-1E0C6C3C8F94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244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29F01-0E29-4580-A6E7-0DEFC6DD195D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91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912AC-85A8-490C-9FAF-08E3D9C2DB64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387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D511D-08C6-4EA7-9CF4-F489967B1DAA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09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382B4F-13C4-4124-8515-1DEFEDBFD7C8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775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B8399-D057-43DD-BCAA-FC604583F793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176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47D1E-8FEF-4A1F-B4A1-A97FD24A8D43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560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9AE7-98F6-42DC-A2E1-34EA55D8607D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51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8E56-2304-4780-AE38-344A271DEC91}" type="datetime1">
              <a:rPr lang="es-CO" smtClean="0"/>
              <a:t>17/06/2021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425-94AF-4F21-97B6-322BB6E3F1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0596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1ACFB8-2941-4845-8F9F-FC002ADE7F71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730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80737-647C-476C-98C6-93FCBC77C723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166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DB23C-FBA5-41A8-B2B1-F891286811EE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2503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752C-E670-4926-B2BA-B2E59EA12A57}" type="datetime1">
              <a:rPr lang="es-CO" smtClean="0">
                <a:solidFill>
                  <a:prstClr val="black">
                    <a:tint val="75000"/>
                  </a:prstClr>
                </a:solidFill>
              </a:rPr>
              <a:t>17/06/2021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1CD-BE23-46F2-885A-50A65420C70C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14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689-D19F-4A8E-8167-FF837DE75C4A}" type="datetime1">
              <a:rPr lang="es-CO" smtClean="0">
                <a:solidFill>
                  <a:prstClr val="black">
                    <a:tint val="75000"/>
                  </a:prstClr>
                </a:solidFill>
              </a:rPr>
              <a:t>17/06/2021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1CD-BE23-46F2-885A-50A65420C70C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89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9AEE-6EDB-4062-8EB7-E9899D03E37D}" type="datetime1">
              <a:rPr lang="es-CO" smtClean="0">
                <a:solidFill>
                  <a:prstClr val="black">
                    <a:tint val="75000"/>
                  </a:prstClr>
                </a:solidFill>
              </a:rPr>
              <a:t>17/06/2021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1CD-BE23-46F2-885A-50A65420C70C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4700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4B5-F9B4-4B01-BFD3-341641E1B755}" type="datetime1">
              <a:rPr lang="es-CO" smtClean="0">
                <a:solidFill>
                  <a:prstClr val="black">
                    <a:tint val="75000"/>
                  </a:prstClr>
                </a:solidFill>
              </a:rPr>
              <a:t>17/06/2021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1CD-BE23-46F2-885A-50A65420C70C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633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5C38-0315-44CF-9005-3F3A97D6BCAB}" type="datetime1">
              <a:rPr lang="es-CO" smtClean="0">
                <a:solidFill>
                  <a:prstClr val="black">
                    <a:tint val="75000"/>
                  </a:prstClr>
                </a:solidFill>
              </a:rPr>
              <a:t>17/06/2021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1CD-BE23-46F2-885A-50A65420C70C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1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2C56-DAC8-44D9-A5A1-C9973B0058BB}" type="datetime1">
              <a:rPr lang="es-CO" smtClean="0">
                <a:solidFill>
                  <a:prstClr val="black">
                    <a:tint val="75000"/>
                  </a:prstClr>
                </a:solidFill>
              </a:rPr>
              <a:t>17/06/2021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1CD-BE23-46F2-885A-50A65420C70C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37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D710-6DB0-4E9C-B987-388CDE9C1FD5}" type="datetime1">
              <a:rPr lang="es-CO" smtClean="0">
                <a:solidFill>
                  <a:prstClr val="black">
                    <a:tint val="75000"/>
                  </a:prstClr>
                </a:solidFill>
              </a:rPr>
              <a:t>17/06/2021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1CD-BE23-46F2-885A-50A65420C70C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8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F005-43E3-4FAA-9073-82131B5D7F94}" type="datetime1">
              <a:rPr lang="es-CO" smtClean="0"/>
              <a:t>17/06/2021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425-94AF-4F21-97B6-322BB6E3F1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71007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4E37-2322-4EA7-BE4F-C23D07DFD340}" type="datetime1">
              <a:rPr lang="es-CO" smtClean="0">
                <a:solidFill>
                  <a:prstClr val="black">
                    <a:tint val="75000"/>
                  </a:prstClr>
                </a:solidFill>
              </a:rPr>
              <a:t>17/06/2021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1CD-BE23-46F2-885A-50A65420C70C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620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6640-EF27-43C6-902C-63EB3FCBAB0B}" type="datetime1">
              <a:rPr lang="es-CO" smtClean="0">
                <a:solidFill>
                  <a:prstClr val="black">
                    <a:tint val="75000"/>
                  </a:prstClr>
                </a:solidFill>
              </a:rPr>
              <a:t>17/06/2021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1CD-BE23-46F2-885A-50A65420C70C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110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8A28-593B-4C07-8DD1-413946016045}" type="datetime1">
              <a:rPr lang="es-CO" smtClean="0">
                <a:solidFill>
                  <a:prstClr val="black">
                    <a:tint val="75000"/>
                  </a:prstClr>
                </a:solidFill>
              </a:rPr>
              <a:t>17/06/2021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1CD-BE23-46F2-885A-50A65420C70C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4921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2F89-9F3E-450A-A583-6C20F1255244}" type="datetime1">
              <a:rPr lang="es-CO" smtClean="0">
                <a:solidFill>
                  <a:prstClr val="black">
                    <a:tint val="75000"/>
                  </a:prstClr>
                </a:solidFill>
              </a:rPr>
              <a:t>17/06/2021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F1CD-BE23-46F2-885A-50A65420C70C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919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452-2C16-4AB5-A139-6C88461A82FE}" type="datetime1">
              <a:rPr lang="es-CO" smtClean="0">
                <a:solidFill>
                  <a:prstClr val="black">
                    <a:tint val="75000"/>
                  </a:prstClr>
                </a:solidFill>
              </a:rPr>
              <a:t>17/06/2021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576-47F1-4326-ABAC-AEAC38241B4A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135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E4A9-7F16-4E79-AEDB-9D27B1EAAC62}" type="datetime1">
              <a:rPr lang="es-CO" smtClean="0">
                <a:solidFill>
                  <a:prstClr val="black">
                    <a:tint val="75000"/>
                  </a:prstClr>
                </a:solidFill>
              </a:rPr>
              <a:t>17/06/2021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576-47F1-4326-ABAC-AEAC38241B4A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251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A34C-A49B-4919-B9FC-94882D801FF4}" type="datetime1">
              <a:rPr lang="es-CO" smtClean="0">
                <a:solidFill>
                  <a:prstClr val="black">
                    <a:tint val="75000"/>
                  </a:prstClr>
                </a:solidFill>
              </a:rPr>
              <a:t>17/06/2021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2061-DFAD-4289-9CC0-975A7E4A5BF9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576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B26323-C0EE-425F-9752-6F472B8FB2A8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77C5-C6B6-49D2-AA95-058A68025406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0515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8C1491-07C6-4CCB-868E-807DC58F5D89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77C5-C6B6-49D2-AA95-058A68025406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956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C96D36-6084-44F8-83F9-492E1234ADE8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77C5-C6B6-49D2-AA95-058A68025406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11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166A-655C-4E77-8585-FBA3218590A7}" type="datetime1">
              <a:rPr lang="es-CO" smtClean="0"/>
              <a:t>17/06/2021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425-94AF-4F21-97B6-322BB6E3F1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04723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A7F26D-35D5-489F-87A0-9AE0CD269580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77C5-C6B6-49D2-AA95-058A68025406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8223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6872E7-0E54-4F94-B357-3CE1D6A8094E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77C5-C6B6-49D2-AA95-058A68025406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565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57734D-E7B4-4870-8D89-0B8503CC83B5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77C5-C6B6-49D2-AA95-058A68025406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0970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742028-683A-49DA-A31C-AC4B1692BBF9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77C5-C6B6-49D2-AA95-058A68025406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4400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3A475E-A603-43C4-A1EC-F2D0849BBAE1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77C5-C6B6-49D2-AA95-058A68025406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7005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48E0E6-1352-4361-A68B-42725C889A9D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77C5-C6B6-49D2-AA95-058A68025406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22133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23502C-2643-497C-AECC-7D3D4465B0B4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77C5-C6B6-49D2-AA95-058A68025406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0924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D83A7F-C4D0-4C85-987E-3BC1DCD9F6B4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77C5-C6B6-49D2-AA95-058A68025406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1778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5417A2-39AA-43AD-8E00-1767ECABAE8D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A6576-47F1-4326-ABAC-AEAC38241B4A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0740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BB7192-DAC4-4EF0-9F2D-E4997DC3C063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A6576-47F1-4326-ABAC-AEAC38241B4A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8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3665-1B91-4643-9E7E-5E5F03305CBC}" type="datetime1">
              <a:rPr lang="es-CO" smtClean="0"/>
              <a:t>17/06/2021</a:t>
            </a:fld>
            <a:endParaRPr lang="es-CO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425-94AF-4F21-97B6-322BB6E3F1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953672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0688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3"/>
          <a:srcRect l="12490" t="20008"/>
          <a:stretch/>
        </p:blipFill>
        <p:spPr>
          <a:xfrm>
            <a:off x="10274613" y="5734050"/>
            <a:ext cx="1604789" cy="8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261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2847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B15E6-E6A2-42AD-9249-3B32F2ABBF8E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742DB-9324-4EC9-8CBB-8FFA8EBD139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58973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AE7B87-0C42-4044-845C-93E007DB9CAB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742DB-9324-4EC9-8CBB-8FFA8EBD139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203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75AEC6-3348-4EED-BCF4-FFBD11F9ACE2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742DB-9324-4EC9-8CBB-8FFA8EBD139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196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18195-0C00-4C0F-8879-ACC78AA66B7A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742DB-9324-4EC9-8CBB-8FFA8EBD139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3639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BB7CC5-A8E4-4969-917F-33AF9F922DB7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742DB-9324-4EC9-8CBB-8FFA8EBD139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7072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C2675-1D23-4A1C-AFF4-006D19D5093D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742DB-9324-4EC9-8CBB-8FFA8EBD139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1846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E26E2-C387-4B68-93BF-01543A1E0FB3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742DB-9324-4EC9-8CBB-8FFA8EBD139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24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45B5-7D37-4FD1-BC08-05BBFA63152F}" type="datetime1">
              <a:rPr lang="es-CO" smtClean="0"/>
              <a:t>17/06/2021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425-94AF-4F21-97B6-322BB6E3F1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37495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481416-676F-4255-9EE1-3D748A39B1D5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742DB-9324-4EC9-8CBB-8FFA8EBD139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2664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6BF0B-C0A6-4C27-97D9-80B7D3EA371E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742DB-9324-4EC9-8CBB-8FFA8EBD139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3137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39606-F635-4684-B586-86698710E6C5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742DB-9324-4EC9-8CBB-8FFA8EBD139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6830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DB6774-F821-49C8-A646-F2B8A26C2237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742DB-9324-4EC9-8CBB-8FFA8EBD139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75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FEC2-F1D5-4023-AD50-5C7A815D81D9}" type="datetime1">
              <a:rPr lang="es-CO" smtClean="0"/>
              <a:t>17/06/2021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425-94AF-4F21-97B6-322BB6E3F1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2887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5B88-C090-4E09-B72B-CB7C9A707097}" type="datetime1">
              <a:rPr lang="es-CO" smtClean="0"/>
              <a:t>17/06/2021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425-94AF-4F21-97B6-322BB6E3F1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9855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03CE-3BA3-413C-9F8E-93F5CF4E4C6F}" type="datetime1">
              <a:rPr lang="es-CO" smtClean="0"/>
              <a:t>17/06/2021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425-94AF-4F21-97B6-322BB6E3F1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646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4.jp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03813-84E9-4253-8883-6BDA45B8E3CA}" type="datetime1">
              <a:rPr lang="es-CO" smtClean="0"/>
              <a:t>17/06/2021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2425-94AF-4F21-97B6-322BB6E3F1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6244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49FBF-1942-4AFB-9B4C-152BC113F9DC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32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08FAA-28FC-43D6-AF7A-D6F62ED7FB88}" type="datetime1">
              <a:rPr lang="es-CO" smtClean="0">
                <a:solidFill>
                  <a:prstClr val="black">
                    <a:tint val="75000"/>
                  </a:prstClr>
                </a:solidFill>
              </a:rPr>
              <a:t>17/06/2021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F1CD-BE23-46F2-885A-50A65420C70C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  <p:sldLayoutId id="2147484572" r:id="rId12"/>
    <p:sldLayoutId id="2147484573" r:id="rId13"/>
    <p:sldLayoutId id="214748459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5E6188-13D6-4B77-A875-89908D75B3EA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77C5-C6B6-49D2-AA95-058A68025406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45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5" r:id="rId1"/>
    <p:sldLayoutId id="2147484616" r:id="rId2"/>
    <p:sldLayoutId id="2147484617" r:id="rId3"/>
    <p:sldLayoutId id="2147484618" r:id="rId4"/>
    <p:sldLayoutId id="2147484619" r:id="rId5"/>
    <p:sldLayoutId id="2147484620" r:id="rId6"/>
    <p:sldLayoutId id="2147484621" r:id="rId7"/>
    <p:sldLayoutId id="2147484622" r:id="rId8"/>
    <p:sldLayoutId id="2147484623" r:id="rId9"/>
    <p:sldLayoutId id="2147484624" r:id="rId10"/>
    <p:sldLayoutId id="2147484625" r:id="rId11"/>
    <p:sldLayoutId id="2147484626" r:id="rId12"/>
    <p:sldLayoutId id="2147484627" r:id="rId13"/>
    <p:sldLayoutId id="2147484628" r:id="rId14"/>
    <p:sldLayoutId id="2147484629" r:id="rId15"/>
    <p:sldLayoutId id="2147484640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D74E8-E1C1-40BE-A44B-1F3291A3D6C6}" type="datetime1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17/06/2021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742DB-9324-4EC9-8CBB-8FFA8EBD139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63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8" r:id="rId1"/>
    <p:sldLayoutId id="2147484719" r:id="rId2"/>
    <p:sldLayoutId id="2147484720" r:id="rId3"/>
    <p:sldLayoutId id="2147484721" r:id="rId4"/>
    <p:sldLayoutId id="2147484722" r:id="rId5"/>
    <p:sldLayoutId id="2147484723" r:id="rId6"/>
    <p:sldLayoutId id="2147484724" r:id="rId7"/>
    <p:sldLayoutId id="2147484725" r:id="rId8"/>
    <p:sldLayoutId id="2147484726" r:id="rId9"/>
    <p:sldLayoutId id="2147484727" r:id="rId10"/>
    <p:sldLayoutId id="214748472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10/the-mathematics-behind-svm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analyticsvidhya.com/blog/2015/11/beginners-guide-on-logistic-regression-in-r/#:~:text=log(p%2F1%2Dp,association%20in%20a%20linear%20way.&amp;text=This%20" TargetMode="External"/><Relationship Id="rId4" Type="http://schemas.openxmlformats.org/officeDocument/2006/relationships/hyperlink" Target="http://www.stat.yale.edu/Courses/1997-98/101/linreg.ht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31" cy="68580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846688" y="2694772"/>
            <a:ext cx="6819399" cy="1118255"/>
          </a:xfrm>
          <a:prstGeom prst="rect">
            <a:avLst/>
          </a:prstGeom>
          <a:solidFill>
            <a:srgbClr val="1AA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4846688" y="2699353"/>
            <a:ext cx="662632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of predictions of weight and illness in cattle</a:t>
            </a:r>
            <a:endParaRPr lang="es-CO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597CE96-583B-4727-A8B3-F4536934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425-94AF-4F21-97B6-322BB6E3F14C}" type="slidenum">
              <a:rPr lang="es-CO" smtClean="0"/>
              <a:t>1</a:t>
            </a:fld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DE23AD0-7CA9-4748-B4F4-D459006165D7}"/>
              </a:ext>
            </a:extLst>
          </p:cNvPr>
          <p:cNvSpPr txBox="1"/>
          <p:nvPr/>
        </p:nvSpPr>
        <p:spPr>
          <a:xfrm>
            <a:off x="4846688" y="4002255"/>
            <a:ext cx="351543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Manuela Zapata</a:t>
            </a:r>
          </a:p>
          <a:p>
            <a:r>
              <a:rPr lang="es-CO" b="1" dirty="0" err="1">
                <a:latin typeface="Arial" panose="020B0604020202020204" pitchFamily="34" charset="0"/>
                <a:cs typeface="Arial" panose="020B0604020202020204" pitchFamily="34" charset="0"/>
              </a:rPr>
              <a:t>Advisors</a:t>
            </a: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Mauricio Toro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Rodrigo García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José Aguilar 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Mathematical Engineering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Department of Mathematical Sciences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of Sciences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Universidad EAFIT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7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934555" y="249280"/>
            <a:ext cx="1337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s-ES" sz="3000" b="1" dirty="0" err="1">
                <a:solidFill>
                  <a:srgbClr val="1AA7C8"/>
                </a:solidFill>
                <a:latin typeface="calibri"/>
              </a:rPr>
              <a:t>Results</a:t>
            </a:r>
            <a:endParaRPr lang="es-ES" sz="3000" b="1" dirty="0">
              <a:solidFill>
                <a:srgbClr val="1AA7C8"/>
              </a:solidFill>
              <a:latin typeface="calibri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934555" y="803278"/>
            <a:ext cx="10088740" cy="0"/>
          </a:xfrm>
          <a:prstGeom prst="line">
            <a:avLst/>
          </a:prstGeom>
          <a:ln>
            <a:solidFill>
              <a:srgbClr val="09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062062-AFBB-47BC-B714-4A675241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E396357-318F-43EC-9E9C-8ABD21A66912}"/>
              </a:ext>
            </a:extLst>
          </p:cNvPr>
          <p:cNvSpPr txBox="1"/>
          <p:nvPr/>
        </p:nvSpPr>
        <p:spPr>
          <a:xfrm>
            <a:off x="609600" y="1790402"/>
            <a:ext cx="11413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b="1" dirty="0" err="1"/>
              <a:t>All</a:t>
            </a:r>
            <a:r>
              <a:rPr lang="es-419" sz="2000" b="1" dirty="0"/>
              <a:t> </a:t>
            </a:r>
            <a:r>
              <a:rPr lang="es-419" sz="2000" b="1" dirty="0" err="1"/>
              <a:t>breeds</a:t>
            </a:r>
            <a:r>
              <a:rPr lang="es-419" sz="2000" b="1" dirty="0"/>
              <a:t>: 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2A7F36C3-0461-4F61-B834-053C76FE5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40" y="1628365"/>
            <a:ext cx="7540677" cy="156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0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917856" y="249280"/>
            <a:ext cx="1337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s-ES" sz="3000" b="1" dirty="0" err="1">
                <a:solidFill>
                  <a:srgbClr val="1AA7C8"/>
                </a:solidFill>
                <a:latin typeface="calibri"/>
              </a:rPr>
              <a:t>Results</a:t>
            </a:r>
            <a:endParaRPr lang="es-ES" sz="3000" b="1" dirty="0">
              <a:solidFill>
                <a:srgbClr val="1AA7C8"/>
              </a:solidFill>
              <a:latin typeface="calibri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934555" y="803278"/>
            <a:ext cx="10088740" cy="0"/>
          </a:xfrm>
          <a:prstGeom prst="line">
            <a:avLst/>
          </a:prstGeom>
          <a:ln>
            <a:solidFill>
              <a:srgbClr val="09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062062-AFBB-47BC-B714-4A675241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F8CF0E54-D1BF-4F24-9453-DFBC7B2AC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562" y="844229"/>
            <a:ext cx="6609731" cy="60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8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917856" y="249280"/>
            <a:ext cx="20794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s-ES" sz="3000" b="1" dirty="0" err="1">
                <a:solidFill>
                  <a:srgbClr val="1AA7C8"/>
                </a:solidFill>
                <a:latin typeface="calibri"/>
              </a:rPr>
              <a:t>Conclusions</a:t>
            </a:r>
            <a:endParaRPr lang="es-ES" sz="3000" b="1" dirty="0">
              <a:solidFill>
                <a:srgbClr val="1AA7C8"/>
              </a:solidFill>
              <a:latin typeface="calibri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934555" y="803278"/>
            <a:ext cx="10088740" cy="0"/>
          </a:xfrm>
          <a:prstGeom prst="line">
            <a:avLst/>
          </a:prstGeom>
          <a:ln>
            <a:solidFill>
              <a:srgbClr val="09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062062-AFBB-47BC-B714-4A675241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918316E-A3B8-40BC-9181-32087A7BBD21}"/>
              </a:ext>
            </a:extLst>
          </p:cNvPr>
          <p:cNvSpPr txBox="1"/>
          <p:nvPr/>
        </p:nvSpPr>
        <p:spPr>
          <a:xfrm>
            <a:off x="1711416" y="1357278"/>
            <a:ext cx="9287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Important source of error: Artificial data and not a high volume of data.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Similarity on the data due to normal distribution.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Slightly better outcome on Random Forest Regressor due to bootstrap aggregation method.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future research: Higher volume of data and usage of not simulate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usage of other variables such as weather, purpose of the animal (milk, meat), grass they are fed with.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16869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835554" y="177249"/>
            <a:ext cx="21874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s-ES" sz="3000" b="1" dirty="0" err="1">
                <a:solidFill>
                  <a:srgbClr val="1AA7C8"/>
                </a:solidFill>
                <a:latin typeface="calibri"/>
              </a:rPr>
              <a:t>Bibliography</a:t>
            </a:r>
            <a:endParaRPr lang="es-ES" sz="3000" b="1" dirty="0">
              <a:solidFill>
                <a:srgbClr val="1AA7C8"/>
              </a:solidFill>
              <a:latin typeface="calibri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934555" y="803278"/>
            <a:ext cx="10088740" cy="0"/>
          </a:xfrm>
          <a:prstGeom prst="line">
            <a:avLst/>
          </a:prstGeom>
          <a:ln>
            <a:solidFill>
              <a:srgbClr val="09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062062-AFBB-47BC-B714-4A675241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918316E-A3B8-40BC-9181-32087A7BBD21}"/>
              </a:ext>
            </a:extLst>
          </p:cNvPr>
          <p:cNvSpPr txBox="1"/>
          <p:nvPr/>
        </p:nvSpPr>
        <p:spPr>
          <a:xfrm>
            <a:off x="1100797" y="1318022"/>
            <a:ext cx="97527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sz="1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Gölcü</a:t>
            </a:r>
            <a:r>
              <a:rPr lang="es-419" sz="1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</a:t>
            </a:r>
            <a:r>
              <a:rPr lang="es-419" sz="1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Sekmen</a:t>
            </a:r>
            <a:r>
              <a:rPr lang="es-419" sz="1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Y., </a:t>
            </a:r>
            <a:r>
              <a:rPr lang="es-419" sz="1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Erduranlı</a:t>
            </a:r>
            <a:r>
              <a:rPr lang="es-419" sz="1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P., &amp; Salman, M. S. (2005). Artificial neural-</a:t>
            </a:r>
            <a:r>
              <a:rPr lang="es-419" sz="1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network</a:t>
            </a:r>
            <a:r>
              <a:rPr lang="es-419" sz="1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419" sz="1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lang="es-419" sz="1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419" sz="1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lang="es-419" sz="1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419" sz="1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s-419" sz="1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variable </a:t>
            </a:r>
            <a:r>
              <a:rPr lang="es-419" sz="1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valve</a:t>
            </a:r>
            <a:r>
              <a:rPr lang="es-419" sz="1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-timing in a </a:t>
            </a:r>
            <a:r>
              <a:rPr lang="es-419" sz="1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spark-ignition</a:t>
            </a:r>
            <a:r>
              <a:rPr lang="es-419" sz="1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419" sz="15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engine</a:t>
            </a:r>
            <a:r>
              <a:rPr lang="es-419" sz="1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s-419" sz="15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Applied</a:t>
            </a:r>
            <a:r>
              <a:rPr lang="es-419" sz="15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Energy</a:t>
            </a:r>
            <a:r>
              <a:rPr lang="es-419" sz="1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419" sz="15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81</a:t>
            </a:r>
            <a:r>
              <a:rPr lang="es-419" sz="1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(2), 187-197.</a:t>
            </a:r>
            <a:r>
              <a:rPr lang="en-US" sz="1500" b="1" dirty="0"/>
              <a:t> </a:t>
            </a:r>
          </a:p>
          <a:p>
            <a:pPr algn="just"/>
            <a:endParaRPr lang="en-US" sz="1500" b="1" dirty="0"/>
          </a:p>
          <a:p>
            <a:pPr algn="just"/>
            <a:r>
              <a:rPr lang="en-US" sz="1500" dirty="0"/>
              <a:t>(SVM), T. (2021). Mathematics Behind SVM | Math Behind Support Vector Machine. Retrieved from </a:t>
            </a:r>
            <a:r>
              <a:rPr lang="en-US" sz="1500" dirty="0">
                <a:hlinkClick r:id="rId3"/>
              </a:rPr>
              <a:t>https://www.analyticsvidhya.com/blog/2020/10/the-mathematics-behind-svm/</a:t>
            </a:r>
            <a:endParaRPr lang="en-US" sz="1500" dirty="0"/>
          </a:p>
          <a:p>
            <a:pPr algn="just"/>
            <a:endParaRPr lang="es-CO" sz="1500" dirty="0"/>
          </a:p>
          <a:p>
            <a:pPr algn="just"/>
            <a:r>
              <a:rPr lang="en-US" sz="1500" dirty="0"/>
              <a:t>Linear Regression. (2021). Retrieved from </a:t>
            </a:r>
            <a:r>
              <a:rPr lang="en-US" sz="15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http://www.stat.yale.edu/Courses/1997-98/101/linreg.htm</a:t>
            </a:r>
            <a:endParaRPr lang="en-US" sz="1500" dirty="0"/>
          </a:p>
          <a:p>
            <a:pPr algn="just"/>
            <a:endParaRPr lang="en-US" sz="1500" dirty="0"/>
          </a:p>
          <a:p>
            <a:pPr algn="just"/>
            <a:r>
              <a:rPr lang="en-US" sz="1500" dirty="0"/>
              <a:t>Python, S., &amp; Vidhya, A. (2021). Logistic Regression R | Introduction to Logistic Regression. Retrieved from </a:t>
            </a:r>
            <a:r>
              <a:rPr lang="en-US" sz="1500" dirty="0">
                <a:hlinkClick r:id="rId5"/>
              </a:rPr>
              <a:t>https://www.analyticsvidhya.com/blog/2015/11/beginners-guide-on-logistic-regression-in-r/#:~:text=log(p%2F1%2Dp,association%20in%20a%20linear%20way.&amp;text=This%20</a:t>
            </a:r>
            <a:endParaRPr lang="en-US" sz="1500" dirty="0"/>
          </a:p>
          <a:p>
            <a:pPr algn="just"/>
            <a:endParaRPr lang="en-US" sz="1500" dirty="0"/>
          </a:p>
          <a:p>
            <a:pPr algn="just"/>
            <a:r>
              <a:rPr lang="es-419" sz="1500" dirty="0" err="1"/>
              <a:t>Wackerly</a:t>
            </a:r>
            <a:r>
              <a:rPr lang="es-419" sz="1500" dirty="0"/>
              <a:t>, D., Mendenhall, W., &amp; </a:t>
            </a:r>
            <a:r>
              <a:rPr lang="es-419" sz="1500" dirty="0" err="1"/>
              <a:t>Scheaffer</a:t>
            </a:r>
            <a:r>
              <a:rPr lang="es-419" sz="1500" dirty="0"/>
              <a:t>, R. (2010). </a:t>
            </a:r>
            <a:r>
              <a:rPr lang="es-419" sz="1500" i="1" dirty="0" err="1"/>
              <a:t>Estadística</a:t>
            </a:r>
            <a:r>
              <a:rPr lang="es-419" sz="1500" i="1" dirty="0"/>
              <a:t> </a:t>
            </a:r>
            <a:r>
              <a:rPr lang="es-419" sz="1500" i="1" dirty="0" err="1"/>
              <a:t>matemática</a:t>
            </a:r>
            <a:r>
              <a:rPr lang="es-419" sz="1500" i="1" dirty="0"/>
              <a:t> con aplicaciones</a:t>
            </a:r>
            <a:r>
              <a:rPr lang="es-419" sz="1500" dirty="0"/>
              <a:t>. </a:t>
            </a:r>
            <a:r>
              <a:rPr lang="es-419" sz="1500" dirty="0" err="1"/>
              <a:t>México</a:t>
            </a:r>
            <a:r>
              <a:rPr lang="es-419" sz="1500" dirty="0"/>
              <a:t>: Cengage </a:t>
            </a:r>
            <a:r>
              <a:rPr lang="es-419" sz="1500" dirty="0" err="1"/>
              <a:t>Learning</a:t>
            </a:r>
            <a:r>
              <a:rPr lang="es-419" sz="1500" dirty="0"/>
              <a:t>.</a:t>
            </a:r>
          </a:p>
          <a:p>
            <a:pPr algn="just"/>
            <a:endParaRPr lang="es-419" sz="1500" dirty="0"/>
          </a:p>
          <a:p>
            <a:pPr algn="just"/>
            <a:r>
              <a:rPr lang="de-DE" sz="1500" dirty="0"/>
              <a:t>Weisstein, E. W. (2002). Normal distribution. https://mathworld. wolfram. com/.</a:t>
            </a:r>
          </a:p>
          <a:p>
            <a:pPr algn="just"/>
            <a:endParaRPr lang="de-DE" sz="1500" dirty="0"/>
          </a:p>
          <a:p>
            <a:pPr algn="just"/>
            <a:r>
              <a:rPr lang="es-419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Wikipedia. (2021). </a:t>
            </a:r>
            <a:r>
              <a:rPr lang="es-419" sz="15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Cebu</a:t>
            </a:r>
            <a:r>
              <a:rPr lang="es-419" sz="15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419" sz="1500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breed</a:t>
            </a:r>
            <a:r>
              <a:rPr lang="es-419" sz="15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animal</a:t>
            </a:r>
            <a:r>
              <a:rPr lang="es-419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[</a:t>
            </a:r>
            <a:r>
              <a:rPr lang="es-419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Image</a:t>
            </a:r>
            <a:r>
              <a:rPr lang="es-419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]. </a:t>
            </a:r>
            <a:r>
              <a:rPr lang="es-419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Retrieved</a:t>
            </a:r>
            <a:r>
              <a:rPr lang="es-419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4 June 2021, </a:t>
            </a:r>
            <a:r>
              <a:rPr lang="es-419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from</a:t>
            </a:r>
            <a:r>
              <a:rPr lang="es-419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https://es.wikipedia.org/wiki/Bos_primigenius_indicus.}, </a:t>
            </a:r>
            <a:r>
              <a:rPr lang="es-419" sz="15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journal</a:t>
            </a:r>
            <a:r>
              <a:rPr lang="es-419" sz="15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={es.wikipedia.org.</a:t>
            </a:r>
            <a:endParaRPr lang="de-DE" sz="1500" dirty="0"/>
          </a:p>
          <a:p>
            <a:pPr algn="just"/>
            <a:endParaRPr lang="es-CO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431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CBE3D6-0439-4D47-B66C-A7C75950BE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3" t="48728" r="22152" b="22146"/>
          <a:stretch/>
        </p:blipFill>
        <p:spPr>
          <a:xfrm>
            <a:off x="3730126" y="2400783"/>
            <a:ext cx="6504973" cy="1546184"/>
          </a:xfrm>
          <a:prstGeom prst="rect">
            <a:avLst/>
          </a:prstGeom>
        </p:spPr>
      </p:pic>
      <p:sp>
        <p:nvSpPr>
          <p:cNvPr id="47" name="3 CuadroTexto"/>
          <p:cNvSpPr txBox="1"/>
          <p:nvPr/>
        </p:nvSpPr>
        <p:spPr>
          <a:xfrm>
            <a:off x="1863380" y="4194946"/>
            <a:ext cx="8627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 err="1">
                <a:solidFill>
                  <a:srgbClr val="1AA7C8"/>
                </a:solidFill>
                <a:cs typeface="Arial" panose="020B0604020202020204" pitchFamily="34" charset="0"/>
              </a:rPr>
              <a:t>Thank</a:t>
            </a:r>
            <a:r>
              <a:rPr lang="es-ES" sz="4800" b="1" dirty="0">
                <a:solidFill>
                  <a:srgbClr val="1AA7C8"/>
                </a:solidFill>
                <a:cs typeface="Arial" panose="020B0604020202020204" pitchFamily="34" charset="0"/>
              </a:rPr>
              <a:t> </a:t>
            </a:r>
            <a:r>
              <a:rPr lang="es-ES" sz="4800" b="1" dirty="0" err="1">
                <a:solidFill>
                  <a:srgbClr val="1AA7C8"/>
                </a:solidFill>
                <a:cs typeface="Arial" panose="020B0604020202020204" pitchFamily="34" charset="0"/>
              </a:rPr>
              <a:t>you</a:t>
            </a:r>
            <a:endParaRPr lang="es-ES" sz="4800" b="1" dirty="0">
              <a:solidFill>
                <a:srgbClr val="1AA7C8"/>
              </a:solidFill>
              <a:cs typeface="Arial" panose="020B0604020202020204" pitchFamily="34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6689DB5-F636-4CE2-BB72-43E1D965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8742DB-9324-4EC9-8CBB-8FFA8EBD139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4E4CBE-3877-4429-A752-63A61CCA3B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3" t="29668" r="55436" b="22146"/>
          <a:stretch/>
        </p:blipFill>
        <p:spPr>
          <a:xfrm>
            <a:off x="3730126" y="1737305"/>
            <a:ext cx="2447081" cy="25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5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835554" y="190501"/>
            <a:ext cx="41967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sz="3000" b="1" dirty="0">
                <a:solidFill>
                  <a:srgbClr val="1AA7C8"/>
                </a:solidFill>
                <a:latin typeface="calibri"/>
              </a:rPr>
              <a:t>Objectives</a:t>
            </a:r>
            <a:r>
              <a:rPr lang="es-ES" sz="3000" b="1" dirty="0">
                <a:solidFill>
                  <a:srgbClr val="1AA7C8"/>
                </a:solidFill>
                <a:latin typeface="calibri"/>
              </a:rPr>
              <a:t> </a:t>
            </a:r>
            <a:r>
              <a:rPr lang="es-ES" sz="3000" b="1" dirty="0" err="1">
                <a:solidFill>
                  <a:srgbClr val="1AA7C8"/>
                </a:solidFill>
                <a:latin typeface="calibri"/>
              </a:rPr>
              <a:t>of</a:t>
            </a:r>
            <a:r>
              <a:rPr lang="es-ES" sz="3000" b="1" dirty="0">
                <a:solidFill>
                  <a:srgbClr val="1AA7C8"/>
                </a:solidFill>
                <a:latin typeface="calibri"/>
              </a:rPr>
              <a:t> </a:t>
            </a:r>
            <a:r>
              <a:rPr lang="es-ES" sz="3000" b="1" dirty="0" err="1">
                <a:solidFill>
                  <a:srgbClr val="1AA7C8"/>
                </a:solidFill>
                <a:latin typeface="calibri"/>
              </a:rPr>
              <a:t>the</a:t>
            </a:r>
            <a:r>
              <a:rPr lang="es-ES" sz="3000" b="1" dirty="0">
                <a:solidFill>
                  <a:srgbClr val="1AA7C8"/>
                </a:solidFill>
                <a:latin typeface="calibri"/>
              </a:rPr>
              <a:t> Project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1934555" y="803278"/>
            <a:ext cx="10088740" cy="0"/>
          </a:xfrm>
          <a:prstGeom prst="line">
            <a:avLst/>
          </a:prstGeom>
          <a:ln>
            <a:solidFill>
              <a:srgbClr val="09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062062-AFBB-47BC-B714-4A675241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918316E-A3B8-40BC-9181-32087A7BBD21}"/>
              </a:ext>
            </a:extLst>
          </p:cNvPr>
          <p:cNvSpPr txBox="1"/>
          <p:nvPr/>
        </p:nvSpPr>
        <p:spPr>
          <a:xfrm>
            <a:off x="1547769" y="2429161"/>
            <a:ext cx="477229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•</a:t>
            </a:r>
            <a:r>
              <a:rPr lang="en-US" sz="2000" dirty="0"/>
              <a:t>Formulate and apply correctly mathematical models to predict weight and illness in the cattle using simulated historical </a:t>
            </a:r>
            <a:r>
              <a:rPr lang="es-419" sz="2000" dirty="0"/>
              <a:t>data.</a:t>
            </a:r>
          </a:p>
          <a:p>
            <a:pPr algn="just"/>
            <a:endParaRPr lang="es-419" sz="2000" dirty="0"/>
          </a:p>
          <a:p>
            <a:pPr algn="just"/>
            <a:r>
              <a:rPr lang="en-US" sz="2000" dirty="0"/>
              <a:t>• Formulate mathematical models that will be applied to Machine Learning algorithms that can make predictions of the weight and illness of the cattle.</a:t>
            </a:r>
            <a:endParaRPr lang="es-CO" sz="2000" dirty="0"/>
          </a:p>
          <a:p>
            <a:pPr algn="just"/>
            <a:endParaRPr lang="es-CO" sz="2400" dirty="0"/>
          </a:p>
          <a:p>
            <a:pPr algn="just"/>
            <a:endParaRPr lang="es-CO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9D7FB0-C195-469C-BF9C-7D35E3EEB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0"/>
          <a:stretch/>
        </p:blipFill>
        <p:spPr>
          <a:xfrm>
            <a:off x="6939168" y="1358819"/>
            <a:ext cx="4772295" cy="459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1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835554" y="190501"/>
            <a:ext cx="2706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s-ES" sz="3000" b="1" dirty="0">
                <a:solidFill>
                  <a:srgbClr val="1AA7C8"/>
                </a:solidFill>
                <a:latin typeface="calibri"/>
              </a:rPr>
              <a:t>Data </a:t>
            </a:r>
            <a:r>
              <a:rPr lang="en-US" sz="3000" b="1" dirty="0">
                <a:solidFill>
                  <a:srgbClr val="1AA7C8"/>
                </a:solidFill>
                <a:latin typeface="calibri"/>
              </a:rPr>
              <a:t>simulation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1934555" y="803278"/>
            <a:ext cx="10088740" cy="0"/>
          </a:xfrm>
          <a:prstGeom prst="line">
            <a:avLst/>
          </a:prstGeom>
          <a:ln>
            <a:solidFill>
              <a:srgbClr val="09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440939-1319-4004-AEB0-B3813694540A}"/>
              </a:ext>
            </a:extLst>
          </p:cNvPr>
          <p:cNvSpPr txBox="1"/>
          <p:nvPr/>
        </p:nvSpPr>
        <p:spPr>
          <a:xfrm>
            <a:off x="1221506" y="1116357"/>
            <a:ext cx="793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Extense</a:t>
            </a:r>
            <a:r>
              <a:rPr lang="en-US" sz="2400" dirty="0"/>
              <a:t> </a:t>
            </a:r>
            <a:r>
              <a:rPr lang="en-US" sz="2400" dirty="0" err="1"/>
              <a:t>literarture</a:t>
            </a:r>
            <a:r>
              <a:rPr lang="en-US" sz="2400" dirty="0"/>
              <a:t> review</a:t>
            </a:r>
            <a:r>
              <a:rPr lang="es-CO" sz="2400" dirty="0"/>
              <a:t>: Normal </a:t>
            </a:r>
            <a:r>
              <a:rPr lang="en-US" sz="2400" dirty="0"/>
              <a:t>distribution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C524307-A21C-413F-AF6C-7494E10A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C630574-5E2C-45B4-A741-B04AF5B5D822}"/>
              </a:ext>
            </a:extLst>
          </p:cNvPr>
          <p:cNvSpPr txBox="1"/>
          <p:nvPr/>
        </p:nvSpPr>
        <p:spPr>
          <a:xfrm>
            <a:off x="194920" y="6373522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Weisstein, E. W. (2002)</a:t>
            </a:r>
            <a:endParaRPr lang="es-CO" sz="1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B5140D-3421-4865-942F-A1EC81F85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506" y="2325334"/>
            <a:ext cx="9962853" cy="112394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726ADEC-7346-4A7D-BBFE-7E45D334C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260" y="2860477"/>
            <a:ext cx="2577320" cy="36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3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835554" y="190501"/>
            <a:ext cx="2706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s-ES" sz="3000" b="1" dirty="0">
                <a:solidFill>
                  <a:srgbClr val="1AA7C8"/>
                </a:solidFill>
                <a:latin typeface="calibri"/>
              </a:rPr>
              <a:t>Data </a:t>
            </a:r>
            <a:r>
              <a:rPr lang="en-US" sz="3000" b="1" dirty="0">
                <a:solidFill>
                  <a:srgbClr val="1AA7C8"/>
                </a:solidFill>
                <a:latin typeface="calibri"/>
              </a:rPr>
              <a:t>simulation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1934555" y="803278"/>
            <a:ext cx="10088740" cy="0"/>
          </a:xfrm>
          <a:prstGeom prst="line">
            <a:avLst/>
          </a:prstGeom>
          <a:ln>
            <a:solidFill>
              <a:srgbClr val="09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C524307-A21C-413F-AF6C-7494E10A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D2688F-1BA5-4361-8D2B-08D1365B4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54" y="963529"/>
            <a:ext cx="6486811" cy="524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9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835554" y="190501"/>
            <a:ext cx="4871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s-ES" sz="3000" b="1" dirty="0">
                <a:solidFill>
                  <a:srgbClr val="1AA7C8"/>
                </a:solidFill>
                <a:latin typeface="calibri"/>
              </a:rPr>
              <a:t>Machine </a:t>
            </a:r>
            <a:r>
              <a:rPr lang="es-ES" sz="3000" b="1" dirty="0" err="1">
                <a:solidFill>
                  <a:srgbClr val="1AA7C8"/>
                </a:solidFill>
                <a:latin typeface="calibri"/>
              </a:rPr>
              <a:t>Learning</a:t>
            </a:r>
            <a:r>
              <a:rPr lang="es-ES" sz="3000" b="1" dirty="0">
                <a:solidFill>
                  <a:srgbClr val="1AA7C8"/>
                </a:solidFill>
                <a:latin typeface="calibri"/>
              </a:rPr>
              <a:t> </a:t>
            </a:r>
            <a:r>
              <a:rPr lang="es-ES" sz="3000" b="1" dirty="0" err="1">
                <a:solidFill>
                  <a:srgbClr val="1AA7C8"/>
                </a:solidFill>
                <a:latin typeface="calibri"/>
              </a:rPr>
              <a:t>Algorithms</a:t>
            </a:r>
            <a:endParaRPr lang="es-ES" sz="3000" b="1" dirty="0">
              <a:solidFill>
                <a:srgbClr val="1AA7C8"/>
              </a:solidFill>
              <a:latin typeface="calibri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934555" y="803278"/>
            <a:ext cx="10088740" cy="0"/>
          </a:xfrm>
          <a:prstGeom prst="line">
            <a:avLst/>
          </a:prstGeom>
          <a:ln>
            <a:solidFill>
              <a:srgbClr val="09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062062-AFBB-47BC-B714-4A675241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695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70F018A-320F-40E8-9229-017BA616D042}"/>
              </a:ext>
            </a:extLst>
          </p:cNvPr>
          <p:cNvSpPr txBox="1"/>
          <p:nvPr/>
        </p:nvSpPr>
        <p:spPr>
          <a:xfrm>
            <a:off x="516835" y="1338470"/>
            <a:ext cx="1064149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b="1" i="0" u="none" strike="noStrike" baseline="0" dirty="0" err="1">
                <a:latin typeface="CMR10"/>
              </a:rPr>
              <a:t>Random</a:t>
            </a:r>
            <a:r>
              <a:rPr lang="es-419" sz="2000" b="1" i="0" u="none" strike="noStrike" baseline="0" dirty="0">
                <a:latin typeface="CMR10"/>
              </a:rPr>
              <a:t> Forest </a:t>
            </a:r>
            <a:r>
              <a:rPr lang="es-419" sz="2000" b="1" i="0" u="none" strike="noStrike" baseline="0" dirty="0" err="1">
                <a:latin typeface="CMR10"/>
              </a:rPr>
              <a:t>Regressor</a:t>
            </a:r>
            <a:r>
              <a:rPr lang="es-419" sz="2000" b="1" i="0" u="none" strike="noStrike" baseline="0" dirty="0">
                <a:latin typeface="CMR1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sz="2000" b="1" dirty="0">
              <a:latin typeface="CMR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sz="2000" b="1" dirty="0">
              <a:latin typeface="CMR10"/>
            </a:endParaRPr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b="1" dirty="0" err="1"/>
              <a:t>Decision</a:t>
            </a:r>
            <a:r>
              <a:rPr lang="es-419" sz="2000" b="1" dirty="0"/>
              <a:t> </a:t>
            </a:r>
            <a:r>
              <a:rPr lang="es-419" sz="2000" b="1" dirty="0" err="1"/>
              <a:t>Tree</a:t>
            </a:r>
            <a:r>
              <a:rPr lang="es-419" sz="2000" b="1" dirty="0"/>
              <a:t> </a:t>
            </a:r>
            <a:r>
              <a:rPr lang="es-419" sz="2000" b="1" dirty="0" err="1"/>
              <a:t>Regressor</a:t>
            </a:r>
            <a:r>
              <a:rPr lang="es-419" sz="2000" b="1" dirty="0"/>
              <a:t>  </a:t>
            </a:r>
            <a:r>
              <a:rPr lang="es-419" dirty="0"/>
              <a:t>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b="1" dirty="0" err="1"/>
              <a:t>XGBoost</a:t>
            </a:r>
            <a:endParaRPr lang="es-419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sz="2000" b="1" dirty="0"/>
          </a:p>
          <a:p>
            <a:r>
              <a:rPr lang="es-419" dirty="0"/>
              <a:t>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b="1" dirty="0" err="1">
                <a:latin typeface="CMR10"/>
              </a:rPr>
              <a:t>Support</a:t>
            </a:r>
            <a:r>
              <a:rPr lang="es-419" sz="2000" b="1" dirty="0">
                <a:latin typeface="CMR10"/>
              </a:rPr>
              <a:t> Vector Machine (SVM)</a:t>
            </a:r>
            <a:r>
              <a:rPr lang="es-419" sz="2000" dirty="0"/>
              <a:t> </a:t>
            </a:r>
            <a:r>
              <a:rPr lang="es-419" dirty="0"/>
              <a:t>                                                          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EFF1EAA-2599-42CE-845E-38422A4A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473" y="1303029"/>
            <a:ext cx="2471676" cy="64366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B874BD3-50D4-463F-AC3C-124D78BFA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834" y="1398252"/>
            <a:ext cx="2314575" cy="56197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7EFB8EA-93F8-4C6B-AF59-4EA59004B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407" y="2170911"/>
            <a:ext cx="2518175" cy="138785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51B02A6-5CE0-43CF-9AAC-E90537C65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2149" y="2171151"/>
            <a:ext cx="2743200" cy="129164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95F90E9-7795-4565-A377-E1B477581C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8198" y="2153154"/>
            <a:ext cx="1747783" cy="588996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90E9F2F-1C8B-4EFB-B1C9-672F8D87EF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1407" y="3845088"/>
            <a:ext cx="3007122" cy="64366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87BDF37-4F44-4E8A-9496-012431D7F0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5718" y="3924998"/>
            <a:ext cx="1274082" cy="50482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66C3B67E-41A2-4541-B42F-6566397633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1407" y="4864723"/>
            <a:ext cx="3289186" cy="707022"/>
          </a:xfrm>
          <a:prstGeom prst="rect">
            <a:avLst/>
          </a:prstGeom>
        </p:spPr>
      </p:pic>
      <p:pic>
        <p:nvPicPr>
          <p:cNvPr id="29" name="Imagen 28" descr="Texto&#10;&#10;Descripción generada automáticamente con confianza baja">
            <a:extLst>
              <a:ext uri="{FF2B5EF4-FFF2-40B4-BE49-F238E27FC236}">
                <a16:creationId xmlns:a16="http://schemas.microsoft.com/office/drawing/2014/main" id="{28EDFCBE-0199-41F0-AB7F-ED8DFAC2C2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0950" y="4864723"/>
            <a:ext cx="2702105" cy="736938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6CCC6940-5224-45C7-AF36-64AF06CB10EB}"/>
              </a:ext>
            </a:extLst>
          </p:cNvPr>
          <p:cNvSpPr txBox="1"/>
          <p:nvPr/>
        </p:nvSpPr>
        <p:spPr>
          <a:xfrm>
            <a:off x="149914" y="62440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(SVM), 2021)</a:t>
            </a:r>
          </a:p>
          <a:p>
            <a:r>
              <a:rPr lang="es-CO" sz="1200" dirty="0"/>
              <a:t>(Python &amp; </a:t>
            </a:r>
            <a:r>
              <a:rPr lang="es-CO" sz="1200" dirty="0" err="1"/>
              <a:t>Vidhya</a:t>
            </a:r>
            <a:r>
              <a:rPr lang="es-CO" sz="1200" dirty="0"/>
              <a:t>, 2021)</a:t>
            </a:r>
          </a:p>
          <a:p>
            <a:r>
              <a:rPr lang="es-CO" sz="1200" dirty="0"/>
              <a:t>(Yale, 2021)</a:t>
            </a:r>
          </a:p>
        </p:txBody>
      </p:sp>
    </p:spTree>
    <p:extLst>
      <p:ext uri="{BB962C8B-B14F-4D97-AF65-F5344CB8AC3E}">
        <p14:creationId xmlns:p14="http://schemas.microsoft.com/office/powerpoint/2010/main" val="295501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835554" y="190501"/>
            <a:ext cx="30364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s-ES" sz="3000" b="1" dirty="0" err="1">
                <a:solidFill>
                  <a:srgbClr val="1AA7C8"/>
                </a:solidFill>
                <a:latin typeface="calibri"/>
              </a:rPr>
              <a:t>Statistical</a:t>
            </a:r>
            <a:r>
              <a:rPr lang="es-ES" sz="3000" b="1" dirty="0">
                <a:solidFill>
                  <a:srgbClr val="1AA7C8"/>
                </a:solidFill>
                <a:latin typeface="calibri"/>
              </a:rPr>
              <a:t> </a:t>
            </a:r>
            <a:r>
              <a:rPr lang="es-ES" sz="3000" b="1" dirty="0" err="1">
                <a:solidFill>
                  <a:srgbClr val="1AA7C8"/>
                </a:solidFill>
                <a:latin typeface="calibri"/>
              </a:rPr>
              <a:t>Metrics</a:t>
            </a:r>
            <a:endParaRPr lang="es-ES" sz="3000" b="1" dirty="0">
              <a:solidFill>
                <a:srgbClr val="1AA7C8"/>
              </a:solidFill>
              <a:latin typeface="calibri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934555" y="803278"/>
            <a:ext cx="10088740" cy="0"/>
          </a:xfrm>
          <a:prstGeom prst="line">
            <a:avLst/>
          </a:prstGeom>
          <a:ln>
            <a:solidFill>
              <a:srgbClr val="09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062062-AFBB-47BC-B714-4A675241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695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70F018A-320F-40E8-9229-017BA616D042}"/>
              </a:ext>
            </a:extLst>
          </p:cNvPr>
          <p:cNvSpPr txBox="1"/>
          <p:nvPr/>
        </p:nvSpPr>
        <p:spPr>
          <a:xfrm>
            <a:off x="516835" y="1338470"/>
            <a:ext cx="1064149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b="1" i="0" u="none" strike="noStrike" baseline="0" dirty="0">
                <a:latin typeface="CMR10"/>
              </a:rPr>
              <a:t>Mean </a:t>
            </a:r>
            <a:r>
              <a:rPr lang="es-419" sz="2000" b="1" dirty="0">
                <a:latin typeface="CMR10"/>
              </a:rPr>
              <a:t>S</a:t>
            </a:r>
            <a:r>
              <a:rPr lang="es-419" sz="2000" b="1" i="0" u="none" strike="noStrike" baseline="0" dirty="0">
                <a:latin typeface="CMR10"/>
              </a:rPr>
              <a:t>quare </a:t>
            </a:r>
            <a:r>
              <a:rPr lang="es-419" sz="2000" b="1" dirty="0">
                <a:latin typeface="CMR10"/>
              </a:rPr>
              <a:t>E</a:t>
            </a:r>
            <a:r>
              <a:rPr lang="es-419" sz="2000" b="1" i="0" u="none" strike="noStrike" baseline="0" dirty="0">
                <a:latin typeface="CMR10"/>
              </a:rPr>
              <a:t>rror (</a:t>
            </a:r>
            <a:r>
              <a:rPr lang="es-419" sz="2000" b="1" dirty="0"/>
              <a:t>MSE)</a:t>
            </a:r>
            <a:r>
              <a:rPr lang="es-419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b="1" dirty="0" err="1"/>
              <a:t>Root</a:t>
            </a:r>
            <a:r>
              <a:rPr lang="es-419" sz="2000" b="1" dirty="0"/>
              <a:t> Mean Square Error (RMSE) </a:t>
            </a:r>
            <a:r>
              <a:rPr lang="es-419" dirty="0"/>
              <a:t>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b="1" dirty="0"/>
              <a:t>R^2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r>
              <a:rPr lang="es-419" dirty="0"/>
              <a:t>     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b="1" dirty="0">
                <a:latin typeface="CMR10"/>
              </a:rPr>
              <a:t>M</a:t>
            </a:r>
            <a:r>
              <a:rPr lang="es-419" sz="2000" b="1" i="0" u="none" strike="noStrike" baseline="0" dirty="0">
                <a:latin typeface="CMR10"/>
              </a:rPr>
              <a:t>ean Absolute </a:t>
            </a:r>
            <a:r>
              <a:rPr lang="es-419" sz="2000" b="1" i="0" u="none" strike="noStrike" baseline="0" dirty="0" err="1">
                <a:latin typeface="CMR10"/>
              </a:rPr>
              <a:t>Percentage</a:t>
            </a:r>
            <a:r>
              <a:rPr lang="es-419" sz="2000" b="1" i="0" u="none" strike="noStrike" baseline="0" dirty="0">
                <a:latin typeface="CMR10"/>
              </a:rPr>
              <a:t> </a:t>
            </a:r>
            <a:r>
              <a:rPr lang="es-419" sz="2000" b="1" dirty="0">
                <a:latin typeface="CMR10"/>
              </a:rPr>
              <a:t> E</a:t>
            </a:r>
            <a:r>
              <a:rPr lang="es-419" sz="2000" b="1" i="0" u="none" strike="noStrike" baseline="0" dirty="0">
                <a:latin typeface="CMR10"/>
              </a:rPr>
              <a:t>rror (</a:t>
            </a:r>
            <a:r>
              <a:rPr lang="es-419" sz="2000" b="1" dirty="0"/>
              <a:t>MAPE )</a:t>
            </a:r>
            <a:r>
              <a:rPr lang="es-419" sz="2000" dirty="0"/>
              <a:t>                                                          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551F9C3-8DD6-4E1E-96E9-4C65F1516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1157162"/>
            <a:ext cx="2676525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363A610-4E09-420B-A8B3-A2D800723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0" y="2452625"/>
            <a:ext cx="2971800" cy="9715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7BD88BE-4F13-4F80-AF73-E0428ED5E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3745832"/>
            <a:ext cx="2428875" cy="9048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32E207F-CF50-4679-9686-C5F21B3C7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3500" y="5059004"/>
            <a:ext cx="2990850" cy="97155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AE66438-EB95-4B5D-BDB5-89224E23CE35}"/>
              </a:ext>
            </a:extLst>
          </p:cNvPr>
          <p:cNvSpPr txBox="1"/>
          <p:nvPr/>
        </p:nvSpPr>
        <p:spPr>
          <a:xfrm>
            <a:off x="136662" y="647785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(</a:t>
            </a:r>
            <a:r>
              <a:rPr lang="es-CO" sz="1200" dirty="0" err="1"/>
              <a:t>Gölcü</a:t>
            </a:r>
            <a:r>
              <a:rPr lang="es-CO" sz="1200" dirty="0"/>
              <a:t> et al., 2005)</a:t>
            </a:r>
          </a:p>
        </p:txBody>
      </p:sp>
    </p:spTree>
    <p:extLst>
      <p:ext uri="{BB962C8B-B14F-4D97-AF65-F5344CB8AC3E}">
        <p14:creationId xmlns:p14="http://schemas.microsoft.com/office/powerpoint/2010/main" val="54335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913759" y="249280"/>
            <a:ext cx="2502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s-ES" sz="3000" b="1" dirty="0">
                <a:solidFill>
                  <a:srgbClr val="1AA7C8"/>
                </a:solidFill>
                <a:latin typeface="calibri"/>
              </a:rPr>
              <a:t>Animal </a:t>
            </a:r>
            <a:r>
              <a:rPr lang="es-ES" sz="3000" b="1" dirty="0" err="1">
                <a:solidFill>
                  <a:srgbClr val="1AA7C8"/>
                </a:solidFill>
                <a:latin typeface="calibri"/>
              </a:rPr>
              <a:t>Breeds</a:t>
            </a:r>
            <a:endParaRPr lang="es-ES" sz="3000" b="1" dirty="0">
              <a:solidFill>
                <a:srgbClr val="1AA7C8"/>
              </a:solidFill>
              <a:latin typeface="calibri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934555" y="803278"/>
            <a:ext cx="10088740" cy="0"/>
          </a:xfrm>
          <a:prstGeom prst="line">
            <a:avLst/>
          </a:prstGeom>
          <a:ln>
            <a:solidFill>
              <a:srgbClr val="09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062062-AFBB-47BC-B714-4A675241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168357-142A-45D4-9040-C9E61B3D973A}"/>
              </a:ext>
            </a:extLst>
          </p:cNvPr>
          <p:cNvSpPr txBox="1"/>
          <p:nvPr/>
        </p:nvSpPr>
        <p:spPr>
          <a:xfrm>
            <a:off x="990340" y="1551563"/>
            <a:ext cx="112016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419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000" b="1" dirty="0"/>
              <a:t>Cebú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b="1" dirty="0" err="1"/>
              <a:t>Romosinuano</a:t>
            </a:r>
            <a:r>
              <a:rPr lang="es-419" sz="2000" b="1" dirty="0"/>
              <a:t> (ROMO)</a:t>
            </a:r>
            <a:r>
              <a:rPr lang="es-419" b="1" dirty="0"/>
              <a:t> </a:t>
            </a:r>
          </a:p>
        </p:txBody>
      </p:sp>
      <p:pic>
        <p:nvPicPr>
          <p:cNvPr id="10" name="Imagen 9" descr="Una vaca en el campo&#10;&#10;Descripción generada automáticamente">
            <a:extLst>
              <a:ext uri="{FF2B5EF4-FFF2-40B4-BE49-F238E27FC236}">
                <a16:creationId xmlns:a16="http://schemas.microsoft.com/office/drawing/2014/main" id="{29CFFC44-5819-42EF-84FB-AE8A65916C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72" y="1114132"/>
            <a:ext cx="4056760" cy="2693989"/>
          </a:xfrm>
          <a:prstGeom prst="rect">
            <a:avLst/>
          </a:prstGeom>
        </p:spPr>
      </p:pic>
      <p:pic>
        <p:nvPicPr>
          <p:cNvPr id="14" name="Imagen 13" descr="Una vaca en el pasto&#10;&#10;Descripción generada automáticamente">
            <a:extLst>
              <a:ext uri="{FF2B5EF4-FFF2-40B4-BE49-F238E27FC236}">
                <a16:creationId xmlns:a16="http://schemas.microsoft.com/office/drawing/2014/main" id="{D3183676-1639-4D3D-89BD-6EDBD9AD0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72" y="3884657"/>
            <a:ext cx="4056760" cy="276298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58D0083-F0DF-436C-9D94-0CAAF009E9FB}"/>
              </a:ext>
            </a:extLst>
          </p:cNvPr>
          <p:cNvSpPr txBox="1"/>
          <p:nvPr/>
        </p:nvSpPr>
        <p:spPr>
          <a:xfrm>
            <a:off x="117063" y="654605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(Wikipedia, 2021)</a:t>
            </a:r>
            <a:endParaRPr lang="es-419" sz="1200" dirty="0"/>
          </a:p>
        </p:txBody>
      </p:sp>
    </p:spTree>
    <p:extLst>
      <p:ext uri="{BB962C8B-B14F-4D97-AF65-F5344CB8AC3E}">
        <p14:creationId xmlns:p14="http://schemas.microsoft.com/office/powerpoint/2010/main" val="125381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913759" y="249280"/>
            <a:ext cx="2502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s-ES" sz="3000" b="1" dirty="0">
                <a:solidFill>
                  <a:srgbClr val="1AA7C8"/>
                </a:solidFill>
                <a:latin typeface="calibri"/>
              </a:rPr>
              <a:t>Animal </a:t>
            </a:r>
            <a:r>
              <a:rPr lang="es-ES" sz="3000" b="1" dirty="0" err="1">
                <a:solidFill>
                  <a:srgbClr val="1AA7C8"/>
                </a:solidFill>
                <a:latin typeface="calibri"/>
              </a:rPr>
              <a:t>Breeds</a:t>
            </a:r>
            <a:endParaRPr lang="es-ES" sz="3000" b="1" dirty="0">
              <a:solidFill>
                <a:srgbClr val="1AA7C8"/>
              </a:solidFill>
              <a:latin typeface="calibri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934555" y="803278"/>
            <a:ext cx="10088740" cy="0"/>
          </a:xfrm>
          <a:prstGeom prst="line">
            <a:avLst/>
          </a:prstGeom>
          <a:ln>
            <a:solidFill>
              <a:srgbClr val="09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062062-AFBB-47BC-B714-4A675241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168357-142A-45D4-9040-C9E61B3D973A}"/>
              </a:ext>
            </a:extLst>
          </p:cNvPr>
          <p:cNvSpPr txBox="1"/>
          <p:nvPr/>
        </p:nvSpPr>
        <p:spPr>
          <a:xfrm>
            <a:off x="990340" y="1551563"/>
            <a:ext cx="112016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419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000" b="1" dirty="0"/>
              <a:t>Blanco Orejinegro (BON)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b="1" dirty="0"/>
              <a:t>Nellore</a:t>
            </a:r>
            <a:r>
              <a:rPr lang="es-419" b="1" dirty="0"/>
              <a:t> </a:t>
            </a:r>
          </a:p>
        </p:txBody>
      </p:sp>
      <p:pic>
        <p:nvPicPr>
          <p:cNvPr id="9" name="Imagen 8" descr="Vaca de pie sobre pasto&#10;&#10;Descripción generada automáticamente">
            <a:extLst>
              <a:ext uri="{FF2B5EF4-FFF2-40B4-BE49-F238E27FC236}">
                <a16:creationId xmlns:a16="http://schemas.microsoft.com/office/drawing/2014/main" id="{7B3B512A-D412-4E58-9A51-400ED9F678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726" y="1243786"/>
            <a:ext cx="4055135" cy="2315000"/>
          </a:xfrm>
          <a:prstGeom prst="rect">
            <a:avLst/>
          </a:prstGeom>
        </p:spPr>
      </p:pic>
      <p:pic>
        <p:nvPicPr>
          <p:cNvPr id="11" name="Imagen 10" descr="Una imagen de una vaca&#10;&#10;Descripción generada automáticamente con confianza media">
            <a:extLst>
              <a:ext uri="{FF2B5EF4-FFF2-40B4-BE49-F238E27FC236}">
                <a16:creationId xmlns:a16="http://schemas.microsoft.com/office/drawing/2014/main" id="{30032836-1465-437D-BA6A-630E67F8B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44" y="3867830"/>
            <a:ext cx="4021917" cy="285364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278023E-5403-4805-A881-7FB27F8B81C6}"/>
              </a:ext>
            </a:extLst>
          </p:cNvPr>
          <p:cNvSpPr txBox="1"/>
          <p:nvPr/>
        </p:nvSpPr>
        <p:spPr>
          <a:xfrm>
            <a:off x="117063" y="654605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b="0" i="0" dirty="0">
                <a:effectLst/>
                <a:latin typeface="Arial" panose="020B0604020202020204" pitchFamily="34" charset="0"/>
              </a:rPr>
              <a:t>Generalidades de la ganadería bovina (2014)</a:t>
            </a:r>
            <a:endParaRPr lang="es-419" sz="1200" dirty="0"/>
          </a:p>
        </p:txBody>
      </p:sp>
    </p:spTree>
    <p:extLst>
      <p:ext uri="{BB962C8B-B14F-4D97-AF65-F5344CB8AC3E}">
        <p14:creationId xmlns:p14="http://schemas.microsoft.com/office/powerpoint/2010/main" val="267679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917856" y="249280"/>
            <a:ext cx="1337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s-ES" sz="3000" b="1" dirty="0" err="1">
                <a:solidFill>
                  <a:srgbClr val="1AA7C8"/>
                </a:solidFill>
                <a:latin typeface="calibri"/>
              </a:rPr>
              <a:t>Results</a:t>
            </a:r>
            <a:endParaRPr lang="es-ES" sz="3000" b="1" dirty="0">
              <a:solidFill>
                <a:srgbClr val="1AA7C8"/>
              </a:solidFill>
              <a:latin typeface="calibri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934555" y="803278"/>
            <a:ext cx="10088740" cy="0"/>
          </a:xfrm>
          <a:prstGeom prst="line">
            <a:avLst/>
          </a:prstGeom>
          <a:ln>
            <a:solidFill>
              <a:srgbClr val="09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062062-AFBB-47BC-B714-4A675241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AF1CD-BE23-46F2-885A-50A65420C70C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3F013A-711E-43C5-B22A-FA09A39B1B89}"/>
              </a:ext>
            </a:extLst>
          </p:cNvPr>
          <p:cNvSpPr txBox="1"/>
          <p:nvPr/>
        </p:nvSpPr>
        <p:spPr>
          <a:xfrm>
            <a:off x="629478" y="1325217"/>
            <a:ext cx="109330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Cebú: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BON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endParaRPr lang="es-419" b="1" dirty="0"/>
          </a:p>
          <a:p>
            <a:endParaRPr lang="es-419" b="1" dirty="0"/>
          </a:p>
          <a:p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ROMO: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Nellore: 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1344327B-EE7A-44E7-8A01-90928855E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360" y="1100669"/>
            <a:ext cx="5703388" cy="1187760"/>
          </a:xfrm>
          <a:prstGeom prst="rect">
            <a:avLst/>
          </a:prstGeom>
        </p:spPr>
      </p:pic>
      <p:pic>
        <p:nvPicPr>
          <p:cNvPr id="12" name="Imagen 11" descr="Tabla&#10;&#10;Descripción generada automáticamente">
            <a:extLst>
              <a:ext uri="{FF2B5EF4-FFF2-40B4-BE49-F238E27FC236}">
                <a16:creationId xmlns:a16="http://schemas.microsoft.com/office/drawing/2014/main" id="{DDDEE055-DE42-446A-B88F-B439F3234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360" y="3905321"/>
            <a:ext cx="5703388" cy="1232017"/>
          </a:xfrm>
          <a:prstGeom prst="rect">
            <a:avLst/>
          </a:prstGeom>
        </p:spPr>
      </p:pic>
      <p:pic>
        <p:nvPicPr>
          <p:cNvPr id="14" name="Imagen 13" descr="Tabla&#10;&#10;Descripción generada automáticamente">
            <a:extLst>
              <a:ext uri="{FF2B5EF4-FFF2-40B4-BE49-F238E27FC236}">
                <a16:creationId xmlns:a16="http://schemas.microsoft.com/office/drawing/2014/main" id="{17372C3C-71FC-4FAA-BC65-C17373E2A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360" y="2501778"/>
            <a:ext cx="5703388" cy="1219126"/>
          </a:xfrm>
          <a:prstGeom prst="rect">
            <a:avLst/>
          </a:prstGeom>
        </p:spPr>
      </p:pic>
      <p:pic>
        <p:nvPicPr>
          <p:cNvPr id="16" name="Imagen 15" descr="Tabla&#10;&#10;Descripción generada automáticamente">
            <a:extLst>
              <a:ext uri="{FF2B5EF4-FFF2-40B4-BE49-F238E27FC236}">
                <a16:creationId xmlns:a16="http://schemas.microsoft.com/office/drawing/2014/main" id="{6516C3FC-1C66-48DA-AB58-E5ED8FBEE8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359" y="5352561"/>
            <a:ext cx="5703387" cy="11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40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9399</TotalTime>
  <Words>555</Words>
  <Application>Microsoft Office PowerPoint</Application>
  <PresentationFormat>Panorámica</PresentationFormat>
  <Paragraphs>146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</vt:lpstr>
      <vt:lpstr>Calibri Light</vt:lpstr>
      <vt:lpstr>CMR10</vt:lpstr>
      <vt:lpstr>Open Sans</vt:lpstr>
      <vt:lpstr>Tema de Office</vt:lpstr>
      <vt:lpstr>1_Diseño personalizado</vt:lpstr>
      <vt:lpstr>Diseño personalizado</vt:lpstr>
      <vt:lpstr>2_Diseño personalizado</vt:lpstr>
      <vt:lpstr>5_Tema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Contratista Digital</dc:creator>
  <cp:lastModifiedBy>Manuela Zapata Mesa</cp:lastModifiedBy>
  <cp:revision>671</cp:revision>
  <dcterms:created xsi:type="dcterms:W3CDTF">2019-06-10T16:47:23Z</dcterms:created>
  <dcterms:modified xsi:type="dcterms:W3CDTF">2021-06-17T12:06:03Z</dcterms:modified>
</cp:coreProperties>
</file>