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2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6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4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9CDC3-4625-4EA8-9308-F7C4E6F35A35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329F-88D2-41F2-ADBE-F37521699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6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09991"/>
            <a:ext cx="7772400" cy="2387600"/>
          </a:xfrm>
        </p:spPr>
        <p:txBody>
          <a:bodyPr anchor="ctr">
            <a:noAutofit/>
          </a:bodyPr>
          <a:lstStyle/>
          <a:p>
            <a:r>
              <a:rPr lang="en-US" sz="3200" b="1" dirty="0"/>
              <a:t>Role of non-protected areas in large sized mammal conservation: sweet opportunities to face sugarcane and biofuel </a:t>
            </a:r>
            <a:r>
              <a:rPr lang="en-US" sz="3200" b="1" dirty="0" smtClean="0"/>
              <a:t>threats</a:t>
            </a:r>
            <a:endParaRPr lang="pt-BR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317523"/>
            <a:ext cx="6858000" cy="1655762"/>
          </a:xfrm>
        </p:spPr>
        <p:txBody>
          <a:bodyPr>
            <a:normAutofit/>
          </a:bodyPr>
          <a:lstStyle/>
          <a:p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Alessandra Bertassoni</a:t>
            </a:r>
            <a:r>
              <a:rPr lang="pt-BR" sz="1800" baseline="30000" dirty="0">
                <a:solidFill>
                  <a:schemeClr val="bg1">
                    <a:lumMod val="50000"/>
                  </a:schemeClr>
                </a:solidFill>
              </a:rPr>
              <a:t>1,2,*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, Rômulo Theodoro Costa</a:t>
            </a:r>
            <a:r>
              <a:rPr lang="pt-BR" sz="1800" baseline="30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, Jessica </a:t>
            </a:r>
            <a:r>
              <a:rPr lang="pt-BR" sz="1800" dirty="0" err="1">
                <a:solidFill>
                  <a:schemeClr val="bg1">
                    <a:lumMod val="50000"/>
                  </a:schemeClr>
                </a:solidFill>
              </a:rPr>
              <a:t>Abonizio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 Gouvea</a:t>
            </a:r>
            <a:r>
              <a:rPr lang="pt-BR" sz="1800" baseline="30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, Rita de Cassia Bianchi</a:t>
            </a:r>
            <a:r>
              <a:rPr lang="pt-BR" sz="1800" baseline="30000" dirty="0">
                <a:solidFill>
                  <a:schemeClr val="bg1">
                    <a:lumMod val="50000"/>
                  </a:schemeClr>
                </a:solidFill>
              </a:rPr>
              <a:t>1,4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, John Wesley Ribeiro</a:t>
            </a:r>
            <a:r>
              <a:rPr lang="pt-BR" sz="180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, Maurício Humberto Vancine</a:t>
            </a:r>
            <a:r>
              <a:rPr lang="pt-BR" sz="180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 and Milton Cezar Ribeiro</a:t>
            </a:r>
            <a:r>
              <a:rPr lang="pt-BR" sz="180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pt-BR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42996" y="4580804"/>
            <a:ext cx="6858000" cy="1243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 smtClean="0"/>
              <a:t>Figuras finais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524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/>
          <p:cNvGrpSpPr/>
          <p:nvPr/>
        </p:nvGrpSpPr>
        <p:grpSpPr>
          <a:xfrm>
            <a:off x="1305483" y="1314760"/>
            <a:ext cx="6597454" cy="5508344"/>
            <a:chOff x="1305483" y="1314760"/>
            <a:chExt cx="6597454" cy="5508344"/>
          </a:xfrm>
        </p:grpSpPr>
        <p:grpSp>
          <p:nvGrpSpPr>
            <p:cNvPr id="4" name="Agrupar 3"/>
            <p:cNvGrpSpPr/>
            <p:nvPr/>
          </p:nvGrpSpPr>
          <p:grpSpPr>
            <a:xfrm>
              <a:off x="1697412" y="1314760"/>
              <a:ext cx="6205525" cy="5508344"/>
              <a:chOff x="1697412" y="1314760"/>
              <a:chExt cx="6205525" cy="5508344"/>
            </a:xfrm>
          </p:grpSpPr>
          <p:pic>
            <p:nvPicPr>
              <p:cNvPr id="18" name="Imagem 1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1"/>
              <a:stretch/>
            </p:blipFill>
            <p:spPr>
              <a:xfrm>
                <a:off x="1697412" y="1314760"/>
                <a:ext cx="2654018" cy="2743200"/>
              </a:xfrm>
              <a:prstGeom prst="rect">
                <a:avLst/>
              </a:prstGeom>
            </p:spPr>
          </p:pic>
          <p:pic>
            <p:nvPicPr>
              <p:cNvPr id="20" name="Imagem 19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86"/>
              <a:stretch/>
            </p:blipFill>
            <p:spPr>
              <a:xfrm>
                <a:off x="3464438" y="4079904"/>
                <a:ext cx="2647582" cy="2743200"/>
              </a:xfrm>
              <a:prstGeom prst="rect">
                <a:avLst/>
              </a:prstGeom>
            </p:spPr>
          </p:pic>
          <p:pic>
            <p:nvPicPr>
              <p:cNvPr id="22" name="Imagem 2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92"/>
              <a:stretch/>
            </p:blipFill>
            <p:spPr>
              <a:xfrm>
                <a:off x="5255531" y="1325732"/>
                <a:ext cx="2647406" cy="2743200"/>
              </a:xfrm>
              <a:prstGeom prst="rect">
                <a:avLst/>
              </a:prstGeom>
            </p:spPr>
          </p:pic>
        </p:grpSp>
        <p:grpSp>
          <p:nvGrpSpPr>
            <p:cNvPr id="17" name="Agrupar 16"/>
            <p:cNvGrpSpPr/>
            <p:nvPr/>
          </p:nvGrpSpPr>
          <p:grpSpPr>
            <a:xfrm>
              <a:off x="1305483" y="2332545"/>
              <a:ext cx="3950048" cy="3472774"/>
              <a:chOff x="739861" y="2479302"/>
              <a:chExt cx="3950048" cy="3472774"/>
            </a:xfrm>
          </p:grpSpPr>
          <p:grpSp>
            <p:nvGrpSpPr>
              <p:cNvPr id="16" name="Agrupar 15"/>
              <p:cNvGrpSpPr/>
              <p:nvPr/>
            </p:nvGrpSpPr>
            <p:grpSpPr>
              <a:xfrm>
                <a:off x="739861" y="2479302"/>
                <a:ext cx="3950048" cy="720550"/>
                <a:chOff x="739861" y="2468013"/>
                <a:chExt cx="3950048" cy="720550"/>
              </a:xfrm>
            </p:grpSpPr>
            <p:sp>
              <p:nvSpPr>
                <p:cNvPr id="10" name="CaixaDeTexto 9"/>
                <p:cNvSpPr txBox="1"/>
                <p:nvPr/>
              </p:nvSpPr>
              <p:spPr>
                <a:xfrm>
                  <a:off x="739861" y="2468013"/>
                  <a:ext cx="369332" cy="707630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pt-BR" sz="1200" dirty="0" smtClean="0"/>
                    <a:t>Suitability</a:t>
                  </a:r>
                  <a:endParaRPr lang="pt-BR" sz="1200" dirty="0"/>
                </a:p>
              </p:txBody>
            </p:sp>
            <p:sp>
              <p:nvSpPr>
                <p:cNvPr id="12" name="CaixaDeTexto 11"/>
                <p:cNvSpPr txBox="1"/>
                <p:nvPr/>
              </p:nvSpPr>
              <p:spPr>
                <a:xfrm>
                  <a:off x="4320577" y="2480933"/>
                  <a:ext cx="369332" cy="707630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pt-BR" sz="1200" dirty="0" smtClean="0"/>
                    <a:t>Suitability</a:t>
                  </a:r>
                  <a:endParaRPr lang="pt-BR" sz="1200" dirty="0"/>
                </a:p>
              </p:txBody>
            </p:sp>
          </p:grpSp>
          <p:sp>
            <p:nvSpPr>
              <p:cNvPr id="13" name="CaixaDeTexto 12"/>
              <p:cNvSpPr txBox="1"/>
              <p:nvPr/>
            </p:nvSpPr>
            <p:spPr>
              <a:xfrm>
                <a:off x="2529484" y="5244446"/>
                <a:ext cx="369332" cy="707630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pt-BR" sz="1200" dirty="0" smtClean="0"/>
                  <a:t>Suitability</a:t>
                </a:r>
                <a:endParaRPr lang="pt-BR" sz="1200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2976"/>
            <a:ext cx="7886700" cy="1325563"/>
          </a:xfrm>
        </p:spPr>
        <p:txBody>
          <a:bodyPr/>
          <a:lstStyle/>
          <a:p>
            <a:r>
              <a:rPr lang="en-US" b="1" dirty="0"/>
              <a:t>Supplementary Material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7451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Figura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452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2976"/>
            <a:ext cx="7886700" cy="1325563"/>
          </a:xfrm>
        </p:spPr>
        <p:txBody>
          <a:bodyPr/>
          <a:lstStyle/>
          <a:p>
            <a:r>
              <a:rPr lang="en-US" b="1" dirty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7451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Figura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98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/>
          <p:cNvGrpSpPr/>
          <p:nvPr/>
        </p:nvGrpSpPr>
        <p:grpSpPr>
          <a:xfrm>
            <a:off x="1305483" y="1320858"/>
            <a:ext cx="6598343" cy="5508172"/>
            <a:chOff x="739861" y="1467615"/>
            <a:chExt cx="6598343" cy="5508172"/>
          </a:xfrm>
        </p:grpSpPr>
        <p:grpSp>
          <p:nvGrpSpPr>
            <p:cNvPr id="16" name="Agrupar 15"/>
            <p:cNvGrpSpPr/>
            <p:nvPr/>
          </p:nvGrpSpPr>
          <p:grpSpPr>
            <a:xfrm>
              <a:off x="739861" y="1467615"/>
              <a:ext cx="6598343" cy="2743200"/>
              <a:chOff x="739861" y="1456326"/>
              <a:chExt cx="6598343" cy="2743200"/>
            </a:xfrm>
          </p:grpSpPr>
          <p:grpSp>
            <p:nvGrpSpPr>
              <p:cNvPr id="11" name="Agrupar 10"/>
              <p:cNvGrpSpPr>
                <a:grpSpLocks noChangeAspect="1"/>
              </p:cNvGrpSpPr>
              <p:nvPr/>
            </p:nvGrpSpPr>
            <p:grpSpPr>
              <a:xfrm>
                <a:off x="739861" y="1456327"/>
                <a:ext cx="3052934" cy="2743199"/>
                <a:chOff x="25351" y="1442916"/>
                <a:chExt cx="4070585" cy="3657600"/>
              </a:xfrm>
            </p:grpSpPr>
            <p:pic>
              <p:nvPicPr>
                <p:cNvPr id="7" name="Imagem 6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94"/>
                <a:stretch/>
              </p:blipFill>
              <p:spPr>
                <a:xfrm>
                  <a:off x="555176" y="1442916"/>
                  <a:ext cx="3540760" cy="3657600"/>
                </a:xfrm>
                <a:prstGeom prst="rect">
                  <a:avLst/>
                </a:prstGeom>
              </p:spPr>
            </p:pic>
            <p:sp>
              <p:nvSpPr>
                <p:cNvPr id="10" name="CaixaDeTexto 9"/>
                <p:cNvSpPr txBox="1"/>
                <p:nvPr/>
              </p:nvSpPr>
              <p:spPr>
                <a:xfrm>
                  <a:off x="25351" y="2791833"/>
                  <a:ext cx="492443" cy="94350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pt-BR" sz="1200" dirty="0" smtClean="0"/>
                    <a:t>Suitability</a:t>
                  </a:r>
                  <a:endParaRPr lang="pt-BR" sz="1200" dirty="0"/>
                </a:p>
              </p:txBody>
            </p:sp>
          </p:grpSp>
          <p:grpSp>
            <p:nvGrpSpPr>
              <p:cNvPr id="15" name="Agrupar 14"/>
              <p:cNvGrpSpPr>
                <a:grpSpLocks noChangeAspect="1"/>
              </p:cNvGrpSpPr>
              <p:nvPr/>
            </p:nvGrpSpPr>
            <p:grpSpPr>
              <a:xfrm>
                <a:off x="4320577" y="1456326"/>
                <a:ext cx="3017627" cy="2743199"/>
                <a:chOff x="3899930" y="3714981"/>
                <a:chExt cx="4023508" cy="3657600"/>
              </a:xfrm>
            </p:grpSpPr>
            <p:pic>
              <p:nvPicPr>
                <p:cNvPr id="9" name="Imagem 8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04"/>
                <a:stretch/>
              </p:blipFill>
              <p:spPr>
                <a:xfrm>
                  <a:off x="4390320" y="3714981"/>
                  <a:ext cx="3533118" cy="3657600"/>
                </a:xfrm>
                <a:prstGeom prst="rect">
                  <a:avLst/>
                </a:prstGeom>
              </p:spPr>
            </p:pic>
            <p:sp>
              <p:nvSpPr>
                <p:cNvPr id="12" name="CaixaDeTexto 11"/>
                <p:cNvSpPr txBox="1"/>
                <p:nvPr/>
              </p:nvSpPr>
              <p:spPr>
                <a:xfrm>
                  <a:off x="3899930" y="5081125"/>
                  <a:ext cx="492443" cy="943507"/>
                </a:xfrm>
                <a:prstGeom prst="rect">
                  <a:avLst/>
                </a:prstGeom>
                <a:noFill/>
              </p:spPr>
              <p:txBody>
                <a:bodyPr vert="vert270" wrap="none" rtlCol="0">
                  <a:spAutoFit/>
                </a:bodyPr>
                <a:lstStyle/>
                <a:p>
                  <a:r>
                    <a:rPr lang="pt-BR" sz="1200" dirty="0" smtClean="0"/>
                    <a:t>Suitability</a:t>
                  </a:r>
                  <a:endParaRPr lang="pt-BR" sz="1200" dirty="0"/>
                </a:p>
              </p:txBody>
            </p:sp>
          </p:grpSp>
        </p:grpSp>
        <p:grpSp>
          <p:nvGrpSpPr>
            <p:cNvPr id="14" name="Agrupar 13"/>
            <p:cNvGrpSpPr>
              <a:grpSpLocks noChangeAspect="1"/>
            </p:cNvGrpSpPr>
            <p:nvPr/>
          </p:nvGrpSpPr>
          <p:grpSpPr>
            <a:xfrm>
              <a:off x="2529483" y="4232588"/>
              <a:ext cx="3019090" cy="2743199"/>
              <a:chOff x="7443993" y="912815"/>
              <a:chExt cx="4025458" cy="3657600"/>
            </a:xfrm>
          </p:grpSpPr>
          <p:pic>
            <p:nvPicPr>
              <p:cNvPr id="8" name="Imagem 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0"/>
              <a:stretch/>
            </p:blipFill>
            <p:spPr>
              <a:xfrm>
                <a:off x="7923439" y="912815"/>
                <a:ext cx="3546012" cy="3657600"/>
              </a:xfrm>
              <a:prstGeom prst="rect">
                <a:avLst/>
              </a:prstGeom>
            </p:spPr>
          </p:pic>
          <p:sp>
            <p:nvSpPr>
              <p:cNvPr id="13" name="CaixaDeTexto 12"/>
              <p:cNvSpPr txBox="1"/>
              <p:nvPr/>
            </p:nvSpPr>
            <p:spPr>
              <a:xfrm>
                <a:off x="7443993" y="2261960"/>
                <a:ext cx="492443" cy="943507"/>
              </a:xfrm>
              <a:prstGeom prst="rect">
                <a:avLst/>
              </a:prstGeom>
              <a:noFill/>
            </p:spPr>
            <p:txBody>
              <a:bodyPr vert="vert270" wrap="none" rtlCol="0">
                <a:spAutoFit/>
              </a:bodyPr>
              <a:lstStyle/>
              <a:p>
                <a:r>
                  <a:rPr lang="pt-BR" sz="1200" dirty="0" smtClean="0"/>
                  <a:t>Suitability</a:t>
                </a:r>
                <a:endParaRPr lang="pt-BR" sz="1200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2976"/>
            <a:ext cx="7886700" cy="1325563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7451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Figura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06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2976"/>
            <a:ext cx="7886700" cy="1325563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7451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Figura 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35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92976"/>
            <a:ext cx="7886700" cy="1325563"/>
          </a:xfrm>
        </p:spPr>
        <p:txBody>
          <a:bodyPr/>
          <a:lstStyle/>
          <a:p>
            <a:r>
              <a:rPr lang="en-US" b="1" dirty="0" smtClean="0"/>
              <a:t>Results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074511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Figura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3326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334F4B1E-DCB5-434B-BDD8-E52A4ECB6E68}" vid="{AEC855E4-2C4E-4608-B653-16D2E4627D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200</TotalTime>
  <Words>70</Words>
  <Application>Microsoft Office PowerPoint</Application>
  <PresentationFormat>Apresentação na tela (4:3)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Tema1</vt:lpstr>
      <vt:lpstr>Role of non-protected areas in large sized mammal conservation: sweet opportunities to face sugarcane and biofuel threats</vt:lpstr>
      <vt:lpstr>Supplementary Material 3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Mauricio</dc:creator>
  <cp:lastModifiedBy>Mauricio</cp:lastModifiedBy>
  <cp:revision>15</cp:revision>
  <dcterms:created xsi:type="dcterms:W3CDTF">2016-12-15T00:41:36Z</dcterms:created>
  <dcterms:modified xsi:type="dcterms:W3CDTF">2016-12-15T04:02:18Z</dcterms:modified>
</cp:coreProperties>
</file>