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71" r:id="rId12"/>
    <p:sldId id="272" r:id="rId13"/>
    <p:sldId id="273" r:id="rId14"/>
    <p:sldId id="274" r:id="rId15"/>
    <p:sldId id="270" r:id="rId16"/>
    <p:sldId id="268" r:id="rId17"/>
    <p:sldId id="269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2455816"/>
            <a:ext cx="8482422" cy="858203"/>
          </a:xfrm>
        </p:spPr>
        <p:txBody>
          <a:bodyPr/>
          <a:lstStyle/>
          <a:p>
            <a:r>
              <a:rPr lang="es-MX" dirty="0" smtClean="0"/>
              <a:t>Diplomatura data </a:t>
            </a:r>
            <a:r>
              <a:rPr lang="es-MX" dirty="0" err="1" smtClean="0"/>
              <a:t>science</a:t>
            </a:r>
            <a:r>
              <a:rPr lang="es-MX" dirty="0" smtClean="0"/>
              <a:t>	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Grupo </a:t>
            </a:r>
            <a:r>
              <a:rPr lang="es-MX" dirty="0"/>
              <a:t>6</a:t>
            </a:r>
            <a:r>
              <a:rPr lang="es-MX" dirty="0" smtClean="0"/>
              <a:t>: </a:t>
            </a:r>
            <a:r>
              <a:rPr lang="es-MX" dirty="0" err="1" smtClean="0"/>
              <a:t>velazquez</a:t>
            </a:r>
            <a:r>
              <a:rPr lang="es-MX" dirty="0" smtClean="0"/>
              <a:t>, </a:t>
            </a:r>
            <a:r>
              <a:rPr lang="es-MX" dirty="0" err="1" smtClean="0"/>
              <a:t>garcia</a:t>
            </a:r>
            <a:r>
              <a:rPr lang="es-MX" dirty="0" smtClean="0"/>
              <a:t>, pizarro</a:t>
            </a:r>
          </a:p>
          <a:p>
            <a:r>
              <a:rPr lang="es-MX" dirty="0" smtClean="0"/>
              <a:t>Modulo 1: </a:t>
            </a:r>
            <a:r>
              <a:rPr lang="es-MX" dirty="0" err="1" smtClean="0"/>
              <a:t>eda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405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1107" y="122130"/>
            <a:ext cx="4972004" cy="700831"/>
          </a:xfrm>
        </p:spPr>
        <p:txBody>
          <a:bodyPr>
            <a:normAutofit/>
          </a:bodyPr>
          <a:lstStyle/>
          <a:p>
            <a:r>
              <a:rPr lang="es-MX" dirty="0" smtClean="0"/>
              <a:t>Análisis de los datos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803" y="1913428"/>
            <a:ext cx="10957326" cy="348642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306285" y="1045029"/>
            <a:ext cx="10039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NETWORK_TECH: para esta categoría vemos que son muchos mas las cantidades de líneas que utilizan la tecnología LTE casi con un 70% del total de las líneas analizadas en esta caso.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9714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1107" y="122130"/>
            <a:ext cx="4972004" cy="700831"/>
          </a:xfrm>
        </p:spPr>
        <p:txBody>
          <a:bodyPr>
            <a:normAutofit/>
          </a:bodyPr>
          <a:lstStyle/>
          <a:p>
            <a:r>
              <a:rPr lang="es-MX" dirty="0" smtClean="0"/>
              <a:t>Análisis de los datos</a:t>
            </a:r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1306285" y="1045029"/>
            <a:ext cx="10039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DEVICE MODEL NAME y DEVICE VENDOR NAME: para esta categoría vemos que las mayoría de las líneas tienen un dispositivo marca Samsung con el modelo Galaxy </a:t>
            </a:r>
            <a:r>
              <a:rPr lang="es-MX" dirty="0" err="1" smtClean="0"/>
              <a:t>grand</a:t>
            </a:r>
            <a:r>
              <a:rPr lang="es-MX" dirty="0" smtClean="0"/>
              <a:t>. 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5" y="1913428"/>
            <a:ext cx="5052902" cy="443512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530" y="1913428"/>
            <a:ext cx="4193176" cy="473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17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1107" y="122130"/>
            <a:ext cx="4972004" cy="700831"/>
          </a:xfrm>
        </p:spPr>
        <p:txBody>
          <a:bodyPr>
            <a:normAutofit/>
          </a:bodyPr>
          <a:lstStyle/>
          <a:p>
            <a:r>
              <a:rPr lang="es-MX" dirty="0" smtClean="0"/>
              <a:t>Análisis de los datos</a:t>
            </a:r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1132794" y="923627"/>
            <a:ext cx="4702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Trafico de datos: para el trafico de datos analizamos la correlación que tienen agrupados por tipo a través de las semanas en la que tuvimos los datos para analizarlos. 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422" y="822961"/>
            <a:ext cx="5510330" cy="581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31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1107" y="122130"/>
            <a:ext cx="4972004" cy="700831"/>
          </a:xfrm>
        </p:spPr>
        <p:txBody>
          <a:bodyPr>
            <a:normAutofit/>
          </a:bodyPr>
          <a:lstStyle/>
          <a:p>
            <a:r>
              <a:rPr lang="es-MX" dirty="0" smtClean="0"/>
              <a:t>Análisis de los datos</a:t>
            </a:r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1075940" y="914401"/>
            <a:ext cx="31956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u="sng" dirty="0" smtClean="0"/>
              <a:t>Llamadas de voz:  </a:t>
            </a:r>
            <a:r>
              <a:rPr lang="es-MX" dirty="0" smtClean="0"/>
              <a:t>Hay una fuerte correlación entre las llamadas de voz por mes, esto nos llevo a poder agrupar las llamadas en diferentes columnas mensuales.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942" y="822961"/>
            <a:ext cx="6792116" cy="581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1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1107" y="122130"/>
            <a:ext cx="4972004" cy="700831"/>
          </a:xfrm>
        </p:spPr>
        <p:txBody>
          <a:bodyPr>
            <a:normAutofit/>
          </a:bodyPr>
          <a:lstStyle/>
          <a:p>
            <a:r>
              <a:rPr lang="es-MX" dirty="0" smtClean="0"/>
              <a:t>Análisis de los datos</a:t>
            </a:r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1075940" y="1133703"/>
            <a:ext cx="36266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u="sng" dirty="0" smtClean="0"/>
              <a:t>Días desde la ultima recarga: </a:t>
            </a:r>
            <a:r>
              <a:rPr lang="es-MX" dirty="0" smtClean="0"/>
              <a:t> Observamos que los días desde la ultima recarga tienen sus valores concentrados entre 0 y 25, estos datos nos sirven además para conocer sobre los clientes en cuanto a su comportamiento.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766" y="1133703"/>
            <a:ext cx="6205668" cy="511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64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10293" y="305009"/>
            <a:ext cx="4972004" cy="700831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Features para el modelo</a:t>
            </a:r>
            <a:endParaRPr lang="es-MX" dirty="0"/>
          </a:p>
        </p:txBody>
      </p:sp>
      <p:pic>
        <p:nvPicPr>
          <p:cNvPr id="4" name="Picture 3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SgSuXhMAAAAlAAAAEQAAAC0AAAAAkAAAAEgAAACQAAAASAAAAAAAAAAAAAAAAAAAAAEAAABQAAAAAAAAAAAA4D8AAAAAAADgPwAAAAAAAOA/AAAAAAAA4D8AAAAAAADgPwAAAAAAAOA/AAAAAAAA4D8AAAAAAADgPwAAAAAAAOA/AAAAAAAA4D8CAAAAjAAAAAAAAAAAAAAAprcn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d3d0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prcnBf///wEAAAAAAAAAAAAAAAAAAAAAAAAAAAAAAAAAAAAAAAAAAAAAAAJ/f38A3d3dA8zMzADAwP8Af39/AAAAAAAAAAAAAAAAAP///wAAAAAAIQAAABgAAAAUAAAArwYAACkLAAAwDwAAQhI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769654" y="1532572"/>
            <a:ext cx="1382395" cy="115379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 6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SgSuXhMAAAAlAAAAEQAAAC0AAAAAkAAAAEgAAACQAAAASAAAAAAAAAAAAAAAAAAAAAEAAABQAAAAAAAAAAAA4D8AAAAAAADgPwAAAAAAAOA/AAAAAAAA4D8AAAAAAADgPwAAAAAAAOA/AAAAAAAA4D8AAAAAAADgPwAAAAAAAOA/AAAAAAAA4D8CAAAAjAAAAAAAAAAAAAAAprcn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d3d0KAAAAACgAAAAoAAAAZAAAAGQAAAAAAAAAzMzMAAAAAABQAAAAUAAAAGQAAABkAAAAAAAAAAcAAAA4AAAAAAAAAAAAAAAAAAAA////AAAAAAAAAAAAAAAAAAAAAAAAAAAAAAAAAAAAAABkAAAAZAAAAAAAAAAjAAAABAAAAGQAAAAXAAAAFAAAAAAAAAAAAAAA/38AAP9/AAAAAAAACQAAAAQAAAD4+Pj/DAAAABAAAAAAAAAAAAAAAAAAAAAAAAAAHgAAAGgAAAAAAAAAAAAAAAAAAAAAAAAAAAAAABAnAAAQJwAAAAAAAAAAAAAAAAAAAAAAAAAAAAAAAAAAAAAAAAAAAAAUAAAAAAAAAMDA/wAAAAAAZAAAADIAAAAAAAAAZAAAAAAAAAB/f38ACgAAAB8AAABUAAAAprcnBf///wEAAAAAAAAAAAAAAAAAAAAAAAAAAAAAAAAAAAAAAAAAAAAAAAJ/f38A3d3dA8zMzADAwP8Af39/AAAAAAAAAAAAAAAAAP///wAAAAAAIQAAABgAAAAUAAAA1RcAAJ4KAABrIAAA3A8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398430" y="1683385"/>
            <a:ext cx="1395730" cy="85217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4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SgSuXhMAAAAlAAAAEQAAAC0AAAAAkAAAAEgAAACQAAAASAAAAAAAAAAAAAAAAAAAAAEAAABQAAAAAAAAAAAA4D8AAAAAAADgPwAAAAAAAOA/AAAAAAAA4D8AAAAAAADgPwAAAAAAAOA/AAAAAAAA4D8AAAAAAADgPwAAAAAAAOA/AAAAAAAA4D8CAAAAjAAAAAAAAAAAAAAAprcn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d3d0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prcnBf///wEAAAAAAAAAAAAAAAAAAAAAAAAAAAAAAAAAAAAAAAAAAAAAAAJ/f38A3d3dA8zMzADAwP8Af39/AAAAAAAAAAAAAAAAAP///wAAAAAAIQAAABgAAAAUAAAAoykAAJsKAACbMQAAhxI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9175341" y="1355407"/>
            <a:ext cx="1295400" cy="128778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Picture 5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SgSuXhMAAAAlAAAAEQAAAC0AAAAAkAAAAEgAAACQAAAASAAAAAAAAAAAAAAAAAAAAAEAAABQAAAAAAAAAAAA4D8AAAAAAADgPwAAAAAAAOA/AAAAAAAA4D8AAAAAAADgPwAAAAAAAOA/AAAAAAAA4D8AAAAAAADgPwAAAAAAAOA/AAAAAAAA4D8CAAAAjAAAAAAAAAAAAAAAprcn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d3d0KAAAAACgAAAAoAAAAZAAAAGQAAAAAAAAAzMzMAAAAAABQAAAAUAAAAGQAAABkAAAAAAAAAAcAAAA4AAAAAAAAAAAAAAAAAAAA////AAAAAAAAAAAAAAAAAAAAAAAAAAAAAAAAAAAAAABkAAAAZAAAAAAAAAAjAAAABAAAAGQAAAAXAAAAFAAAAAAAAAAAAAAA/38AAP9/AAAAAAAACQAAAAQAAAB09d0FDAAAABAAAAAAAAAAAAAAAAAAAAAAAAAAHgAAAGgAAAAAAAAAAAAAAAAAAAAAAAAAAAAAABAnAAAQJwAAAAAAAAAAAAAAAAAAAAAAAAAAAAAAAAAAAAAAAAAAAAAUAAAAAAAAAMDA/wAAAAAAZAAAADIAAAAAAAAAZAAAAAAAAAB/f38ACgAAAB8AAABUAAAAprcnBf///wEAAAAAAAAAAAAAAAAAAAAAAAAAAAAAAAAAAAAAAAAAAAAAAAJ/f38A3d3dA8zMzADAwP8Af39/AAAAAAAAAAAAAAAAAP///wAAAAAAIQAAABgAAAAUAAAAFAUAAIkYAAAwDwAA8x8AABAAAAAmAAAACAAAAP//////////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1508669" y="3674926"/>
            <a:ext cx="1643380" cy="120523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8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SgSuXhMAAAAlAAAAEQAAAC0AAAAAkAAAAEgAAACQAAAASAAAAAAAAAAAAAAAAAAAAAEAAABQAAAAAAAAAAAA4D8AAAAAAADgPwAAAAAAAOA/AAAAAAAA4D8AAAAAAADgPwAAAAAAAOA/AAAAAAAA4D8AAAAAAADgPwAAAAAAAOA/AAAAAAAA4D8CAAAAjAAAAAAAAAAAAAAAprcn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d3d0KAAAAACgAAAAoAAAAZAAAAGQAAAAAAAAAzMzMAAAAAABQAAAAUAAAAGQAAABkAAAAAAAAAAcAAAA4AAAAAAAAAAAAAAAAAAAA////AAAAAAAAAAAAAAAAAAAAAAAAAAAAAAAAAAAAAABkAAAAZAAAAAAAAAAjAAAABAAAAGQAAAAXAAAAFAAAAAAAAAAAAAAA/38AAP9/AAAAAAAACQAAAAQAAADy1YH/DAAAABAAAAAAAAAAAAAAAAAAAAAAAAAAHgAAAGgAAAAAAAAAAAAAAAAAAAAAAAAAAAAAABAnAAAQJwAAAAAAAAAAAAAAAAAAAAAAAAAAAAAAAAAAAAAAAAAAAAAUAAAAAAAAAMDA/wAAAAAAZAAAADIAAAAAAAAAZAAAAAAAAAB/f38ACgAAAB8AAABUAAAAprcnBf///wEAAAAAAAAAAAAAAAAAAAAAAAAAAAAAAAAAAAAAAAAAAAAAAAJ/f38A3d3dA8zMzADAwP8Af39/AAAAAAAAAAAAAAAAAP///wAAAAAAIQAAABgAAAAUAAAAhRkAAA4hAADwHgAAzCcAABAAAAAmAAAACAAAAP//////////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5723321" y="5334182"/>
            <a:ext cx="880745" cy="109601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Picture 2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SgSuXhMAAAAlAAAAEQAAAC0AAAAAkAAAAEgAAACQAAAASAAAAAAAAAAAAAAAAAAAAAEAAABQAAAAAAAAAAAA4D8AAAAAAADgPwAAAAAAAOA/AAAAAAAA4D8AAAAAAADgPwAAAAAAAOA/AAAAAAAA4D8AAAAAAADgPwAAAAAAAOA/AAAAAAAA4D8CAAAAjAAAAAAAAAAAAAAAprcn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d3d0KAAAAACgAAAAoAAAAZAAAAGQAAAAAAAAAzMzMAAAAAABQAAAAUAAAAGQAAABkAAAAAAAAAAcAAAA4AAAAAAAAAAAAAAAAAAAA////AAAAAAAAAAAAAAAAAAAAAAAAAAAAAAAAAAAAAABkAAAAZAAAAAAAAAAjAAAABAAAAGQAAAAXAAAAFAAAAAAAAAAAAAAA/38AAP9/AAAAAAAACQAAAAQAAAD/////DAAAABAAAAAAAAAAAAAAAAAAAAAAAAAAHgAAAGgAAAAAAAAAAAAAAAAAAAAAAAAAAAAAABAnAAAQJwAAAAAAAAAAAAAAAAAAAAAAAAAAAAAAAAAAAAAAAAAAAAAUAAAAAAAAAMDA/wAAAAAAZAAAADIAAAAAAAAAZAAAAAAAAAB/f38ACgAAAB8AAABUAAAAprcnBf///wEAAAAAAAAAAAAAAAAAAAAAAAAAAAAAAAAAAAAAAAAAAAAAAAJ/f38A3d3dA8zMzADAwP8Af39/AAAAAAAAAAAAAAAAAP///wAAAAAAIQAAABgAAAAUAAAAjBgAAP8UAAC0HwAAFBwAABAAAAAmAAAACAAAAP//////////"/>
              </a:ext>
            </a:extLst>
          </p:cNvPicPr>
          <p:nvPr/>
        </p:nvPicPr>
        <p:blipFill>
          <a:blip r:embed="rId7"/>
          <a:stretch>
            <a:fillRect/>
          </a:stretch>
        </p:blipFill>
        <p:spPr>
          <a:xfrm>
            <a:off x="5514634" y="3359241"/>
            <a:ext cx="1163320" cy="115125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" name="Picture 7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SgSuXhMAAAAlAAAAEQAAAC0AAAAAkAAAAEgAAACQAAAASAAAAAAAAAAAAAAAAAAAAAEAAABQAAAAAAAAAAAA4D8AAAAAAADgPwAAAAAAAOA/AAAAAAAA4D8AAAAAAADgPwAAAAAAAOA/AAAAAAAA4D8AAAAAAADgPwAAAAAAAOA/AAAAAAAA4D8CAAAAjAAAAAAAAAAAAAAAprcn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d3d0KAAAAACgAAAAoAAAAZAAAAGQAAAAAAAAAzMzMAAAAAABQAAAAUAAAAGQAAABkAAAAAAAAAAcAAAA4AAAAAAAAAAAAAAAAAAAA////AAAAAAAAAAAAAAAAAAAAAAAAAAAAAAAAAAAAAABkAAAAZAAAAAAAAAAjAAAABAAAAGQAAAAXAAAAFAAAAAAAAAAAAAAA/38AAP9/AAAAAAAACQAAAAQAAAD4ymT/DAAAABAAAAAAAAAAAAAAAAAAAAAAAAAAHgAAAGgAAAAAAAAAAAAAAAAAAAAAAAAAAAAAABAnAAAQJwAAAAAAAAAAAAAAAAAAAAAAAAAAAAAAAAAAAAAAAAAAAAAUAAAAAAAAAMDA/wAAAAAAZAAAADIAAAAAAAAAZAAAAAAAAAB/f38ACgAAAB8AAABUAAAAprcnBf///wEAAAAAAAAAAAAAAAAAAAAAAAAAAAAAAAAAAAAAAAAAAAAAAAJ/f38A3d3dA8zMzADAwP8Af39/AAAAAAAAAAAAAAAAAP///wAAAAAAIQAAABgAAAAUAAAAoykAAFYZAAAsMwAAJh8AABAAAAAmAAAACAAAAP//////////"/>
              </a:ext>
            </a:extLst>
          </p:cNvPicPr>
          <p:nvPr/>
        </p:nvPicPr>
        <p:blipFill>
          <a:blip r:embed="rId8"/>
          <a:stretch>
            <a:fillRect/>
          </a:stretch>
        </p:blipFill>
        <p:spPr>
          <a:xfrm>
            <a:off x="9175341" y="3650106"/>
            <a:ext cx="1550035" cy="94488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2" name="Flecha derecha 11"/>
          <p:cNvSpPr/>
          <p:nvPr/>
        </p:nvSpPr>
        <p:spPr>
          <a:xfrm rot="5400000">
            <a:off x="5943508" y="4797629"/>
            <a:ext cx="440373" cy="605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Flecha derecha 12"/>
          <p:cNvSpPr/>
          <p:nvPr/>
        </p:nvSpPr>
        <p:spPr>
          <a:xfrm>
            <a:off x="3478111" y="3801880"/>
            <a:ext cx="1575660" cy="605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Flecha derecha 13"/>
          <p:cNvSpPr/>
          <p:nvPr/>
        </p:nvSpPr>
        <p:spPr>
          <a:xfrm rot="1388439">
            <a:off x="3478112" y="2569829"/>
            <a:ext cx="1575660" cy="632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Flecha derecha 14"/>
          <p:cNvSpPr/>
          <p:nvPr/>
        </p:nvSpPr>
        <p:spPr>
          <a:xfrm rot="5400000">
            <a:off x="5805848" y="2638482"/>
            <a:ext cx="440373" cy="605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Flecha derecha 15"/>
          <p:cNvSpPr/>
          <p:nvPr/>
        </p:nvSpPr>
        <p:spPr>
          <a:xfrm rot="8666935">
            <a:off x="7255023" y="2569828"/>
            <a:ext cx="1575660" cy="632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Flecha derecha 16"/>
          <p:cNvSpPr/>
          <p:nvPr/>
        </p:nvSpPr>
        <p:spPr>
          <a:xfrm rot="10800000">
            <a:off x="7217907" y="3791674"/>
            <a:ext cx="1575660" cy="605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218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  <p:bldP spid="5" grpId="0" animBg="1" advAuto="0"/>
      <p:bldP spid="6" grpId="0" animBg="1" advAuto="0"/>
      <p:bldP spid="7" grpId="0" animBg="1" advAuto="0"/>
      <p:bldP spid="9" grpId="0" animBg="1" advAuto="0"/>
      <p:bldP spid="11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32362" y="148255"/>
            <a:ext cx="5864632" cy="700831"/>
          </a:xfrm>
        </p:spPr>
        <p:txBody>
          <a:bodyPr>
            <a:normAutofit/>
          </a:bodyPr>
          <a:lstStyle/>
          <a:p>
            <a:r>
              <a:rPr lang="es-MX" dirty="0" smtClean="0"/>
              <a:t>Elección del modelo</a:t>
            </a:r>
            <a:endParaRPr lang="es-MX" dirty="0"/>
          </a:p>
        </p:txBody>
      </p:sp>
      <p:sp>
        <p:nvSpPr>
          <p:cNvPr id="4" name="CuadroTexto 5"/>
          <p:cNvSpPr>
            <a:extLst>
              <a:ext uri="smNativeData">
                <pr:smNativeData xmlns:pr="smNativeData" xmlns:p14="http://schemas.microsoft.com/office/powerpoint/2010/main" xmlns="" val="SMDATA_13_SgSuXhMAAAAlAAAAZAAAAE0AAAAAkAAAAEgAAACQAAAASAAAAAAAAAAAAAAAAAAAAAEAAABQAAAAAAAAAAAA4D8AAAAAAADgPwAAAAAAAOA/AAAAAAAA4D8AAAAAAADgPwAAAAAAAOA/AAAAAAAA4D8AAAAAAADgPwAAAAAAAOA/AAAAAAAA4D8CAAAAjAAAAAAAAAAAAAAAprcn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d3d0KAAAAACgAAAAoAAAAZAAAAGQAAAAAAAAAzMzMAAAAAABQAAAAUAAAAGQAAABkAAAAAAAAABcAAAAUAAAAAAAAAAAAAAD/fwAA/38AAAAAAAAJAAAABAAAAAYAAAAMAAAAEAAAAAAAAAAAAAAAAAAAAAAAAAAeAAAAaAAAAAAAAAAAAAAAAAAAAAAAAAAAAAAAECcAABAnAAAAAAAAAAAAAAAAAAAAAAAAAAAAAAAAAAAAAAAAAAAAABQAAAAAAAAAwMD/AAAAAABkAAAAMgAAAAAAAABkAAAAAAAAAH9/fwAKAAAAHwAAAFQAAACmtycF////AQAAAAAAAAAAAAAAAAAAAAAAAAAAAAAAAAAAAAAAAAAAAAAAAH9/fwDd3d0DzMzMAMDA/wB/f38AAAAAAAAAAAAAAAAAAAAAAAAAAAAhAAAAGAAAABQAAADnBAAAXAkAAHQkAABsKQAAACAAACYAAAAIAAAA//////////8="/>
              </a:ext>
            </a:extLst>
          </p:cNvSpPr>
          <p:nvPr/>
        </p:nvSpPr>
        <p:spPr>
          <a:xfrm>
            <a:off x="1005930" y="940526"/>
            <a:ext cx="10306504" cy="54994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 lang="es-es" sz="2100"/>
            </a:pPr>
            <a:r>
              <a:rPr u="sng" dirty="0" smtClean="0"/>
              <a:t>Se aprobaron 4 modelos de Machine </a:t>
            </a:r>
            <a:r>
              <a:rPr u="sng" dirty="0" err="1" smtClean="0"/>
              <a:t>Learning</a:t>
            </a:r>
            <a:r>
              <a:rPr u="sng" dirty="0" smtClean="0"/>
              <a:t> para la </a:t>
            </a:r>
            <a:r>
              <a:rPr u="sng" dirty="0" err="1" smtClean="0"/>
              <a:t>clasificacion</a:t>
            </a:r>
            <a:r>
              <a:rPr u="sng" dirty="0" smtClean="0"/>
              <a:t>:</a:t>
            </a:r>
          </a:p>
          <a:p>
            <a:pPr>
              <a:lnSpc>
                <a:spcPct val="200000"/>
              </a:lnSpc>
              <a:defRPr lang="es-es" sz="2100"/>
            </a:pPr>
            <a:r>
              <a:rPr lang="es-ES" dirty="0" smtClean="0"/>
              <a:t>El modelo elegido es  </a:t>
            </a:r>
            <a:r>
              <a:rPr lang="es-ES" dirty="0" err="1" smtClean="0"/>
              <a:t>xgboost</a:t>
            </a:r>
            <a:r>
              <a:rPr lang="es-ES" dirty="0" smtClean="0"/>
              <a:t>, y las variables utilizadas son las referidas a los datos de clientes, datos sobre packs, sobre trafico de datos y de recargas.</a:t>
            </a:r>
          </a:p>
          <a:p>
            <a:pPr>
              <a:lnSpc>
                <a:spcPct val="200000"/>
              </a:lnSpc>
              <a:defRPr lang="es-es" sz="2100"/>
            </a:pPr>
            <a:r>
              <a:rPr lang="es-ES" dirty="0" smtClean="0"/>
              <a:t>El modelo muestra diferentes métricas que nos indican cuan preciso es, además de que luego de ser entrenado nos muestra el porcentaje de aciertos y desaciertos con su respectivo error.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 lang="es-es" sz="2100"/>
            </a:pPr>
            <a:r>
              <a:rPr lang="es-ES" u="sng" dirty="0" smtClean="0"/>
              <a:t>En cada caso se obtuvieron las métricas:</a:t>
            </a:r>
          </a:p>
          <a:p>
            <a:pPr>
              <a:lnSpc>
                <a:spcPct val="200000"/>
              </a:lnSpc>
              <a:defRPr lang="es-es" sz="2100"/>
            </a:pPr>
            <a:r>
              <a:rPr lang="es-ES" dirty="0" smtClean="0"/>
              <a:t>Matriz de confusión, Curva ROC –AUC, </a:t>
            </a:r>
            <a:r>
              <a:rPr lang="es-ES" dirty="0" err="1" smtClean="0"/>
              <a:t>Accuracy</a:t>
            </a:r>
            <a:r>
              <a:rPr lang="es-ES" dirty="0" smtClean="0"/>
              <a:t>, </a:t>
            </a:r>
            <a:r>
              <a:rPr lang="es-ES" dirty="0" err="1" smtClean="0"/>
              <a:t>Precision</a:t>
            </a:r>
            <a:r>
              <a:rPr lang="es-ES" dirty="0"/>
              <a:t> </a:t>
            </a:r>
            <a:r>
              <a:rPr lang="es-ES" dirty="0" smtClean="0"/>
              <a:t>– </a:t>
            </a:r>
            <a:r>
              <a:rPr lang="es-ES" dirty="0" err="1" smtClean="0"/>
              <a:t>Recall</a:t>
            </a:r>
            <a:r>
              <a:rPr lang="es-ES" dirty="0" smtClean="0"/>
              <a:t> – F1 Score </a:t>
            </a:r>
          </a:p>
          <a:p>
            <a:pPr>
              <a:lnSpc>
                <a:spcPct val="200000"/>
              </a:lnSpc>
              <a:defRPr lang="es-es" sz="2100"/>
            </a:pPr>
            <a:endParaRPr lang="es-ES" dirty="0" smtClean="0"/>
          </a:p>
          <a:p>
            <a:pPr>
              <a:lnSpc>
                <a:spcPct val="200000"/>
              </a:lnSpc>
              <a:defRPr lang="es-es" sz="2100"/>
            </a:pP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158093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54508" y="-46363"/>
            <a:ext cx="5864632" cy="700831"/>
          </a:xfrm>
        </p:spPr>
        <p:txBody>
          <a:bodyPr>
            <a:normAutofit/>
          </a:bodyPr>
          <a:lstStyle/>
          <a:p>
            <a:r>
              <a:rPr lang="es-MX" dirty="0" smtClean="0"/>
              <a:t>Elección del modelo</a:t>
            </a:r>
            <a:endParaRPr lang="es-MX" dirty="0"/>
          </a:p>
        </p:txBody>
      </p:sp>
      <p:sp>
        <p:nvSpPr>
          <p:cNvPr id="4" name="CuadroTexto 5"/>
          <p:cNvSpPr>
            <a:extLst>
              <a:ext uri="smNativeData">
                <pr:smNativeData xmlns:pr="smNativeData" xmlns:p14="http://schemas.microsoft.com/office/powerpoint/2010/main" xmlns="" val="SMDATA_13_SgSuXhMAAAAlAAAAZAAAAE0AAAAAkAAAAEgAAACQAAAASAAAAAAAAAAAAAAAAAAAAAEAAABQAAAAAAAAAAAA4D8AAAAAAADgPwAAAAAAAOA/AAAAAAAA4D8AAAAAAADgPwAAAAAAAOA/AAAAAAAA4D8AAAAAAADgPwAAAAAAAOA/AAAAAAAA4D8CAAAAjAAAAAAAAAAAAAAAprcn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d3d0KAAAAACgAAAAoAAAAZAAAAGQAAAAAAAAAzMzMAAAAAABQAAAAUAAAAGQAAABkAAAAAAAAABcAAAAUAAAAAAAAAAAAAAD/fwAA/38AAAAAAAAJAAAABAAAAAYAAAAMAAAAEAAAAAAAAAAAAAAAAAAAAAAAAAAeAAAAaAAAAAAAAAAAAAAAAAAAAAAAAAAAAAAAECcAABAnAAAAAAAAAAAAAAAAAAAAAAAAAAAAAAAAAAAAAAAAAAAAABQAAAAAAAAAwMD/AAAAAABkAAAAMgAAAAAAAABkAAAAAAAAAH9/fwAKAAAAHwAAAFQAAACmtycF////AQAAAAAAAAAAAAAAAAAAAAAAAAAAAAAAAAAAAAAAAAAAAAAAAH9/fwDd3d0DzMzMAMDA/wB/f38AAAAAAAAAAAAAAAAAAAAAAAAAAAAhAAAAGAAAABQAAADnBAAAXAkAAHQkAABsKQAAACAAACYAAAAIAAAA//////////8="/>
              </a:ext>
            </a:extLst>
          </p:cNvSpPr>
          <p:nvPr/>
        </p:nvSpPr>
        <p:spPr>
          <a:xfrm>
            <a:off x="1254124" y="242344"/>
            <a:ext cx="10306504" cy="54994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 lang="es-es" sz="2100"/>
            </a:pPr>
            <a:r>
              <a:rPr u="sng" dirty="0" err="1" smtClean="0"/>
              <a:t>Decision</a:t>
            </a:r>
            <a:r>
              <a:rPr u="sng" dirty="0" smtClean="0"/>
              <a:t> </a:t>
            </a:r>
            <a:r>
              <a:rPr u="sng" dirty="0" err="1" smtClean="0"/>
              <a:t>XGBoost</a:t>
            </a:r>
            <a:r>
              <a:rPr u="sng" dirty="0" smtClean="0"/>
              <a:t>:</a:t>
            </a:r>
            <a:endParaRPr u="sng" dirty="0" smtClean="0"/>
          </a:p>
          <a:p>
            <a:pPr>
              <a:lnSpc>
                <a:spcPct val="200000"/>
              </a:lnSpc>
              <a:defRPr lang="es-es" sz="2100"/>
            </a:pPr>
            <a:r>
              <a:rPr lang="es-ES" dirty="0" smtClean="0"/>
              <a:t>	</a:t>
            </a:r>
          </a:p>
          <a:p>
            <a:pPr>
              <a:lnSpc>
                <a:spcPct val="200000"/>
              </a:lnSpc>
              <a:defRPr lang="es-es" sz="2100"/>
            </a:pPr>
            <a:endParaRPr dirty="0" smtClean="0"/>
          </a:p>
        </p:txBody>
      </p:sp>
      <p:sp>
        <p:nvSpPr>
          <p:cNvPr id="6" name="CuadroTexto 5"/>
          <p:cNvSpPr txBox="1"/>
          <p:nvPr/>
        </p:nvSpPr>
        <p:spPr>
          <a:xfrm>
            <a:off x="513202" y="2169305"/>
            <a:ext cx="3839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Reporte de Clasificación</a:t>
            </a:r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9292676" y="2478390"/>
            <a:ext cx="204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Matriz de confusión</a:t>
            </a:r>
            <a:endParaRPr lang="es-MX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595863" y="4614881"/>
            <a:ext cx="74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ROC</a:t>
            </a:r>
            <a:endParaRPr lang="es-MX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2676" y="2921034"/>
            <a:ext cx="2078291" cy="70661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619" y="1131900"/>
            <a:ext cx="6041739" cy="2074809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2619" y="3439714"/>
            <a:ext cx="5614992" cy="333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86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34535" y="220100"/>
            <a:ext cx="1083698" cy="700831"/>
          </a:xfrm>
        </p:spPr>
        <p:txBody>
          <a:bodyPr>
            <a:normAutofit/>
          </a:bodyPr>
          <a:lstStyle/>
          <a:p>
            <a:r>
              <a:rPr lang="es-MX" dirty="0" smtClean="0"/>
              <a:t>FIN</a:t>
            </a:r>
            <a:endParaRPr lang="es-MX" dirty="0"/>
          </a:p>
        </p:txBody>
      </p:sp>
      <p:sp>
        <p:nvSpPr>
          <p:cNvPr id="10" name="Rectangle 3"/>
          <p:cNvSpPr>
            <a:extLst>
              <a:ext uri="smNativeData">
                <pr:smNativeData xmlns:pr="smNativeData" xmlns:p14="http://schemas.microsoft.com/office/powerpoint/2010/main" xmlns="" val="SMDATA_13_SgSuXhMAAAAlAAAAZAAAAE0AAAAAkAAAAEgAAACQAAAASAAAAAAAAAAAAAAAAAAAAAEAAABQAAAAAAAAAAAA4D8AAAAAAADgPwAAAAAAAOA/AAAAAAAA4D8AAAAAAADgPwAAAAAAAOA/AAAAAAAA4D8AAAAAAADgPwAAAAAAAOA/AAAAAAAA4D8CAAAAjAAAAAAAAAAAAAAAprcn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d3d0KAAAAACgAAAAoAAAAZAAAAGQAAAAAAAAAzMzMAAAAAABQAAAAUAAAAGQAAABkAAAAAAAAABcAAAAUAAAAAAAAAAAAAAD/fwAA/38AAAAAAAAJAAAABAAAAPDw8P8MAAAAEAAAAAAAAAAAAAAAAAAAAAAAAAAeAAAAaAAAAAAAAAAAAAAAAAAAAAAAAAAAAAAAECcAABAnAAAAAAAAAAAAAAAAAAAAAAAAAAAAAAAAAAAAAAAAAAAAABQAAAAAAAAAwMD/AAAAAABkAAAAMgAAAAAAAABkAAAAAAAAAH9/fwAKAAAAHwAAAFQAAACmtycF////AQAAAAAAAAAAAAAAAAAAAAAAAAAAAAAAAAAAAAAAAAAAAAAAAH9/fwDd3d0DzMzMAMDA/wB/f38AAAAAAAAAAAAAAAAAAAAAAAAAAAAhAAAAGAAAABQAAAB+BgAAUg0AAMIxAAAAEwAAECAAACYAAAAIAAAA//////////8="/>
              </a:ext>
            </a:extLst>
          </p:cNvSpPr>
          <p:nvPr/>
        </p:nvSpPr>
        <p:spPr>
          <a:xfrm>
            <a:off x="2959754" y="1446893"/>
            <a:ext cx="7033260" cy="9232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algn="ctr">
              <a:defRPr lang="en-us"/>
            </a:pPr>
            <a:r>
              <a:rPr lang="en-us" sz="5400" b="1" dirty="0"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rPr>
              <a:t>MUCHAS GRACIAS !</a:t>
            </a:r>
          </a:p>
        </p:txBody>
      </p:sp>
      <p:pic>
        <p:nvPicPr>
          <p:cNvPr id="11" name="Picture 2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SgSuXhMAAAAlAAAAEQAAAC0AAAAAkAAAAEgAAACQAAAASAAAAAAAAAAAAAAAAAAAAAEAAABQAAAAAAAAAAAA4D8AAAAAAADgPwAAAAAAAOA/AAAAAAAA4D8AAAAAAADgPwAAAAAAAOA/AAAAAAAA4D8AAAAAAADgPwAAAAAAAOA/AAAAAAAA4D8CAAAAjAAAAAAAAAAAAAAAprcn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d3d0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prcnBf///wEAAAAAAAAAAAAAAAAAAAAAAAAAAAAAAAAAAAAAAAAAAAAAAAJ/f38A3d3dA8zMzADAwP8Af39/AAAAAAAAAAAAAAAAAP///wAAAAAAIQAAABgAAAAUAAAAcA8AAEQVAADQKAAAQCY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413904" y="2896145"/>
            <a:ext cx="4124960" cy="276098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4447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92341" y="331135"/>
            <a:ext cx="3378336" cy="700831"/>
          </a:xfrm>
        </p:spPr>
        <p:txBody>
          <a:bodyPr/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7093" y="1735659"/>
            <a:ext cx="5842543" cy="3345793"/>
          </a:xfrm>
        </p:spPr>
        <p:txBody>
          <a:bodyPr>
            <a:normAutofit/>
          </a:bodyPr>
          <a:lstStyle/>
          <a:p>
            <a:r>
              <a:rPr lang="es-es" dirty="0" smtClean="0"/>
              <a:t>En esta presentaci</a:t>
            </a:r>
            <a:r>
              <a:rPr lang="es-ES" dirty="0" smtClean="0"/>
              <a:t>ó</a:t>
            </a:r>
            <a:r>
              <a:rPr lang="es-es" dirty="0" smtClean="0"/>
              <a:t>n analizaremos un caso </a:t>
            </a:r>
            <a:r>
              <a:rPr lang="es-es" dirty="0"/>
              <a:t>de uso de Machine </a:t>
            </a:r>
            <a:r>
              <a:rPr lang="es-es" dirty="0" err="1" smtClean="0"/>
              <a:t>Learning</a:t>
            </a:r>
            <a:r>
              <a:rPr lang="es-es" dirty="0" smtClean="0"/>
              <a:t> implement</a:t>
            </a:r>
            <a:r>
              <a:rPr lang="es-ES" dirty="0" smtClean="0"/>
              <a:t>á</a:t>
            </a:r>
            <a:r>
              <a:rPr lang="es-es" dirty="0" smtClean="0"/>
              <a:t>ndolo en </a:t>
            </a:r>
            <a:r>
              <a:rPr lang="es-es" dirty="0"/>
              <a:t>un Modelo de </a:t>
            </a:r>
            <a:r>
              <a:rPr lang="es-es" dirty="0" err="1"/>
              <a:t>Churn</a:t>
            </a:r>
            <a:r>
              <a:rPr lang="es-es" dirty="0"/>
              <a:t> (tasa de abandono de los clientes</a:t>
            </a:r>
            <a:r>
              <a:rPr lang="es-es" dirty="0" smtClean="0"/>
              <a:t>). </a:t>
            </a:r>
            <a:endParaRPr lang="es-ar" dirty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215" y="1735659"/>
            <a:ext cx="3740648" cy="173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3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64032" y="262305"/>
            <a:ext cx="2699067" cy="1478570"/>
          </a:xfrm>
        </p:spPr>
        <p:txBody>
          <a:bodyPr/>
          <a:lstStyle/>
          <a:p>
            <a:r>
              <a:rPr lang="es-MX" dirty="0" smtClean="0"/>
              <a:t>situación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67539" y="1740875"/>
            <a:ext cx="5612084" cy="3676695"/>
          </a:xfrm>
        </p:spPr>
        <p:txBody>
          <a:bodyPr/>
          <a:lstStyle/>
          <a:p>
            <a:r>
              <a:rPr lang="es-es" dirty="0" smtClean="0"/>
              <a:t>Una </a:t>
            </a:r>
            <a:r>
              <a:rPr lang="es-es" dirty="0"/>
              <a:t>empresa de telefonía prepaga necesita predecir, dentro de el conjunto de sus clientes, cuál de ellos dejará de realizar recargas a su línea telefónica en las próximas 4 semanas.</a:t>
            </a:r>
            <a:endParaRPr lang="es-ar" dirty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030" y="1848894"/>
            <a:ext cx="3902528" cy="220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8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4144" y="350982"/>
            <a:ext cx="2150428" cy="952120"/>
          </a:xfrm>
        </p:spPr>
        <p:txBody>
          <a:bodyPr/>
          <a:lstStyle/>
          <a:p>
            <a:r>
              <a:rPr lang="es-MX" dirty="0" smtClean="0"/>
              <a:t>objetivo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5652" y="1303102"/>
            <a:ext cx="7062062" cy="3804475"/>
          </a:xfrm>
        </p:spPr>
        <p:txBody>
          <a:bodyPr>
            <a:normAutofit fontScale="92500"/>
          </a:bodyPr>
          <a:lstStyle/>
          <a:p>
            <a:r>
              <a:rPr lang="es-es" dirty="0" smtClean="0"/>
              <a:t>Lo </a:t>
            </a:r>
            <a:r>
              <a:rPr lang="es-es" dirty="0"/>
              <a:t>que se pretende es saber qué clientes no realizarán una recarga en el período de tiempo definido </a:t>
            </a:r>
            <a:r>
              <a:rPr lang="es-es" dirty="0" smtClean="0"/>
              <a:t>anteriormente</a:t>
            </a:r>
            <a:r>
              <a:rPr lang="es-es" dirty="0"/>
              <a:t> </a:t>
            </a:r>
            <a:r>
              <a:rPr lang="es-es" dirty="0" smtClean="0"/>
              <a:t>para saber cuales son los que tienen mayor porcentaje de dejar de utilizar el servicio de la empresa telef</a:t>
            </a:r>
            <a:r>
              <a:rPr lang="es-ES" dirty="0" smtClean="0"/>
              <a:t>ó</a:t>
            </a:r>
            <a:r>
              <a:rPr lang="es-es" dirty="0" smtClean="0"/>
              <a:t>nica. 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Es de utilidad para aplicar diferentes políticas de retención y de marketing para que los clientes permanezcan con la empresa.</a:t>
            </a:r>
            <a:endParaRPr lang="es-ar" dirty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14" y="1303102"/>
            <a:ext cx="3701904" cy="208128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850" y="3889465"/>
            <a:ext cx="3713768" cy="207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55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81894" y="251528"/>
            <a:ext cx="1640975" cy="717268"/>
          </a:xfrm>
        </p:spPr>
        <p:txBody>
          <a:bodyPr/>
          <a:lstStyle/>
          <a:p>
            <a:r>
              <a:rPr lang="es-MX" dirty="0" smtClean="0"/>
              <a:t>datos</a:t>
            </a:r>
            <a:endParaRPr lang="es-MX" dirty="0"/>
          </a:p>
        </p:txBody>
      </p:sp>
      <p:pic>
        <p:nvPicPr>
          <p:cNvPr id="4" name="Marcador de posición de imagen 2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SgSuXhMAAAAlAAAAEQAAAC0AAAAAkAAAAEgAAACQAAAASAAAAAAAAAAAAAAAAAAAAAEAAABQAAAAAAAAAAAA4D8AAAAAAADgPwAAAAAAAOA/AAAAAAAA4D8AAAAAAADgPwAAAAAAAOA/AAAAAAAA4D8AAAAAAADgPwAAAAAAAOA/AAAAAAAA4D8CAAAAjAAAAAAAAAAAAAAAprcn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d3d0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prcnBf///wEAAAAAAAAAAAAAAAAAAAAAAAAAAAAAAAAAAAAAAAAAAAAAAAJ/f38A3d3dA8zMzADAwP8Af39/AAAAAAAAAAAAAAAAAP///wAAAAAAIQAAABgAAAAUAAAAoQoAAPERAABJFwAAmR4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017795" y="2161726"/>
            <a:ext cx="802399" cy="8023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Marcador de posición de imagen 2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SgSuXhMAAAAlAAAAEQAAAC0AAAAAkAAAAEgAAACQAAAASAAAAAAAAAAAAAAAAAAAAAEAAABQAAAAAAAAAAAA4D8AAAAAAADgPwAAAAAAAOA/AAAAAAAA4D8AAAAAAADgPwAAAAAAAOA/AAAAAAAA4D8AAAAAAADgPwAAAAAAAOA/AAAAAAAA4D8CAAAAjAAAAAAAAAAAAAAAprcn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d3d0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prcnBf///wEAAAAAAAAAAAAAAAAAAAAAAAAAAAAAAAAAAAAAAAAAAAAAAAJ/f38A3d3dA8zMzADAwP8Af39/AAAAAAAAAAAAAAAAAP///wAAAAAAIQAAABgAAAAUAAAAfyAAAPERAAAnLQAAmR4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8784371" y="2161726"/>
            <a:ext cx="777641" cy="77764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CuadroTexto 10"/>
          <p:cNvSpPr>
            <a:extLst>
              <a:ext uri="smNativeData">
                <pr:smNativeData xmlns:pr="smNativeData" xmlns:p14="http://schemas.microsoft.com/office/powerpoint/2010/main" xmlns="" val="SMDATA_13_SgSuXhMAAAAlAAAAZAAAAE0AAAAAkAAAAEgAAACQAAAASAAAAAAAAAAAAAAAAAAAAAEAAABQAAAAAAAAAAAA4D8AAAAAAADgPwAAAAAAAOA/AAAAAAAA4D8AAAAAAADgPwAAAAAAAOA/AAAAAAAA4D8AAAAAAADgPwAAAAAAAOA/AAAAAAAA4D8CAAAAjAAAAAAAAAAAAAAAprcn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d3d0KAAAAACgAAAAoAAAAZAAAAGQAAAAAAAAAzMzMAAAAAABQAAAAUAAAAGQAAABkAAAAAAAAABcAAAAUAAAAAAAAAAAAAAD/fwAA/38AAAAAAAAJAAAABAAAAP7+/v4MAAAAEAAAAAAAAAAAAAAAAAAAAAAAAAAeAAAAaAAAAAAAAAAAAAAAAAAAAAAAAAAAAAAAECcAABAnAAAAAAAAAAAAAAAAAAAAAAAAAAAAAAAAAAAAAAAAAAAAABQAAAAAAAAAwMD/AAAAAABkAAAAMgAAAAAAAABkAAAAAAAAAH9/fwAKAAAAHwAAAFQAAACmtycF////AQAAAAAAAAAAAAAAAAAAAAAAAAAAAAAAAAAAAAAAAAAAAAAAAH9/fwDd3d0DzMzMAMDA/wB/f38AAAAAAAAAAAAAAAAAAAAAAAAAAAAhAAAAGAAAABQAAADICQAAVA0AAIQZAADiDwAAECAAACYAAAAIAAAA//////////8="/>
              </a:ext>
            </a:extLst>
          </p:cNvSpPr>
          <p:nvPr/>
        </p:nvSpPr>
        <p:spPr>
          <a:xfrm>
            <a:off x="3357155" y="1357616"/>
            <a:ext cx="2557780" cy="4152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just">
              <a:defRPr lang="en-us"/>
            </a:pPr>
            <a:r>
              <a:rPr lang="es-es" sz="2100" dirty="0"/>
              <a:t>Datos 12 semanas</a:t>
            </a:r>
            <a:endParaRPr lang="es-ar" sz="2100" dirty="0"/>
          </a:p>
        </p:txBody>
      </p:sp>
      <p:sp>
        <p:nvSpPr>
          <p:cNvPr id="8" name="CuadroTexto 11"/>
          <p:cNvSpPr>
            <a:extLst>
              <a:ext uri="smNativeData">
                <pr:smNativeData xmlns:pr="smNativeData" xmlns:p14="http://schemas.microsoft.com/office/powerpoint/2010/main" xmlns="" val="SMDATA_13_SgSuXhMAAAAlAAAAZAAAAE0AAAAAkAAAAEgAAACQAAAASAAAAAAAAAAAAAAAAAAAAAEAAABQAAAAAAAAAAAA4D8AAAAAAADgPwAAAAAAAOA/AAAAAAAA4D8AAAAAAADgPwAAAAAAAOA/AAAAAAAA4D8AAAAAAADgPwAAAAAAAOA/AAAAAAAA4D8CAAAAjAAAAAAAAAAAAAAAprcn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d3d0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CmtycF////AQAAAAAAAAAAAAAAAAAAAAAAAAAAAAAAAAAAAAAAAAAAAAAAAH9/fwDd3d0DzMzMAMDA/wB/f38AAAAAAAAAAAAAAAAAAAAAAAAAAAAhAAAAGAAAABQAAADnHAAAVA0AAKc0AADiDwAAECAAACYAAAAIAAAA//////////8="/>
              </a:ext>
            </a:extLst>
          </p:cNvSpPr>
          <p:nvPr/>
        </p:nvSpPr>
        <p:spPr>
          <a:xfrm>
            <a:off x="7344342" y="1357616"/>
            <a:ext cx="3338059" cy="4152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just">
              <a:defRPr lang="en-us"/>
            </a:pPr>
            <a:r>
              <a:rPr lang="es-es" sz="2100" dirty="0"/>
              <a:t>Datos 4 semanas posteriores</a:t>
            </a:r>
            <a:endParaRPr lang="es-ar" sz="21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446" y="3640313"/>
            <a:ext cx="8558205" cy="183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70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47579" y="-85707"/>
            <a:ext cx="4644460" cy="846858"/>
          </a:xfrm>
        </p:spPr>
        <p:txBody>
          <a:bodyPr/>
          <a:lstStyle/>
          <a:p>
            <a:r>
              <a:rPr lang="es-MX" dirty="0" smtClean="0"/>
              <a:t>Datos disponibles</a:t>
            </a:r>
            <a:endParaRPr lang="es-MX" dirty="0"/>
          </a:p>
        </p:txBody>
      </p:sp>
      <p:sp>
        <p:nvSpPr>
          <p:cNvPr id="4" name="CuadroTexto 6"/>
          <p:cNvSpPr>
            <a:spLocks noGrp="1"/>
            <a:extLst>
              <a:ext uri="smNativeData">
                <pr:smNativeData xmlns:pr="smNativeData" xmlns:p14="http://schemas.microsoft.com/office/powerpoint/2010/main" xmlns="" val="SMDATA_13_SgSuXhMAAAAlAAAAZAAAAE0AAAAAkAAAAEgAAACQAAAASAAAAAAAAAAAAAAAAAAAAAEAAABQAAAAAAAAAAAA4D8AAAAAAADgPwAAAAAAAOA/AAAAAAAA4D8AAAAAAADgPwAAAAAAAOA/AAAAAAAA4D8AAAAAAADgPwAAAAAAAOA/AAAAAAAA4D8CAAAAjAAAAAAAAAAAAAAAprcn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d3d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mtycF////AQAAAAAAAAAAAAAAAAAAAAAAAAAAAAAAAAAAAAAAAAAAAAAAAH9/fwDd3d0DzMzMAMDA/wB/f38AAAAAAAAAAAAAAAAAAAAAAAAAAAAhAAAAGAAAABQAAADnBAAAEAgAAHQkAABwKAAAECAAACYAAAAIAAAA//////////8="/>
              </a:ext>
            </a:extLst>
          </p:cNvSpPr>
          <p:nvPr>
            <p:ph idx="1"/>
          </p:nvPr>
        </p:nvSpPr>
        <p:spPr>
          <a:xfrm>
            <a:off x="1839351" y="636022"/>
            <a:ext cx="4297957" cy="603909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noAutofit/>
          </a:bodyPr>
          <a:lstStyle/>
          <a:p>
            <a:pPr>
              <a:lnSpc>
                <a:spcPct val="200000"/>
              </a:lnSpc>
              <a:defRPr lang="en-us"/>
            </a:pPr>
            <a:r>
              <a:rPr lang="es-es" sz="2100" dirty="0" smtClean="0"/>
              <a:t>Datos </a:t>
            </a:r>
            <a:r>
              <a:rPr lang="es-es" sz="2100" dirty="0"/>
              <a:t>del cliente</a:t>
            </a:r>
          </a:p>
          <a:p>
            <a:pPr>
              <a:lnSpc>
                <a:spcPct val="200000"/>
              </a:lnSpc>
              <a:defRPr lang="en-us"/>
            </a:pPr>
            <a:r>
              <a:rPr lang="es-es" sz="2100" dirty="0" smtClean="0"/>
              <a:t> </a:t>
            </a:r>
            <a:r>
              <a:rPr lang="es-es" sz="2100" dirty="0"/>
              <a:t>Tiempos</a:t>
            </a:r>
          </a:p>
          <a:p>
            <a:pPr>
              <a:lnSpc>
                <a:spcPct val="200000"/>
              </a:lnSpc>
              <a:defRPr lang="en-us"/>
            </a:pPr>
            <a:r>
              <a:rPr lang="es-es" sz="2100" dirty="0" smtClean="0"/>
              <a:t> </a:t>
            </a:r>
            <a:r>
              <a:rPr lang="es-es" sz="2100" dirty="0"/>
              <a:t>Montos de paquetes mensuales</a:t>
            </a:r>
          </a:p>
          <a:p>
            <a:pPr>
              <a:lnSpc>
                <a:spcPct val="200000"/>
              </a:lnSpc>
              <a:defRPr lang="en-us"/>
            </a:pPr>
            <a:r>
              <a:rPr lang="es-es" sz="2100" dirty="0" smtClean="0"/>
              <a:t> </a:t>
            </a:r>
            <a:r>
              <a:rPr lang="es-es" sz="2100" dirty="0"/>
              <a:t>Cantidades de paquetes mensuales</a:t>
            </a:r>
          </a:p>
          <a:p>
            <a:pPr>
              <a:lnSpc>
                <a:spcPct val="200000"/>
              </a:lnSpc>
              <a:defRPr lang="en-us"/>
            </a:pPr>
            <a:r>
              <a:rPr lang="es-es" sz="2100" dirty="0" smtClean="0"/>
              <a:t> </a:t>
            </a:r>
            <a:r>
              <a:rPr lang="es-es" sz="2100" dirty="0"/>
              <a:t>Montos de paquetes semanales</a:t>
            </a:r>
          </a:p>
          <a:p>
            <a:pPr>
              <a:lnSpc>
                <a:spcPct val="200000"/>
              </a:lnSpc>
              <a:defRPr lang="en-us"/>
            </a:pPr>
            <a:r>
              <a:rPr lang="es-es" sz="2100" dirty="0" smtClean="0"/>
              <a:t> </a:t>
            </a:r>
            <a:r>
              <a:rPr lang="es-es" sz="2100" dirty="0"/>
              <a:t>Cantidades de paquetes semanales</a:t>
            </a:r>
          </a:p>
          <a:p>
            <a:pPr>
              <a:lnSpc>
                <a:spcPct val="200000"/>
              </a:lnSpc>
              <a:defRPr lang="en-us"/>
            </a:pPr>
            <a:r>
              <a:rPr lang="es-es" sz="2100" dirty="0" smtClean="0">
                <a:solidFill>
                  <a:schemeClr val="accent1"/>
                </a:solidFill>
              </a:rPr>
              <a:t> </a:t>
            </a:r>
            <a:r>
              <a:rPr lang="es-es" sz="2100" dirty="0"/>
              <a:t>Tráfico de datos y de voz</a:t>
            </a:r>
          </a:p>
          <a:p>
            <a:pPr>
              <a:lnSpc>
                <a:spcPct val="200000"/>
              </a:lnSpc>
              <a:defRPr lang="en-us"/>
            </a:pPr>
            <a:r>
              <a:rPr lang="es-es" sz="2100" dirty="0" smtClean="0"/>
              <a:t> </a:t>
            </a:r>
            <a:r>
              <a:rPr lang="es-es" sz="2100" dirty="0"/>
              <a:t>Otros</a:t>
            </a:r>
            <a:endParaRPr lang="es-ar" sz="21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94523" y="2558647"/>
            <a:ext cx="1316017" cy="131601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41584" y="3128384"/>
            <a:ext cx="1316017" cy="131601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22916" y="1385107"/>
            <a:ext cx="2032866" cy="117354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809" y="4920720"/>
            <a:ext cx="1316017" cy="1316017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9001612" y="179201"/>
            <a:ext cx="2131855" cy="88778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685" y="4998022"/>
            <a:ext cx="1238715" cy="123871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8924540" y="261749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en-us"/>
            </a:pPr>
            <a:r>
              <a:rPr lang="es-es" b="1" dirty="0"/>
              <a:t>Dataset</a:t>
            </a:r>
          </a:p>
          <a:p>
            <a:pPr algn="ctr">
              <a:defRPr lang="en-us"/>
            </a:pPr>
            <a:r>
              <a:rPr lang="es-es" dirty="0"/>
              <a:t>226 CAMPOS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388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19793" y="422576"/>
            <a:ext cx="4083730" cy="700831"/>
          </a:xfrm>
        </p:spPr>
        <p:txBody>
          <a:bodyPr/>
          <a:lstStyle/>
          <a:p>
            <a:r>
              <a:rPr lang="es-MX" dirty="0" smtClean="0"/>
              <a:t>Limpieza de datos</a:t>
            </a:r>
            <a:endParaRPr lang="es-MX" dirty="0"/>
          </a:p>
        </p:txBody>
      </p:sp>
      <p:sp>
        <p:nvSpPr>
          <p:cNvPr id="4" name="CuadroTexto 5"/>
          <p:cNvSpPr>
            <a:extLst>
              <a:ext uri="smNativeData">
                <pr:smNativeData xmlns:pr="smNativeData" xmlns:p14="http://schemas.microsoft.com/office/powerpoint/2010/main" xmlns="" val="SMDATA_13_SgSuXhMAAAAlAAAAZAAAAE0AAAAAkAAAAEgAAACQAAAASAAAAAAAAAAAAAAAAAAAAAEAAABQAAAAAAAAAAAA4D8AAAAAAADgPwAAAAAAAOA/AAAAAAAA4D8AAAAAAADgPwAAAAAAAOA/AAAAAAAA4D8AAAAAAADgPwAAAAAAAOA/AAAAAAAA4D8CAAAAjAAAAAAAAAAAAAAAprcn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d3d0KAAAAACgAAAAoAAAAZAAAAGQAAAAAAAAAzMzMAAAAAABQAAAAUAAAAGQAAABkAAAAAAAAABcAAAAUAAAAAAAAAAAAAAD/fwAA/38AAAAAAAAJAAAABAAAAAYAAAAMAAAAEAAAAAAAAAAAAAAAAAAAAAAAAAAeAAAAaAAAAAAAAAAAAAAAAAAAAAAAAAAAAAAAECcAABAnAAAAAAAAAAAAAAAAAAAAAAAAAAAAAAAAAAAAAAAAAAAAABQAAAAAAAAAwMD/AAAAAABkAAAAMgAAAAAAAABkAAAAAAAAAH9/fwAKAAAAHwAAAFQAAACmtycF////AQAAAAAAAAAAAAAAAAAAAAAAAAAAAAAAAAAAAAAAAAAAAAAAAH9/fwDd3d0DzMzMAMDA/wB/f38AAAAAAAAAAAAAAAAAAAAAAAAAAAAhAAAAGAAAABQAAADnBAAAXAkAAHQkAABsKQAAACAAACYAAAAIAAAA//////////8="/>
              </a:ext>
            </a:extLst>
          </p:cNvSpPr>
          <p:nvPr/>
        </p:nvSpPr>
        <p:spPr>
          <a:xfrm>
            <a:off x="979803" y="1123406"/>
            <a:ext cx="9940745" cy="573459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lnSpc>
                <a:spcPct val="200000"/>
              </a:lnSpc>
              <a:defRPr lang="es-es" sz="2100"/>
            </a:pPr>
            <a:r>
              <a:rPr dirty="0"/>
              <a:t>En el proceso de limpieza se realizo: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 lang="es-es" sz="2100"/>
            </a:pPr>
            <a:r>
              <a:rPr u="sng" dirty="0"/>
              <a:t>En cuanto a nulos</a:t>
            </a:r>
            <a:r>
              <a:rPr dirty="0" smtClean="0"/>
              <a:t>:	</a:t>
            </a:r>
            <a:r>
              <a:rPr lang="es-ES" dirty="0" smtClean="0"/>
              <a:t>Eliminamos </a:t>
            </a:r>
            <a:r>
              <a:rPr lang="es-ES" dirty="0" smtClean="0"/>
              <a:t>datos nulos que formaban parte de los datos categóricos </a:t>
            </a:r>
            <a:r>
              <a:rPr lang="es-ES" dirty="0" err="1" smtClean="0"/>
              <a:t>network</a:t>
            </a:r>
            <a:r>
              <a:rPr lang="es-ES" dirty="0" smtClean="0"/>
              <a:t> </a:t>
            </a:r>
            <a:r>
              <a:rPr lang="es-ES" dirty="0" err="1" smtClean="0"/>
              <a:t>tech</a:t>
            </a:r>
            <a:r>
              <a:rPr lang="es-ES" dirty="0" smtClean="0"/>
              <a:t>, </a:t>
            </a:r>
            <a:r>
              <a:rPr lang="es-ES" dirty="0" err="1" smtClean="0"/>
              <a:t>device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r>
              <a:rPr lang="es-ES" dirty="0" smtClean="0"/>
              <a:t> y </a:t>
            </a:r>
            <a:r>
              <a:rPr lang="es-ES" dirty="0" err="1" smtClean="0"/>
              <a:t>device</a:t>
            </a:r>
            <a:r>
              <a:rPr lang="es-ES" dirty="0" smtClean="0"/>
              <a:t> </a:t>
            </a:r>
            <a:r>
              <a:rPr lang="es-ES" dirty="0" err="1" smtClean="0"/>
              <a:t>vendor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r>
              <a:rPr lang="es-ES" dirty="0" smtClean="0"/>
              <a:t>. </a:t>
            </a:r>
            <a:r>
              <a:rPr lang="es-ES" dirty="0" smtClean="0"/>
              <a:t>Estos </a:t>
            </a:r>
            <a:r>
              <a:rPr lang="es-ES" dirty="0" smtClean="0"/>
              <a:t>datos contenían valores </a:t>
            </a:r>
            <a:r>
              <a:rPr lang="es-ES" dirty="0" err="1" smtClean="0"/>
              <a:t>NaN</a:t>
            </a:r>
            <a:r>
              <a:rPr lang="es-ES" dirty="0" smtClean="0"/>
              <a:t> y “NOT_IDENTIFIED</a:t>
            </a:r>
            <a:r>
              <a:rPr lang="es-ES" dirty="0" smtClean="0"/>
              <a:t>”.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 lang="es-es" sz="2100"/>
            </a:pPr>
            <a:r>
              <a:rPr lang="es-MX" u="sng" dirty="0"/>
              <a:t>En cuanto a incorrectos</a:t>
            </a:r>
            <a:r>
              <a:rPr lang="es-MX" dirty="0"/>
              <a:t>: </a:t>
            </a:r>
          </a:p>
          <a:p>
            <a:pPr lvl="1">
              <a:lnSpc>
                <a:spcPct val="200000"/>
              </a:lnSpc>
              <a:defRPr lang="es-es" sz="2100"/>
            </a:pPr>
            <a:r>
              <a:rPr lang="es-MX" sz="2100" dirty="0"/>
              <a:t>Se limpiaron datos sobre las cantidades semanales y acumulados mensuales de pack de datos, </a:t>
            </a:r>
            <a:r>
              <a:rPr lang="es-MX" sz="2100" dirty="0" err="1"/>
              <a:t>sms</a:t>
            </a:r>
            <a:r>
              <a:rPr lang="es-MX" sz="2100" dirty="0"/>
              <a:t> y voz. Estos datos eran incorrectos debido a una mala recolección de los datos por parte del área de DB. Esto también aplica para las recargas.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 lang="es-es" sz="2100"/>
            </a:pPr>
            <a:endParaRPr lang="es-ES" dirty="0" smtClean="0"/>
          </a:p>
          <a:p>
            <a:pPr>
              <a:lnSpc>
                <a:spcPct val="200000"/>
              </a:lnSpc>
              <a:defRPr lang="es-es" sz="2100"/>
            </a:pPr>
            <a:endParaRPr lang="es-ES" dirty="0" smtClean="0"/>
          </a:p>
          <a:p>
            <a:pPr>
              <a:lnSpc>
                <a:spcPct val="200000"/>
              </a:lnSpc>
              <a:defRPr lang="es-es" sz="2100"/>
            </a:pPr>
            <a:endParaRPr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523" y="228601"/>
            <a:ext cx="2559526" cy="138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38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99491" y="239695"/>
            <a:ext cx="4083730" cy="700831"/>
          </a:xfrm>
        </p:spPr>
        <p:txBody>
          <a:bodyPr/>
          <a:lstStyle/>
          <a:p>
            <a:r>
              <a:rPr lang="es-MX" dirty="0" smtClean="0"/>
              <a:t>Limpieza de datos</a:t>
            </a:r>
            <a:endParaRPr lang="es-MX" dirty="0"/>
          </a:p>
        </p:txBody>
      </p:sp>
      <p:sp>
        <p:nvSpPr>
          <p:cNvPr id="4" name="CuadroTexto 5"/>
          <p:cNvSpPr>
            <a:extLst>
              <a:ext uri="smNativeData">
                <pr:smNativeData xmlns:pr="smNativeData" xmlns:p14="http://schemas.microsoft.com/office/powerpoint/2010/main" xmlns="" val="SMDATA_13_SgSuXhMAAAAlAAAAZAAAAE0AAAAAkAAAAEgAAACQAAAASAAAAAAAAAAAAAAAAAAAAAEAAABQAAAAAAAAAAAA4D8AAAAAAADgPwAAAAAAAOA/AAAAAAAA4D8AAAAAAADgPwAAAAAAAOA/AAAAAAAA4D8AAAAAAADgPwAAAAAAAOA/AAAAAAAA4D8CAAAAjAAAAAAAAAAAAAAAprcn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d3d0KAAAAACgAAAAoAAAAZAAAAGQAAAAAAAAAzMzMAAAAAABQAAAAUAAAAGQAAABkAAAAAAAAABcAAAAUAAAAAAAAAAAAAAD/fwAA/38AAAAAAAAJAAAABAAAAAYAAAAMAAAAEAAAAAAAAAAAAAAAAAAAAAAAAAAeAAAAaAAAAAAAAAAAAAAAAAAAAAAAAAAAAAAAECcAABAnAAAAAAAAAAAAAAAAAAAAAAAAAAAAAAAAAAAAAAAAAAAAABQAAAAAAAAAwMD/AAAAAABkAAAAMgAAAAAAAABkAAAAAAAAAH9/fwAKAAAAHwAAAFQAAACmtycF////AQAAAAAAAAAAAAAAAAAAAAAAAAAAAAAAAAAAAAAAAAAAAAAAAH9/fwDd3d0DzMzMAMDA/wB/f38AAAAAAAAAAAAAAAAAAAAAAAAAAAAhAAAAGAAAABQAAADnBAAAXAkAAHQkAABsKQAAACAAACYAAAAIAAAA//////////8="/>
              </a:ext>
            </a:extLst>
          </p:cNvSpPr>
          <p:nvPr/>
        </p:nvSpPr>
        <p:spPr>
          <a:xfrm>
            <a:off x="1005930" y="940527"/>
            <a:ext cx="8268699" cy="4937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lnSpc>
                <a:spcPct val="200000"/>
              </a:lnSpc>
              <a:defRPr lang="es-es" sz="2100"/>
            </a:pPr>
            <a:r>
              <a:rPr dirty="0"/>
              <a:t>En el proceso de limpieza se realizo</a:t>
            </a:r>
            <a:r>
              <a:rPr dirty="0" smtClean="0"/>
              <a:t>:</a:t>
            </a:r>
            <a:endParaRPr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 lang="es-es" sz="2100"/>
            </a:pPr>
            <a:r>
              <a:rPr u="sng" dirty="0" smtClean="0"/>
              <a:t>En </a:t>
            </a:r>
            <a:r>
              <a:rPr u="sng" dirty="0"/>
              <a:t>cuanto a </a:t>
            </a:r>
            <a:r>
              <a:rPr u="sng" dirty="0" err="1" smtClean="0"/>
              <a:t>outliers</a:t>
            </a:r>
            <a:r>
              <a:rPr u="sng" dirty="0" smtClean="0"/>
              <a:t>: </a:t>
            </a:r>
          </a:p>
          <a:p>
            <a:pPr>
              <a:lnSpc>
                <a:spcPct val="200000"/>
              </a:lnSpc>
              <a:defRPr lang="es-es" sz="2100"/>
            </a:pPr>
            <a:r>
              <a:rPr lang="es-ES" dirty="0" smtClean="0"/>
              <a:t>Encontramos </a:t>
            </a:r>
            <a:r>
              <a:rPr lang="es-ES" dirty="0" err="1"/>
              <a:t>outliers</a:t>
            </a:r>
            <a:r>
              <a:rPr lang="es-ES" dirty="0"/>
              <a:t>  para el trafico de datos y de </a:t>
            </a:r>
            <a:r>
              <a:rPr lang="es-ES" dirty="0" smtClean="0"/>
              <a:t>voz</a:t>
            </a:r>
            <a:r>
              <a:rPr lang="es-ES" dirty="0"/>
              <a:t>.</a:t>
            </a:r>
            <a:endParaRPr u="sng" dirty="0" smtClean="0"/>
          </a:p>
          <a:p>
            <a:pPr>
              <a:lnSpc>
                <a:spcPct val="200000"/>
              </a:lnSpc>
              <a:defRPr lang="es-es" sz="2100"/>
            </a:pPr>
            <a:r>
              <a:rPr lang="es-ES" dirty="0" smtClean="0"/>
              <a:t>Para imputar los </a:t>
            </a:r>
            <a:r>
              <a:rPr lang="es-ES" dirty="0" err="1" smtClean="0"/>
              <a:t>outliers</a:t>
            </a:r>
            <a:r>
              <a:rPr lang="es-ES" dirty="0" smtClean="0"/>
              <a:t> dependiendo cuan distribuidos </a:t>
            </a:r>
            <a:r>
              <a:rPr lang="es-ES" dirty="0" err="1" smtClean="0"/>
              <a:t>uniformente</a:t>
            </a:r>
            <a:r>
              <a:rPr lang="es-ES" dirty="0" smtClean="0"/>
              <a:t> estaban los datos utilizamos la media o la mediana. Para definir el rango </a:t>
            </a:r>
            <a:r>
              <a:rPr lang="es-ES" dirty="0" err="1" smtClean="0"/>
              <a:t>interquartil</a:t>
            </a:r>
            <a:r>
              <a:rPr lang="es-ES" dirty="0" smtClean="0"/>
              <a:t> (IQR) usamos el Q1 y Q3, que luego de multiplicarlos por 1.5 nos definirán los valores que se consideran como </a:t>
            </a:r>
            <a:r>
              <a:rPr lang="es-ES" dirty="0" err="1" smtClean="0"/>
              <a:t>outliers</a:t>
            </a:r>
            <a:r>
              <a:rPr lang="es-ES" dirty="0" smtClean="0"/>
              <a:t>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629" y="2091589"/>
            <a:ext cx="2385076" cy="231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7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5768" y="239695"/>
            <a:ext cx="4083730" cy="700831"/>
          </a:xfrm>
        </p:spPr>
        <p:txBody>
          <a:bodyPr/>
          <a:lstStyle/>
          <a:p>
            <a:r>
              <a:rPr lang="es-MX" dirty="0" smtClean="0"/>
              <a:t>Limpieza de datos</a:t>
            </a:r>
            <a:endParaRPr lang="es-MX" dirty="0"/>
          </a:p>
        </p:txBody>
      </p:sp>
      <p:sp>
        <p:nvSpPr>
          <p:cNvPr id="4" name="CuadroTexto 5"/>
          <p:cNvSpPr>
            <a:extLst>
              <a:ext uri="smNativeData">
                <pr:smNativeData xmlns:pr="smNativeData" xmlns:p14="http://schemas.microsoft.com/office/powerpoint/2010/main" xmlns="" val="SMDATA_13_SgSuXhMAAAAlAAAAZAAAAE0AAAAAkAAAAEgAAACQAAAASAAAAAAAAAAAAAAAAAAAAAEAAABQAAAAAAAAAAAA4D8AAAAAAADgPwAAAAAAAOA/AAAAAAAA4D8AAAAAAADgPwAAAAAAAOA/AAAAAAAA4D8AAAAAAADgPwAAAAAAAOA/AAAAAAAA4D8CAAAAjAAAAAAAAAAAAAAAprcn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d3d0KAAAAACgAAAAoAAAAZAAAAGQAAAAAAAAAzMzMAAAAAABQAAAAUAAAAGQAAABkAAAAAAAAABcAAAAUAAAAAAAAAAAAAAD/fwAA/38AAAAAAAAJAAAABAAAAAYAAAAMAAAAEAAAAAAAAAAAAAAAAAAAAAAAAAAeAAAAaAAAAAAAAAAAAAAAAAAAAAAAAAAAAAAAECcAABAnAAAAAAAAAAAAAAAAAAAAAAAAAAAAAAAAAAAAAAAAAAAAABQAAAAAAAAAwMD/AAAAAABkAAAAMgAAAAAAAABkAAAAAAAAAH9/fwAKAAAAHwAAAFQAAACmtycF////AQAAAAAAAAAAAAAAAAAAAAAAAAAAAAAAAAAAAAAAAAAAAAAAAH9/fwDd3d0DzMzMAMDA/wB/f38AAAAAAAAAAAAAAAAAAAAAAAAAAAAhAAAAGAAAABQAAADnBAAAXAkAAHQkAABsKQAAACAAACYAAAAIAAAA//////////8="/>
              </a:ext>
            </a:extLst>
          </p:cNvSpPr>
          <p:nvPr/>
        </p:nvSpPr>
        <p:spPr>
          <a:xfrm>
            <a:off x="1005930" y="940526"/>
            <a:ext cx="7439479" cy="54994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lnSpc>
                <a:spcPct val="200000"/>
              </a:lnSpc>
              <a:defRPr lang="es-es" sz="2100"/>
            </a:pPr>
            <a:r>
              <a:rPr dirty="0"/>
              <a:t>En el proceso de limpieza se realizo</a:t>
            </a:r>
            <a:r>
              <a:rPr dirty="0" smtClean="0"/>
              <a:t>:</a:t>
            </a:r>
            <a:endParaRPr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 lang="es-es" sz="2100"/>
            </a:pPr>
            <a:r>
              <a:rPr u="sng" dirty="0" smtClean="0"/>
              <a:t>En </a:t>
            </a:r>
            <a:r>
              <a:rPr u="sng" dirty="0"/>
              <a:t>cuanto a </a:t>
            </a:r>
            <a:r>
              <a:rPr u="sng" dirty="0" smtClean="0"/>
              <a:t>duplicados:</a:t>
            </a:r>
          </a:p>
          <a:p>
            <a:pPr>
              <a:lnSpc>
                <a:spcPct val="200000"/>
              </a:lnSpc>
              <a:defRPr lang="es-es" sz="2100"/>
            </a:pPr>
            <a:r>
              <a:rPr lang="es-ES" dirty="0" smtClean="0"/>
              <a:t>Encontramos información que es duplicada que puede ser obtenida haciendo cálculos sobre las columnas, por ejemplo para el caso de los montos de recargas y los packs el desglose a nivel semanal al sumarlo nos daba la columna de su acumulado mensual, por lo que decidimos quitar estas columnas para no repetir datos.</a:t>
            </a:r>
            <a:endParaRPr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540" y="2090057"/>
            <a:ext cx="28670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51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3448</TotalTime>
  <Words>651</Words>
  <Application>Microsoft Office PowerPoint</Application>
  <PresentationFormat>Panorámica</PresentationFormat>
  <Paragraphs>65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Tw Cen MT</vt:lpstr>
      <vt:lpstr>Circuito</vt:lpstr>
      <vt:lpstr>Diplomatura data science </vt:lpstr>
      <vt:lpstr>introducción</vt:lpstr>
      <vt:lpstr>situación</vt:lpstr>
      <vt:lpstr>objetivo</vt:lpstr>
      <vt:lpstr>datos</vt:lpstr>
      <vt:lpstr>Datos disponibles</vt:lpstr>
      <vt:lpstr>Limpieza de datos</vt:lpstr>
      <vt:lpstr>Limpieza de datos</vt:lpstr>
      <vt:lpstr>Limpieza de datos</vt:lpstr>
      <vt:lpstr>Análisis de los datos</vt:lpstr>
      <vt:lpstr>Análisis de los datos</vt:lpstr>
      <vt:lpstr>Análisis de los datos</vt:lpstr>
      <vt:lpstr>Análisis de los datos</vt:lpstr>
      <vt:lpstr>Análisis de los datos</vt:lpstr>
      <vt:lpstr>Features para el modelo</vt:lpstr>
      <vt:lpstr>Elección del modelo</vt:lpstr>
      <vt:lpstr>Elección del modelo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Diplomatura data science</dc:title>
  <dc:creator>joaquin pizarro</dc:creator>
  <cp:lastModifiedBy>joaquin pizarro</cp:lastModifiedBy>
  <cp:revision>28</cp:revision>
  <dcterms:created xsi:type="dcterms:W3CDTF">2020-05-25T12:42:04Z</dcterms:created>
  <dcterms:modified xsi:type="dcterms:W3CDTF">2020-06-15T00:02:38Z</dcterms:modified>
</cp:coreProperties>
</file>