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6" r:id="rId7"/>
    <p:sldId id="271" r:id="rId8"/>
    <p:sldId id="275" r:id="rId9"/>
    <p:sldId id="276" r:id="rId10"/>
    <p:sldId id="272" r:id="rId11"/>
    <p:sldId id="273" r:id="rId12"/>
    <p:sldId id="264" r:id="rId13"/>
    <p:sldId id="278" r:id="rId14"/>
    <p:sldId id="267" r:id="rId15"/>
    <p:sldId id="268" r:id="rId16"/>
    <p:sldId id="297" r:id="rId17"/>
    <p:sldId id="270" r:id="rId18"/>
    <p:sldId id="298" r:id="rId19"/>
    <p:sldId id="274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4" r:id="rId29"/>
    <p:sldId id="288" r:id="rId30"/>
    <p:sldId id="289" r:id="rId31"/>
    <p:sldId id="290" r:id="rId32"/>
    <p:sldId id="294" r:id="rId33"/>
    <p:sldId id="295" r:id="rId34"/>
    <p:sldId id="291" r:id="rId35"/>
    <p:sldId id="292" r:id="rId36"/>
    <p:sldId id="293" r:id="rId37"/>
    <p:sldId id="277" r:id="rId38"/>
    <p:sldId id="265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F6D67-E9FD-4E6C-BF80-F06F903B1A2B}" type="doc">
      <dgm:prSet loTypeId="urn:microsoft.com/office/officeart/2009/3/layout/FramedTextPicture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3E0023F-6AF9-4C03-8B9C-9B17D67E48CB}">
      <dgm:prSet phldrT="[Texto]"/>
      <dgm:spPr/>
      <dgm:t>
        <a:bodyPr/>
        <a:lstStyle/>
        <a:p>
          <a:r>
            <a:rPr lang="es-CO" dirty="0" smtClean="0"/>
            <a:t>Surge de la necesidad e importancia de los clientes en conocer los estados del paquete , ya que muchas veces se ve involucrada las perdidas o retención de estos .</a:t>
          </a:r>
          <a:endParaRPr lang="es-ES" dirty="0"/>
        </a:p>
      </dgm:t>
    </dgm:pt>
    <dgm:pt modelId="{4E281F11-AE49-4036-9291-99C70D32A86F}" type="parTrans" cxnId="{4C154EB1-179E-42CA-9DFC-B960ACFC1ABC}">
      <dgm:prSet/>
      <dgm:spPr/>
      <dgm:t>
        <a:bodyPr/>
        <a:lstStyle/>
        <a:p>
          <a:endParaRPr lang="es-ES"/>
        </a:p>
      </dgm:t>
    </dgm:pt>
    <dgm:pt modelId="{DBE5F5D1-A4F2-4970-A55A-87A72D64FD5E}" type="sibTrans" cxnId="{4C154EB1-179E-42CA-9DFC-B960ACFC1ABC}">
      <dgm:prSet/>
      <dgm:spPr/>
      <dgm:t>
        <a:bodyPr/>
        <a:lstStyle/>
        <a:p>
          <a:endParaRPr lang="es-ES"/>
        </a:p>
      </dgm:t>
    </dgm:pt>
    <dgm:pt modelId="{694E4924-F6E5-4E46-A5B1-80BF752C8804}" type="pres">
      <dgm:prSet presAssocID="{0C8F6D67-E9FD-4E6C-BF80-F06F903B1A2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ES"/>
        </a:p>
      </dgm:t>
    </dgm:pt>
    <dgm:pt modelId="{3BB9A36E-5F61-4E15-8AF6-5CF6C0A6CF07}" type="pres">
      <dgm:prSet presAssocID="{13E0023F-6AF9-4C03-8B9C-9B17D67E48CB}" presName="composite" presStyleCnt="0">
        <dgm:presLayoutVars>
          <dgm:chMax/>
          <dgm:chPref/>
        </dgm:presLayoutVars>
      </dgm:prSet>
      <dgm:spPr/>
    </dgm:pt>
    <dgm:pt modelId="{B3C2E552-2AAF-4708-9A0B-5529BAAB7236}" type="pres">
      <dgm:prSet presAssocID="{13E0023F-6AF9-4C03-8B9C-9B17D67E48CB}" presName="Image" presStyleLbl="bgImgPlace1" presStyleIdx="0" presStyleCnt="1" custScaleY="131088" custLinFactNeighborX="-3254" custLinFactNeighborY="4507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F14BD56-2C9B-4503-9CBF-AAB6B5D40E0A}" type="pres">
      <dgm:prSet presAssocID="{13E0023F-6AF9-4C03-8B9C-9B17D67E48CB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114DA5-B725-437F-9E43-E581A75991B6}" type="pres">
      <dgm:prSet presAssocID="{13E0023F-6AF9-4C03-8B9C-9B17D67E48CB}" presName="tlFrame" presStyleLbl="node1" presStyleIdx="0" presStyleCnt="4"/>
      <dgm:spPr/>
    </dgm:pt>
    <dgm:pt modelId="{BD9A1742-9FD7-423C-9E70-ED535F3B9E08}" type="pres">
      <dgm:prSet presAssocID="{13E0023F-6AF9-4C03-8B9C-9B17D67E48CB}" presName="trFrame" presStyleLbl="node1" presStyleIdx="1" presStyleCnt="4"/>
      <dgm:spPr/>
    </dgm:pt>
    <dgm:pt modelId="{895D4A2F-5CAE-47A4-9F59-35677626DA3E}" type="pres">
      <dgm:prSet presAssocID="{13E0023F-6AF9-4C03-8B9C-9B17D67E48CB}" presName="blFrame" presStyleLbl="node1" presStyleIdx="2" presStyleCnt="4"/>
      <dgm:spPr/>
    </dgm:pt>
    <dgm:pt modelId="{D24FC576-6DEC-41FF-990D-D8A225180EC9}" type="pres">
      <dgm:prSet presAssocID="{13E0023F-6AF9-4C03-8B9C-9B17D67E48CB}" presName="brFrame" presStyleLbl="node1" presStyleIdx="3" presStyleCnt="4"/>
      <dgm:spPr/>
    </dgm:pt>
  </dgm:ptLst>
  <dgm:cxnLst>
    <dgm:cxn modelId="{18AB629A-3FFA-4958-9D0E-E4B70CDA4FD7}" type="presOf" srcId="{13E0023F-6AF9-4C03-8B9C-9B17D67E48CB}" destId="{FF14BD56-2C9B-4503-9CBF-AAB6B5D40E0A}" srcOrd="0" destOrd="0" presId="urn:microsoft.com/office/officeart/2009/3/layout/FramedTextPicture"/>
    <dgm:cxn modelId="{4C154EB1-179E-42CA-9DFC-B960ACFC1ABC}" srcId="{0C8F6D67-E9FD-4E6C-BF80-F06F903B1A2B}" destId="{13E0023F-6AF9-4C03-8B9C-9B17D67E48CB}" srcOrd="0" destOrd="0" parTransId="{4E281F11-AE49-4036-9291-99C70D32A86F}" sibTransId="{DBE5F5D1-A4F2-4970-A55A-87A72D64FD5E}"/>
    <dgm:cxn modelId="{A16ACC99-7E30-4CEB-B9CB-7EA65B123446}" type="presOf" srcId="{0C8F6D67-E9FD-4E6C-BF80-F06F903B1A2B}" destId="{694E4924-F6E5-4E46-A5B1-80BF752C8804}" srcOrd="0" destOrd="0" presId="urn:microsoft.com/office/officeart/2009/3/layout/FramedTextPicture"/>
    <dgm:cxn modelId="{DEEC0B03-D219-4475-AD14-48C8FD300D26}" type="presParOf" srcId="{694E4924-F6E5-4E46-A5B1-80BF752C8804}" destId="{3BB9A36E-5F61-4E15-8AF6-5CF6C0A6CF07}" srcOrd="0" destOrd="0" presId="urn:microsoft.com/office/officeart/2009/3/layout/FramedTextPicture"/>
    <dgm:cxn modelId="{467616D3-976F-4D88-A4B5-04AFA903F2B9}" type="presParOf" srcId="{3BB9A36E-5F61-4E15-8AF6-5CF6C0A6CF07}" destId="{B3C2E552-2AAF-4708-9A0B-5529BAAB7236}" srcOrd="0" destOrd="0" presId="urn:microsoft.com/office/officeart/2009/3/layout/FramedTextPicture"/>
    <dgm:cxn modelId="{631DCBEB-9DD5-4E94-AD53-A95C97D89240}" type="presParOf" srcId="{3BB9A36E-5F61-4E15-8AF6-5CF6C0A6CF07}" destId="{FF14BD56-2C9B-4503-9CBF-AAB6B5D40E0A}" srcOrd="1" destOrd="0" presId="urn:microsoft.com/office/officeart/2009/3/layout/FramedTextPicture"/>
    <dgm:cxn modelId="{74D12EFE-A1BB-400E-9863-B1A309033F40}" type="presParOf" srcId="{3BB9A36E-5F61-4E15-8AF6-5CF6C0A6CF07}" destId="{C0114DA5-B725-437F-9E43-E581A75991B6}" srcOrd="2" destOrd="0" presId="urn:microsoft.com/office/officeart/2009/3/layout/FramedTextPicture"/>
    <dgm:cxn modelId="{88FE7BFA-E97C-47D8-B6CB-BD5BD6CADEF0}" type="presParOf" srcId="{3BB9A36E-5F61-4E15-8AF6-5CF6C0A6CF07}" destId="{BD9A1742-9FD7-423C-9E70-ED535F3B9E08}" srcOrd="3" destOrd="0" presId="urn:microsoft.com/office/officeart/2009/3/layout/FramedTextPicture"/>
    <dgm:cxn modelId="{14F9CB79-86CB-45C6-9CB5-41B74C37900B}" type="presParOf" srcId="{3BB9A36E-5F61-4E15-8AF6-5CF6C0A6CF07}" destId="{895D4A2F-5CAE-47A4-9F59-35677626DA3E}" srcOrd="4" destOrd="0" presId="urn:microsoft.com/office/officeart/2009/3/layout/FramedTextPicture"/>
    <dgm:cxn modelId="{BB504446-6952-4F8E-B7FB-961190E91E9E}" type="presParOf" srcId="{3BB9A36E-5F61-4E15-8AF6-5CF6C0A6CF07}" destId="{D24FC576-6DEC-41FF-990D-D8A225180EC9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3F748-AB89-4D97-A8A8-C356B5D6B6DF}" type="doc">
      <dgm:prSet loTypeId="urn:microsoft.com/office/officeart/2008/layout/PictureStrips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BA42896-4FE1-4E49-9D6D-9CD7DD686CFE}">
      <dgm:prSet phldrT="[Texto]"/>
      <dgm:spPr/>
      <dgm:t>
        <a:bodyPr/>
        <a:lstStyle/>
        <a:p>
          <a:pPr algn="just"/>
          <a:r>
            <a:rPr lang="es-CO" dirty="0" smtClean="0"/>
            <a:t>Desarrollo de una app que nos permita verificar el estado del paquete así como su trazabilidad . Con el fin de brindar confianza, seguridad y cumplir con los tiempos estimados de entrega a los clientes.</a:t>
          </a:r>
          <a:endParaRPr lang="es-ES" dirty="0"/>
        </a:p>
      </dgm:t>
    </dgm:pt>
    <dgm:pt modelId="{4C2A1F4F-AB66-4018-9830-CD30C7CE79E9}" type="parTrans" cxnId="{53ECA755-2DE7-48DF-9A33-A2550507B7DE}">
      <dgm:prSet/>
      <dgm:spPr/>
      <dgm:t>
        <a:bodyPr/>
        <a:lstStyle/>
        <a:p>
          <a:endParaRPr lang="es-ES"/>
        </a:p>
      </dgm:t>
    </dgm:pt>
    <dgm:pt modelId="{9BA7C037-446F-4DE1-B57E-4DB9B2446F53}" type="sibTrans" cxnId="{53ECA755-2DE7-48DF-9A33-A2550507B7DE}">
      <dgm:prSet/>
      <dgm:spPr/>
      <dgm:t>
        <a:bodyPr/>
        <a:lstStyle/>
        <a:p>
          <a:endParaRPr lang="es-ES"/>
        </a:p>
      </dgm:t>
    </dgm:pt>
    <dgm:pt modelId="{D27D0E45-678D-4DBC-8D24-63402A5A76D7}" type="pres">
      <dgm:prSet presAssocID="{8E43F748-AB89-4D97-A8A8-C356B5D6B6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997BC7-AB52-4F4F-9CA0-5E306301200D}" type="pres">
      <dgm:prSet presAssocID="{BBA42896-4FE1-4E49-9D6D-9CD7DD686CFE}" presName="composite" presStyleCnt="0"/>
      <dgm:spPr/>
    </dgm:pt>
    <dgm:pt modelId="{5B9CBEBE-6318-47D0-9858-37F58F2BEAF1}" type="pres">
      <dgm:prSet presAssocID="{BBA42896-4FE1-4E49-9D6D-9CD7DD686CFE}" presName="rect1" presStyleLbl="tr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A66CF5-15B5-4FEA-AF2B-ECAA461D0085}" type="pres">
      <dgm:prSet presAssocID="{BBA42896-4FE1-4E49-9D6D-9CD7DD686CFE}" presName="rect2" presStyleLbl="fgImgPlace1" presStyleIdx="0" presStyleCnt="1" custScaleX="9505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51670EA8-452D-4582-B6AB-69B46049DD3A}" type="presOf" srcId="{BBA42896-4FE1-4E49-9D6D-9CD7DD686CFE}" destId="{5B9CBEBE-6318-47D0-9858-37F58F2BEAF1}" srcOrd="0" destOrd="0" presId="urn:microsoft.com/office/officeart/2008/layout/PictureStrips"/>
    <dgm:cxn modelId="{9D31B185-C992-49E9-8500-FC34DA2D690F}" type="presOf" srcId="{8E43F748-AB89-4D97-A8A8-C356B5D6B6DF}" destId="{D27D0E45-678D-4DBC-8D24-63402A5A76D7}" srcOrd="0" destOrd="0" presId="urn:microsoft.com/office/officeart/2008/layout/PictureStrips"/>
    <dgm:cxn modelId="{53ECA755-2DE7-48DF-9A33-A2550507B7DE}" srcId="{8E43F748-AB89-4D97-A8A8-C356B5D6B6DF}" destId="{BBA42896-4FE1-4E49-9D6D-9CD7DD686CFE}" srcOrd="0" destOrd="0" parTransId="{4C2A1F4F-AB66-4018-9830-CD30C7CE79E9}" sibTransId="{9BA7C037-446F-4DE1-B57E-4DB9B2446F53}"/>
    <dgm:cxn modelId="{525AC3BF-6A8B-41F7-B7B5-D1D76B571FCF}" type="presParOf" srcId="{D27D0E45-678D-4DBC-8D24-63402A5A76D7}" destId="{E4997BC7-AB52-4F4F-9CA0-5E306301200D}" srcOrd="0" destOrd="0" presId="urn:microsoft.com/office/officeart/2008/layout/PictureStrips"/>
    <dgm:cxn modelId="{9081A105-3E44-4C48-BF49-65EE1DB4CBDF}" type="presParOf" srcId="{E4997BC7-AB52-4F4F-9CA0-5E306301200D}" destId="{5B9CBEBE-6318-47D0-9858-37F58F2BEAF1}" srcOrd="0" destOrd="0" presId="urn:microsoft.com/office/officeart/2008/layout/PictureStrips"/>
    <dgm:cxn modelId="{A12D0558-5322-4161-88D3-1167546D3308}" type="presParOf" srcId="{E4997BC7-AB52-4F4F-9CA0-5E306301200D}" destId="{86A66CF5-15B5-4FEA-AF2B-ECAA461D008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635AB-A046-4D8B-9F2F-66B0B81B1D2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BFC604F-75A2-4A5B-B648-32D4855E6C4B}">
      <dgm:prSet phldrT="[Texto]"/>
      <dgm:spPr/>
      <dgm:t>
        <a:bodyPr/>
        <a:lstStyle/>
        <a:p>
          <a:pPr algn="just"/>
          <a:r>
            <a:rPr lang="es-CO" dirty="0" smtClean="0"/>
            <a:t>Se opta por una  BD no relacional ya que nuestro sistema debe cumplir como prioridad la consistencia (detalles y estados del paquete actualizados en todos los nodos), y la tolerancia a particiones para que el sistema siga funcionando las 24 horas del día.</a:t>
          </a:r>
          <a:endParaRPr lang="es-ES" dirty="0"/>
        </a:p>
      </dgm:t>
    </dgm:pt>
    <dgm:pt modelId="{2E8275FB-16C4-4399-B693-C7859469575A}" type="parTrans" cxnId="{323126C8-6E57-47C5-B65D-9233562A2235}">
      <dgm:prSet/>
      <dgm:spPr/>
      <dgm:t>
        <a:bodyPr/>
        <a:lstStyle/>
        <a:p>
          <a:pPr algn="just"/>
          <a:endParaRPr lang="es-ES"/>
        </a:p>
      </dgm:t>
    </dgm:pt>
    <dgm:pt modelId="{306DC7EC-6884-4991-83E6-9EB7AB77FF2D}" type="sibTrans" cxnId="{323126C8-6E57-47C5-B65D-9233562A2235}">
      <dgm:prSet/>
      <dgm:spPr/>
      <dgm:t>
        <a:bodyPr/>
        <a:lstStyle/>
        <a:p>
          <a:pPr algn="just"/>
          <a:endParaRPr lang="es-ES"/>
        </a:p>
      </dgm:t>
    </dgm:pt>
    <dgm:pt modelId="{DBCFED0F-2AB4-495A-9B7C-358854537E16}">
      <dgm:prSet phldrT="[Texto]"/>
      <dgm:spPr/>
      <dgm:t>
        <a:bodyPr/>
        <a:lstStyle/>
        <a:p>
          <a:pPr algn="just"/>
          <a:r>
            <a:rPr lang="es-CO" dirty="0" smtClean="0"/>
            <a:t>Se elige una base de datos orientado a clave valor ya que se caracterizan por tener un rendimiento alto, con alta curva de escabilidad y útil para representar datos no estructurados</a:t>
          </a:r>
          <a:endParaRPr lang="es-ES" dirty="0"/>
        </a:p>
      </dgm:t>
    </dgm:pt>
    <dgm:pt modelId="{035125E1-BCA0-4FD7-B560-E18B664E01A0}" type="parTrans" cxnId="{DB853603-7DA8-4910-83BD-9E8F027FD43C}">
      <dgm:prSet/>
      <dgm:spPr/>
      <dgm:t>
        <a:bodyPr/>
        <a:lstStyle/>
        <a:p>
          <a:pPr algn="just"/>
          <a:endParaRPr lang="es-ES"/>
        </a:p>
      </dgm:t>
    </dgm:pt>
    <dgm:pt modelId="{3EDA30C4-10E3-41CD-A8D9-28FF36915D48}" type="sibTrans" cxnId="{DB853603-7DA8-4910-83BD-9E8F027FD43C}">
      <dgm:prSet/>
      <dgm:spPr/>
      <dgm:t>
        <a:bodyPr/>
        <a:lstStyle/>
        <a:p>
          <a:pPr algn="just"/>
          <a:endParaRPr lang="es-ES"/>
        </a:p>
      </dgm:t>
    </dgm:pt>
    <dgm:pt modelId="{E8CCEE96-AD62-4522-BA9A-CBC3EFE88D16}">
      <dgm:prSet phldrT="[Texto]"/>
      <dgm:spPr/>
      <dgm:t>
        <a:bodyPr/>
        <a:lstStyle/>
        <a:p>
          <a:pPr algn="just"/>
          <a:r>
            <a:rPr lang="es-CO" dirty="0" smtClean="0"/>
            <a:t>Como motor se opta por </a:t>
          </a:r>
          <a:r>
            <a:rPr lang="es-CO" dirty="0" err="1" smtClean="0"/>
            <a:t>Redis</a:t>
          </a:r>
          <a:r>
            <a:rPr lang="es-CO" dirty="0" smtClean="0"/>
            <a:t> ya que se destaca por su velocidad; pero también por su sencillez de uso y flexibilidad.</a:t>
          </a:r>
          <a:endParaRPr lang="es-ES" dirty="0"/>
        </a:p>
      </dgm:t>
    </dgm:pt>
    <dgm:pt modelId="{6DC24928-1F43-47C4-AA64-E06B84A99B4C}" type="parTrans" cxnId="{D74ED371-EBD2-4C84-9FC4-2879A586C167}">
      <dgm:prSet/>
      <dgm:spPr/>
      <dgm:t>
        <a:bodyPr/>
        <a:lstStyle/>
        <a:p>
          <a:pPr algn="just"/>
          <a:endParaRPr lang="es-ES"/>
        </a:p>
      </dgm:t>
    </dgm:pt>
    <dgm:pt modelId="{E1B749EA-6CCB-4351-8473-E32E2F3AD598}" type="sibTrans" cxnId="{D74ED371-EBD2-4C84-9FC4-2879A586C167}">
      <dgm:prSet/>
      <dgm:spPr/>
      <dgm:t>
        <a:bodyPr/>
        <a:lstStyle/>
        <a:p>
          <a:pPr algn="just"/>
          <a:endParaRPr lang="es-ES"/>
        </a:p>
      </dgm:t>
    </dgm:pt>
    <dgm:pt modelId="{88EDCA6D-5DE0-4E1B-91A8-C2312E7BF8DF}" type="pres">
      <dgm:prSet presAssocID="{417635AB-A046-4D8B-9F2F-66B0B81B1D25}" presName="linearFlow" presStyleCnt="0">
        <dgm:presLayoutVars>
          <dgm:dir/>
          <dgm:resizeHandles val="exact"/>
        </dgm:presLayoutVars>
      </dgm:prSet>
      <dgm:spPr/>
    </dgm:pt>
    <dgm:pt modelId="{5A73397C-2895-4178-8B39-1488394F755A}" type="pres">
      <dgm:prSet presAssocID="{9BFC604F-75A2-4A5B-B648-32D4855E6C4B}" presName="composite" presStyleCnt="0"/>
      <dgm:spPr/>
    </dgm:pt>
    <dgm:pt modelId="{8B30E398-168A-43A0-936A-2DAFA7FD645C}" type="pres">
      <dgm:prSet presAssocID="{9BFC604F-75A2-4A5B-B648-32D4855E6C4B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AF418EC-17E2-4125-8BED-3D4BC9826B66}" type="pres">
      <dgm:prSet presAssocID="{9BFC604F-75A2-4A5B-B648-32D4855E6C4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CB4C30-305B-42EC-98DC-91FDC449DB73}" type="pres">
      <dgm:prSet presAssocID="{306DC7EC-6884-4991-83E6-9EB7AB77FF2D}" presName="spacing" presStyleCnt="0"/>
      <dgm:spPr/>
    </dgm:pt>
    <dgm:pt modelId="{4F7002BB-B1E3-4A69-B9DB-AABC95D0356E}" type="pres">
      <dgm:prSet presAssocID="{DBCFED0F-2AB4-495A-9B7C-358854537E16}" presName="composite" presStyleCnt="0"/>
      <dgm:spPr/>
    </dgm:pt>
    <dgm:pt modelId="{B4BA7DBA-CF82-426C-857E-3843C0AA4DCE}" type="pres">
      <dgm:prSet presAssocID="{DBCFED0F-2AB4-495A-9B7C-358854537E16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9605800-510B-48D2-8351-29F4A05199F4}" type="pres">
      <dgm:prSet presAssocID="{DBCFED0F-2AB4-495A-9B7C-358854537E16}" presName="txShp" presStyleLbl="node1" presStyleIdx="1" presStyleCnt="3" custLinFactNeighborX="-4028" custLinFactNeighborY="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7CA6FC-6FA3-4D27-9313-8B80107A2FEE}" type="pres">
      <dgm:prSet presAssocID="{3EDA30C4-10E3-41CD-A8D9-28FF36915D48}" presName="spacing" presStyleCnt="0"/>
      <dgm:spPr/>
    </dgm:pt>
    <dgm:pt modelId="{C376FFEC-157E-417C-818A-11EDA0B2EB40}" type="pres">
      <dgm:prSet presAssocID="{E8CCEE96-AD62-4522-BA9A-CBC3EFE88D16}" presName="composite" presStyleCnt="0"/>
      <dgm:spPr/>
    </dgm:pt>
    <dgm:pt modelId="{2ED6CEEC-97E6-4B8E-B6CB-0554AE742036}" type="pres">
      <dgm:prSet presAssocID="{E8CCEE96-AD62-4522-BA9A-CBC3EFE88D16}" presName="imgShp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8A0397F-6D3E-470B-8247-D1CE4EAC7FF4}" type="pres">
      <dgm:prSet presAssocID="{E8CCEE96-AD62-4522-BA9A-CBC3EFE88D1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4ED371-EBD2-4C84-9FC4-2879A586C167}" srcId="{417635AB-A046-4D8B-9F2F-66B0B81B1D25}" destId="{E8CCEE96-AD62-4522-BA9A-CBC3EFE88D16}" srcOrd="2" destOrd="0" parTransId="{6DC24928-1F43-47C4-AA64-E06B84A99B4C}" sibTransId="{E1B749EA-6CCB-4351-8473-E32E2F3AD598}"/>
    <dgm:cxn modelId="{323126C8-6E57-47C5-B65D-9233562A2235}" srcId="{417635AB-A046-4D8B-9F2F-66B0B81B1D25}" destId="{9BFC604F-75A2-4A5B-B648-32D4855E6C4B}" srcOrd="0" destOrd="0" parTransId="{2E8275FB-16C4-4399-B693-C7859469575A}" sibTransId="{306DC7EC-6884-4991-83E6-9EB7AB77FF2D}"/>
    <dgm:cxn modelId="{DB853603-7DA8-4910-83BD-9E8F027FD43C}" srcId="{417635AB-A046-4D8B-9F2F-66B0B81B1D25}" destId="{DBCFED0F-2AB4-495A-9B7C-358854537E16}" srcOrd="1" destOrd="0" parTransId="{035125E1-BCA0-4FD7-B560-E18B664E01A0}" sibTransId="{3EDA30C4-10E3-41CD-A8D9-28FF36915D48}"/>
    <dgm:cxn modelId="{8740F21F-6744-4102-9847-FC6EF1D4F958}" type="presOf" srcId="{DBCFED0F-2AB4-495A-9B7C-358854537E16}" destId="{89605800-510B-48D2-8351-29F4A05199F4}" srcOrd="0" destOrd="0" presId="urn:microsoft.com/office/officeart/2005/8/layout/vList3"/>
    <dgm:cxn modelId="{FD5A3F9E-9F1C-4DBA-8909-4ADDE8D327AB}" type="presOf" srcId="{9BFC604F-75A2-4A5B-B648-32D4855E6C4B}" destId="{9AF418EC-17E2-4125-8BED-3D4BC9826B66}" srcOrd="0" destOrd="0" presId="urn:microsoft.com/office/officeart/2005/8/layout/vList3"/>
    <dgm:cxn modelId="{BCAD86D1-4C8D-40B4-80B0-A94ABF78BA0D}" type="presOf" srcId="{E8CCEE96-AD62-4522-BA9A-CBC3EFE88D16}" destId="{F8A0397F-6D3E-470B-8247-D1CE4EAC7FF4}" srcOrd="0" destOrd="0" presId="urn:microsoft.com/office/officeart/2005/8/layout/vList3"/>
    <dgm:cxn modelId="{AEDF4E78-1CBA-4551-BF34-5075A0F51058}" type="presOf" srcId="{417635AB-A046-4D8B-9F2F-66B0B81B1D25}" destId="{88EDCA6D-5DE0-4E1B-91A8-C2312E7BF8DF}" srcOrd="0" destOrd="0" presId="urn:microsoft.com/office/officeart/2005/8/layout/vList3"/>
    <dgm:cxn modelId="{BC0907BF-13E5-4AAA-B9F2-41D1059A0318}" type="presParOf" srcId="{88EDCA6D-5DE0-4E1B-91A8-C2312E7BF8DF}" destId="{5A73397C-2895-4178-8B39-1488394F755A}" srcOrd="0" destOrd="0" presId="urn:microsoft.com/office/officeart/2005/8/layout/vList3"/>
    <dgm:cxn modelId="{60AB5EE0-D311-4EC6-8D15-F0E37A1487DC}" type="presParOf" srcId="{5A73397C-2895-4178-8B39-1488394F755A}" destId="{8B30E398-168A-43A0-936A-2DAFA7FD645C}" srcOrd="0" destOrd="0" presId="urn:microsoft.com/office/officeart/2005/8/layout/vList3"/>
    <dgm:cxn modelId="{160B9DA2-DD44-46CD-A4BC-28F26E1D45D9}" type="presParOf" srcId="{5A73397C-2895-4178-8B39-1488394F755A}" destId="{9AF418EC-17E2-4125-8BED-3D4BC9826B66}" srcOrd="1" destOrd="0" presId="urn:microsoft.com/office/officeart/2005/8/layout/vList3"/>
    <dgm:cxn modelId="{C844E57A-9A5E-4DE4-96EF-A8DBA9ACA710}" type="presParOf" srcId="{88EDCA6D-5DE0-4E1B-91A8-C2312E7BF8DF}" destId="{ADCB4C30-305B-42EC-98DC-91FDC449DB73}" srcOrd="1" destOrd="0" presId="urn:microsoft.com/office/officeart/2005/8/layout/vList3"/>
    <dgm:cxn modelId="{7CD4DB85-B5C7-4B9F-861F-88AC93A12CA9}" type="presParOf" srcId="{88EDCA6D-5DE0-4E1B-91A8-C2312E7BF8DF}" destId="{4F7002BB-B1E3-4A69-B9DB-AABC95D0356E}" srcOrd="2" destOrd="0" presId="urn:microsoft.com/office/officeart/2005/8/layout/vList3"/>
    <dgm:cxn modelId="{4EF59396-070D-499A-B5A6-005AA5E3B44E}" type="presParOf" srcId="{4F7002BB-B1E3-4A69-B9DB-AABC95D0356E}" destId="{B4BA7DBA-CF82-426C-857E-3843C0AA4DCE}" srcOrd="0" destOrd="0" presId="urn:microsoft.com/office/officeart/2005/8/layout/vList3"/>
    <dgm:cxn modelId="{62E17DB6-5F85-44FA-BE4E-E7C06D8AB7AB}" type="presParOf" srcId="{4F7002BB-B1E3-4A69-B9DB-AABC95D0356E}" destId="{89605800-510B-48D2-8351-29F4A05199F4}" srcOrd="1" destOrd="0" presId="urn:microsoft.com/office/officeart/2005/8/layout/vList3"/>
    <dgm:cxn modelId="{25EA045B-04C0-4EFF-978F-5822164977DE}" type="presParOf" srcId="{88EDCA6D-5DE0-4E1B-91A8-C2312E7BF8DF}" destId="{C47CA6FC-6FA3-4D27-9313-8B80107A2FEE}" srcOrd="3" destOrd="0" presId="urn:microsoft.com/office/officeart/2005/8/layout/vList3"/>
    <dgm:cxn modelId="{A8A2746C-81BF-4A9A-826A-6CA62C035DB3}" type="presParOf" srcId="{88EDCA6D-5DE0-4E1B-91A8-C2312E7BF8DF}" destId="{C376FFEC-157E-417C-818A-11EDA0B2EB40}" srcOrd="4" destOrd="0" presId="urn:microsoft.com/office/officeart/2005/8/layout/vList3"/>
    <dgm:cxn modelId="{5BF8A51E-0E9B-4C66-94A2-BB69063A3224}" type="presParOf" srcId="{C376FFEC-157E-417C-818A-11EDA0B2EB40}" destId="{2ED6CEEC-97E6-4B8E-B6CB-0554AE742036}" srcOrd="0" destOrd="0" presId="urn:microsoft.com/office/officeart/2005/8/layout/vList3"/>
    <dgm:cxn modelId="{9A5F10C8-A1AD-43E3-96D2-589C43A930B7}" type="presParOf" srcId="{C376FFEC-157E-417C-818A-11EDA0B2EB40}" destId="{F8A0397F-6D3E-470B-8247-D1CE4EAC7F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2E552-2AAF-4708-9A0B-5529BAAB7236}">
      <dsp:nvSpPr>
        <dsp:cNvPr id="0" name=""/>
        <dsp:cNvSpPr/>
      </dsp:nvSpPr>
      <dsp:spPr>
        <a:xfrm>
          <a:off x="93295" y="900257"/>
          <a:ext cx="2987243" cy="2610601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14BD56-2C9B-4503-9CBF-AAB6B5D40E0A}">
      <dsp:nvSpPr>
        <dsp:cNvPr id="0" name=""/>
        <dsp:cNvSpPr/>
      </dsp:nvSpPr>
      <dsp:spPr>
        <a:xfrm>
          <a:off x="3302469" y="2428250"/>
          <a:ext cx="4232186" cy="2614146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Surge de la necesidad e importancia de los clientes en conocer los estados del paquete , ya que muchas veces se ve involucrada las perdidas o retención de estos .</a:t>
          </a:r>
          <a:endParaRPr lang="es-ES" sz="2400" kern="1200" dirty="0"/>
        </a:p>
      </dsp:txBody>
      <dsp:txXfrm>
        <a:off x="3302469" y="2428250"/>
        <a:ext cx="4232186" cy="2614146"/>
      </dsp:txXfrm>
    </dsp:sp>
    <dsp:sp modelId="{C0114DA5-B725-437F-9E43-E581A75991B6}">
      <dsp:nvSpPr>
        <dsp:cNvPr id="0" name=""/>
        <dsp:cNvSpPr/>
      </dsp:nvSpPr>
      <dsp:spPr>
        <a:xfrm>
          <a:off x="2929064" y="2055165"/>
          <a:ext cx="1016406" cy="101666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9A1742-9FD7-423C-9E70-ED535F3B9E08}">
      <dsp:nvSpPr>
        <dsp:cNvPr id="0" name=""/>
        <dsp:cNvSpPr/>
      </dsp:nvSpPr>
      <dsp:spPr>
        <a:xfrm rot="5400000">
          <a:off x="6920962" y="2055297"/>
          <a:ext cx="1016669" cy="101640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5D4A2F-5CAE-47A4-9F59-35677626DA3E}">
      <dsp:nvSpPr>
        <dsp:cNvPr id="0" name=""/>
        <dsp:cNvSpPr/>
      </dsp:nvSpPr>
      <dsp:spPr>
        <a:xfrm rot="16200000">
          <a:off x="2928933" y="4399454"/>
          <a:ext cx="1016669" cy="101640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FC576-6DEC-41FF-990D-D8A225180EC9}">
      <dsp:nvSpPr>
        <dsp:cNvPr id="0" name=""/>
        <dsp:cNvSpPr/>
      </dsp:nvSpPr>
      <dsp:spPr>
        <a:xfrm rot="10800000">
          <a:off x="6921093" y="4399323"/>
          <a:ext cx="1016406" cy="101666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CBEBE-6318-47D0-9858-37F58F2BEAF1}">
      <dsp:nvSpPr>
        <dsp:cNvPr id="0" name=""/>
        <dsp:cNvSpPr/>
      </dsp:nvSpPr>
      <dsp:spPr>
        <a:xfrm>
          <a:off x="364564" y="1751414"/>
          <a:ext cx="9356430" cy="29238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0445" tIns="118110" rIns="118110" bIns="118110" numCol="1" spcCol="1270" anchor="ctr" anchorCtr="0">
          <a:noAutofit/>
        </a:bodyPr>
        <a:lstStyle/>
        <a:p>
          <a:pPr lvl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100" kern="1200" dirty="0" smtClean="0"/>
            <a:t>Desarrollo de una app que nos permita verificar el estado del paquete así como su trazabilidad . Con el fin de brindar confianza, seguridad y cumplir con los tiempos estimados de entrega a los clientes.</a:t>
          </a:r>
          <a:endParaRPr lang="es-ES" sz="3100" kern="1200" dirty="0"/>
        </a:p>
      </dsp:txBody>
      <dsp:txXfrm>
        <a:off x="364564" y="1751414"/>
        <a:ext cx="9356430" cy="2923884"/>
      </dsp:txXfrm>
    </dsp:sp>
    <dsp:sp modelId="{86A66CF5-15B5-4FEA-AF2B-ECAA461D0085}">
      <dsp:nvSpPr>
        <dsp:cNvPr id="0" name=""/>
        <dsp:cNvSpPr/>
      </dsp:nvSpPr>
      <dsp:spPr>
        <a:xfrm>
          <a:off x="25287" y="1329075"/>
          <a:ext cx="1945570" cy="307007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418EC-17E2-4125-8BED-3D4BC9826B66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57150" rIns="106680" bIns="5715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Se opta por una  BD no relacional ya que nuestro sistema debe cumplir como prioridad la consistencia (detalles y estados del paquete actualizados en todos los nodos), y la tolerancia a particiones para que el sistema siga funcionando las 24 horas del día.</a:t>
          </a:r>
          <a:endParaRPr lang="es-ES" sz="1500" kern="1200" dirty="0"/>
        </a:p>
      </dsp:txBody>
      <dsp:txXfrm rot="10800000">
        <a:off x="2113954" y="2526"/>
        <a:ext cx="5028863" cy="1505029"/>
      </dsp:txXfrm>
    </dsp:sp>
    <dsp:sp modelId="{8B30E398-168A-43A0-936A-2DAFA7FD645C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5800-510B-48D2-8351-29F4A05199F4}">
      <dsp:nvSpPr>
        <dsp:cNvPr id="0" name=""/>
        <dsp:cNvSpPr/>
      </dsp:nvSpPr>
      <dsp:spPr>
        <a:xfrm rot="10800000">
          <a:off x="1519979" y="1956818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57150" rIns="106680" bIns="5715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Se elige una base de datos orientado a clave valor ya que se caracterizan por tener un rendimiento alto, con alta curva de escabilidad y útil para representar datos no estructurados</a:t>
          </a:r>
          <a:endParaRPr lang="es-ES" sz="1500" kern="1200" dirty="0"/>
        </a:p>
      </dsp:txBody>
      <dsp:txXfrm rot="10800000">
        <a:off x="1896236" y="1956818"/>
        <a:ext cx="5028863" cy="1505029"/>
      </dsp:txXfrm>
    </dsp:sp>
    <dsp:sp modelId="{B4BA7DBA-CF82-426C-857E-3843C0AA4DCE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0397F-6D3E-470B-8247-D1CE4EAC7FF4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57150" rIns="106680" bIns="5715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500" kern="1200" dirty="0" smtClean="0"/>
            <a:t>Como motor se opta por </a:t>
          </a:r>
          <a:r>
            <a:rPr lang="es-CO" sz="1500" kern="1200" dirty="0" err="1" smtClean="0"/>
            <a:t>Redis</a:t>
          </a:r>
          <a:r>
            <a:rPr lang="es-CO" sz="1500" kern="1200" dirty="0" smtClean="0"/>
            <a:t> ya que se destaca por su velocidad; pero también por su sencillez de uso y flexibilidad.</a:t>
          </a:r>
          <a:endParaRPr lang="es-ES" sz="1500" kern="1200" dirty="0"/>
        </a:p>
      </dsp:txBody>
      <dsp:txXfrm rot="10800000">
        <a:off x="2113954" y="3911110"/>
        <a:ext cx="5028863" cy="1505029"/>
      </dsp:txXfrm>
    </dsp:sp>
    <dsp:sp modelId="{2ED6CEEC-97E6-4B8E-B6CB-0554AE742036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0A4E-CC31-4860-9B3E-1CF61CBE0DCC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F27E-C41C-4B42-BF0C-F75B189E0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1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ES" dirty="0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C6EA2B-4D79-48D5-9612-4E42048D08AB}" type="slidenum">
              <a:rPr lang="es-CO" altLang="es-E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CO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8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3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129374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4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125348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5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164764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12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1643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13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3787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FA0F7-52D3-4F4E-A12F-2C2F707D8D03}" type="slidenum">
              <a:rPr lang="es-CO" altLang="es-ES" smtClean="0"/>
              <a:pPr>
                <a:defRPr/>
              </a:pPr>
              <a:t>38</a:t>
            </a:fld>
            <a:endParaRPr lang="es-CO" altLang="es-ES" dirty="0"/>
          </a:p>
        </p:txBody>
      </p:sp>
    </p:spTree>
    <p:extLst>
      <p:ext uri="{BB962C8B-B14F-4D97-AF65-F5344CB8AC3E}">
        <p14:creationId xmlns:p14="http://schemas.microsoft.com/office/powerpoint/2010/main" val="305717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8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76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44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9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08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614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0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01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1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1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3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0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1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208F-E380-45C8-AAED-4C848F81B8B1}" type="datetimeFigureOut">
              <a:rPr lang="es-ES" smtClean="0"/>
              <a:t>23/11/2017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D8FF5E-3130-432C-88E5-EE0C3A1795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6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2 Imagen" descr="Plantilla 4.3.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1 Título"/>
          <p:cNvSpPr txBox="1">
            <a:spLocks/>
          </p:cNvSpPr>
          <p:nvPr/>
        </p:nvSpPr>
        <p:spPr bwMode="auto">
          <a:xfrm>
            <a:off x="3035300" y="2852936"/>
            <a:ext cx="6121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ES" sz="2800" b="1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CorreoAPP</a:t>
            </a:r>
          </a:p>
          <a:p>
            <a:pPr algn="ctr"/>
            <a:endParaRPr lang="es-ES" altLang="es-ES" sz="2800" b="1" dirty="0">
              <a:solidFill>
                <a:srgbClr val="D9D9D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altLang="es-ES" sz="2800" b="1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Integrantes</a:t>
            </a:r>
          </a:p>
          <a:p>
            <a:pPr algn="ctr"/>
            <a:r>
              <a:rPr lang="es-ES" altLang="es-ES" sz="2800" b="1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Lorena Romero 67000230</a:t>
            </a:r>
          </a:p>
          <a:p>
            <a:pPr algn="ctr"/>
            <a:r>
              <a:rPr lang="es-ES" altLang="es-ES" sz="2800" b="1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Mauricio Rodríguez 625467</a:t>
            </a:r>
          </a:p>
          <a:p>
            <a:pPr algn="ctr"/>
            <a:r>
              <a:rPr lang="es-ES" altLang="es-ES" sz="2800" b="1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Leonardo Oliveros 624906</a:t>
            </a:r>
          </a:p>
          <a:p>
            <a:pPr algn="ctr"/>
            <a:endParaRPr lang="es-ES" altLang="es-ES" sz="2400" b="1" dirty="0">
              <a:solidFill>
                <a:srgbClr val="D9D9D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ES" altLang="es-ES" sz="2400" b="1" dirty="0">
              <a:solidFill>
                <a:srgbClr val="D9D9D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altLang="es-ES" sz="1400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s-ES" altLang="es-ES" sz="1400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s-ES" altLang="es-ES" sz="1400" dirty="0">
                <a:solidFill>
                  <a:srgbClr val="D9D9D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Fecha: 04/nov/ 2016</a:t>
            </a:r>
          </a:p>
        </p:txBody>
      </p:sp>
    </p:spTree>
    <p:extLst>
      <p:ext uri="{BB962C8B-B14F-4D97-AF65-F5344CB8AC3E}">
        <p14:creationId xmlns:p14="http://schemas.microsoft.com/office/powerpoint/2010/main" val="36064931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686830" y="558369"/>
            <a:ext cx="754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Diagrama</a:t>
            </a:r>
          </a:p>
          <a:p>
            <a:r>
              <a:rPr lang="es-CO" sz="2800" dirty="0" smtClean="0"/>
              <a:t>Caso de uso del Negocio</a:t>
            </a:r>
            <a:endParaRPr lang="es-CO" sz="2800" dirty="0"/>
          </a:p>
          <a:p>
            <a:pPr algn="ctr"/>
            <a:endParaRPr lang="es-CO" sz="3600" dirty="0">
              <a:latin typeface="+mj-lt"/>
            </a:endParaRPr>
          </a:p>
        </p:txBody>
      </p:sp>
      <p:pic>
        <p:nvPicPr>
          <p:cNvPr id="8" name="Imagen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48668" y="2051277"/>
            <a:ext cx="6282417" cy="4073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65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86830" y="558369"/>
            <a:ext cx="754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Diagrama</a:t>
            </a:r>
          </a:p>
          <a:p>
            <a:r>
              <a:rPr lang="es-CO" sz="2800" dirty="0" smtClean="0"/>
              <a:t>Caso de uso del Sistema</a:t>
            </a:r>
            <a:endParaRPr lang="es-CO" sz="2800" dirty="0"/>
          </a:p>
          <a:p>
            <a:pPr algn="ctr"/>
            <a:endParaRPr lang="es-CO" sz="36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03" y="1752760"/>
            <a:ext cx="7818211" cy="4762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26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786156" y="6125831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Diagrama de Clases</a:t>
            </a:r>
          </a:p>
          <a:p>
            <a:pPr algn="ctr"/>
            <a:endParaRPr lang="es-CO" sz="3200" dirty="0">
              <a:latin typeface="+mj-lt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17675" y="303213"/>
            <a:ext cx="5974896" cy="97631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Estructura de Datos</a:t>
            </a:r>
            <a:endParaRPr lang="es-E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71" y="1577830"/>
            <a:ext cx="7170644" cy="4249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051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786156" y="6125831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Diagrama de Clases</a:t>
            </a:r>
          </a:p>
          <a:p>
            <a:pPr algn="ctr"/>
            <a:endParaRPr lang="es-CO" sz="3200" dirty="0">
              <a:latin typeface="+mj-lt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17675" y="303213"/>
            <a:ext cx="5974896" cy="97631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Estructura de Datos</a:t>
            </a:r>
            <a:endParaRPr lang="es-ES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56" y="1716565"/>
            <a:ext cx="7261103" cy="425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190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17675" y="303213"/>
            <a:ext cx="5974896" cy="97631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Estructura de Datos</a:t>
            </a:r>
            <a:endParaRPr lang="es-ES" sz="40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1435587" y="1279525"/>
            <a:ext cx="9637486" cy="192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O" dirty="0" smtClean="0"/>
              <a:t>Para la estructura de datos hemos considerado el uso de 3 listas. Elegimos listas pues permiten almacenar secuencias de </a:t>
            </a:r>
            <a:r>
              <a:rPr lang="es-CO" dirty="0" err="1" smtClean="0"/>
              <a:t>strings</a:t>
            </a:r>
            <a:r>
              <a:rPr lang="es-CO" dirty="0" smtClean="0"/>
              <a:t> en el orden en el que fueron insertadas (recomendable para las inserciones del estado). Otra razón es porque las listas están optimizadas para que al añadir un elemento al inicio o al final de la lista tarde lo mismo independientemente de si la lista tiene 10 elementos, o 100 millones de elementos (</a:t>
            </a:r>
            <a:r>
              <a:rPr lang="es-CO" dirty="0" err="1" smtClean="0"/>
              <a:t>Ayestarán</a:t>
            </a:r>
            <a:r>
              <a:rPr lang="es-CO" dirty="0" smtClean="0"/>
              <a:t>, 2015).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45" y="3390054"/>
            <a:ext cx="6872969" cy="3225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86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303213"/>
            <a:ext cx="5974896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/>
              <a:t>Sentencias </a:t>
            </a:r>
            <a:r>
              <a:rPr lang="es-ES" sz="4000" dirty="0" err="1" smtClean="0"/>
              <a:t>CRUD’s</a:t>
            </a:r>
            <a:endParaRPr lang="es-ES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56" y="1660751"/>
            <a:ext cx="84582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303213"/>
            <a:ext cx="5974896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/>
              <a:t>Sentencias </a:t>
            </a:r>
            <a:r>
              <a:rPr lang="es-ES" sz="4000" dirty="0" err="1" smtClean="0"/>
              <a:t>CRUD’s</a:t>
            </a:r>
            <a:endParaRPr lang="es-E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46" y="1809891"/>
            <a:ext cx="10228830" cy="40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6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303213"/>
            <a:ext cx="5974896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/>
              <a:t>Pruebas en Terminal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0375"/>
          <a:stretch/>
        </p:blipFill>
        <p:spPr>
          <a:xfrm>
            <a:off x="1291771" y="1460310"/>
            <a:ext cx="6400800" cy="24757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1" y="4116812"/>
            <a:ext cx="6214498" cy="21240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4383512"/>
            <a:ext cx="4886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9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303213"/>
            <a:ext cx="5974896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/>
              <a:t>Pruebas en Terminal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89" y="1562384"/>
            <a:ext cx="5876925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4164273"/>
            <a:ext cx="48101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2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608013"/>
            <a:ext cx="5974896" cy="9763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/>
              <a:t>Representación Gráfica</a:t>
            </a:r>
            <a:endParaRPr lang="es-ES" sz="4000" dirty="0"/>
          </a:p>
        </p:txBody>
      </p:sp>
      <p:pic>
        <p:nvPicPr>
          <p:cNvPr id="10242" name="Picture 2" descr="Resultado de imagen para balsam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66" y="2285773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497238" y="471283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balsamiq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33" y="1428749"/>
            <a:ext cx="5667375" cy="50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991544" y="1002838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latin typeface="+mj-lt"/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4215" y="2163845"/>
            <a:ext cx="84249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CO" sz="2800" dirty="0"/>
              <a:t>¿Qué es CorreoaPP?</a:t>
            </a:r>
          </a:p>
          <a:p>
            <a:pPr marL="342900" indent="-342900" algn="just">
              <a:buAutoNum type="arabicPeriod"/>
            </a:pPr>
            <a:r>
              <a:rPr lang="es-CO" sz="2800" dirty="0" smtClean="0"/>
              <a:t>Problemática</a:t>
            </a:r>
            <a:endParaRPr lang="es-CO" sz="2800" dirty="0"/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Solución propuesta</a:t>
            </a:r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Justificación</a:t>
            </a:r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Requerimientos</a:t>
            </a:r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Diagramas de caso de uso</a:t>
            </a:r>
            <a:endParaRPr lang="es-CO" sz="2800" dirty="0"/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Estructura de Datos</a:t>
            </a:r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Representación Gráfica</a:t>
            </a:r>
          </a:p>
          <a:p>
            <a:pPr marL="342900" indent="-342900" algn="just">
              <a:buAutoNum type="arabicPeriod" startAt="3"/>
            </a:pPr>
            <a:r>
              <a:rPr lang="es-CO" sz="2800" dirty="0" smtClean="0"/>
              <a:t>Pruebas de terminal</a:t>
            </a:r>
          </a:p>
          <a:p>
            <a:pPr marL="342900" indent="-342900" algn="just">
              <a:buAutoNum type="arabicPeriod" startAt="3"/>
            </a:pPr>
            <a:endParaRPr lang="es-CO" sz="2000" dirty="0"/>
          </a:p>
          <a:p>
            <a:pPr marL="342900" indent="-342900" algn="just">
              <a:buAutoNum type="arabicPeriod" startAt="3"/>
            </a:pPr>
            <a:endParaRPr lang="es-CO" dirty="0"/>
          </a:p>
          <a:p>
            <a:pPr marL="342900" indent="-342900" algn="just">
              <a:buAutoNum type="arabicPeriod" startAt="3"/>
            </a:pPr>
            <a:endParaRPr lang="es-CO" dirty="0"/>
          </a:p>
          <a:p>
            <a:pPr marL="342900" indent="-342900" algn="just">
              <a:buAutoNum type="arabicPeriod"/>
            </a:pPr>
            <a:endParaRPr lang="es-CO" dirty="0"/>
          </a:p>
        </p:txBody>
      </p:sp>
      <p:pic>
        <p:nvPicPr>
          <p:cNvPr id="1026" name="Picture 2" descr="Resultado de imagen para PAQUETES ENV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74" y="2648281"/>
            <a:ext cx="3951400" cy="34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93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95" y="1357312"/>
            <a:ext cx="5628201" cy="50893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70" y="1357312"/>
            <a:ext cx="5527035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903" y="1103507"/>
            <a:ext cx="5398985" cy="53878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7" y="1052696"/>
            <a:ext cx="5708115" cy="54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6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32" y="1357464"/>
            <a:ext cx="5547111" cy="49253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20" y="1357464"/>
            <a:ext cx="5531917" cy="49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33" y="1343178"/>
            <a:ext cx="5402142" cy="48216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81" y="1343178"/>
            <a:ext cx="5390294" cy="482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62" y="1396486"/>
            <a:ext cx="5328163" cy="47178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65" y="1261234"/>
            <a:ext cx="5485631" cy="48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" y="1283725"/>
            <a:ext cx="5210175" cy="4762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93" y="1283725"/>
            <a:ext cx="51816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1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4" y="1219046"/>
            <a:ext cx="5181600" cy="4714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43" y="1219046"/>
            <a:ext cx="5210175" cy="46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57" y="1308919"/>
            <a:ext cx="5725743" cy="510640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1" y="1308919"/>
            <a:ext cx="5771898" cy="51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2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5" y="1435508"/>
            <a:ext cx="5116922" cy="451825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61" y="1435508"/>
            <a:ext cx="5020281" cy="45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4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78" y="1116268"/>
            <a:ext cx="5200650" cy="474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17" y="1116267"/>
            <a:ext cx="5362422" cy="47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46922" y="481210"/>
            <a:ext cx="7344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¿Qué es CorreoaPP?</a:t>
            </a:r>
          </a:p>
          <a:p>
            <a:pPr algn="ctr"/>
            <a:endParaRPr lang="es-CO" sz="36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14" y="2103245"/>
            <a:ext cx="4119414" cy="1532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3304296" y="3995819"/>
            <a:ext cx="76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Es una empresa con un recorrido por mas de 10 años en el sector de envió de paquetería a nivel nacional </a:t>
            </a:r>
            <a:r>
              <a:rPr lang="es-CO" sz="2400" dirty="0" smtClean="0"/>
              <a:t>e internacional. </a:t>
            </a:r>
            <a:r>
              <a:rPr lang="es-CO" sz="2400" dirty="0"/>
              <a:t>Sus servicios constan de  relección , traslado , reparto y entrega.</a:t>
            </a:r>
          </a:p>
        </p:txBody>
      </p:sp>
    </p:spTree>
    <p:extLst>
      <p:ext uri="{BB962C8B-B14F-4D97-AF65-F5344CB8AC3E}">
        <p14:creationId xmlns:p14="http://schemas.microsoft.com/office/powerpoint/2010/main" val="1164008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806" y="1304155"/>
            <a:ext cx="5441388" cy="48528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304155"/>
            <a:ext cx="5485631" cy="48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1" y="1519237"/>
            <a:ext cx="5363868" cy="47904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1519236"/>
            <a:ext cx="5476876" cy="48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4" y="1519236"/>
            <a:ext cx="5377277" cy="47904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3" y="1519236"/>
            <a:ext cx="5396682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49" y="1447799"/>
            <a:ext cx="5367184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9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9" y="1298472"/>
            <a:ext cx="5178920" cy="4659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85" y="1298472"/>
            <a:ext cx="5312954" cy="4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9" y="1391725"/>
            <a:ext cx="5377141" cy="47731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06" y="1391724"/>
            <a:ext cx="5322944" cy="47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3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28151"/>
            <a:ext cx="5676900" cy="3800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128626"/>
            <a:ext cx="5715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2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45103" y="390299"/>
            <a:ext cx="5974896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smtClean="0"/>
              <a:t>Bibliografía</a:t>
            </a:r>
            <a:endParaRPr lang="es-ES" sz="4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45103" y="1792771"/>
            <a:ext cx="91730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Ayestarán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, V. (11 de Noviembre de 2015). </a:t>
            </a:r>
            <a:r>
              <a:rPr kumimoji="0" lang="es-CO" alt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Paradigma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. Obtenido de Estructuras de datos en </a:t>
            </a:r>
            <a:r>
              <a:rPr kumimoji="0" lang="es-CO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Redis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: https://www.paradigmadigital.com/dev/no-solo-clave-valor-estructuras-de-datos-en-redis/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Pérez, S. (30 de Marzo de 2015). </a:t>
            </a:r>
            <a:r>
              <a:rPr kumimoji="0" lang="es-CO" altLang="es-E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Desarrollo web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. Obtenido de Desarrollo web: https://www.ondho.com/claves-para-elegir-tu-base-de-datos-nosql/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Strapappazzon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, N. (12 de Junio de 2016). </a:t>
            </a:r>
            <a:r>
              <a:rPr kumimoji="0" lang="es-CO" altLang="es-ES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Swapbytes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. Obtenido de </a:t>
            </a:r>
            <a:r>
              <a:rPr kumimoji="0" lang="es-CO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Swapbytes</a:t>
            </a:r>
            <a:r>
              <a:rPr kumimoji="0" lang="es-CO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: https://www.swapbytes.com/teorema-cap-base-datos/</a:t>
            </a:r>
            <a:endParaRPr kumimoji="0" lang="es-CO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8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3935759" y="2492896"/>
            <a:ext cx="483086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5122903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79575" y="631799"/>
            <a:ext cx="7344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Problemática</a:t>
            </a:r>
            <a:endParaRPr lang="es-CO" sz="4000" dirty="0"/>
          </a:p>
          <a:p>
            <a:pPr algn="ctr"/>
            <a:endParaRPr lang="es-CO" sz="36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sp>
        <p:nvSpPr>
          <p:cNvPr id="4" name="AutoShape 2" descr="Resultado de imagen para retencion de paquetes imagene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93546043"/>
              </p:ext>
            </p:extLst>
          </p:nvPr>
        </p:nvGraphicFramePr>
        <p:xfrm>
          <a:off x="1679575" y="6317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5839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65149" y="575799"/>
            <a:ext cx="7344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/>
              <a:t>Solución </a:t>
            </a:r>
            <a:r>
              <a:rPr lang="es-CO" sz="4000" dirty="0" smtClean="0"/>
              <a:t>propuesta </a:t>
            </a:r>
            <a:endParaRPr lang="es-CO" sz="4000" dirty="0"/>
          </a:p>
          <a:p>
            <a:pPr algn="ctr"/>
            <a:endParaRPr lang="es-CO" sz="3600" dirty="0">
              <a:latin typeface="+mj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34340" y="7578534"/>
            <a:ext cx="48582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000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 startAt="3"/>
            </a:pPr>
            <a:endParaRPr lang="es-CO" dirty="0"/>
          </a:p>
          <a:p>
            <a:pPr marL="342900" indent="-342900">
              <a:buAutoNum type="arabicPeriod"/>
            </a:pPr>
            <a:endParaRPr lang="es-CO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66813161"/>
              </p:ext>
            </p:extLst>
          </p:nvPr>
        </p:nvGraphicFramePr>
        <p:xfrm>
          <a:off x="1846263" y="428626"/>
          <a:ext cx="9746282" cy="6004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294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675" y="303213"/>
            <a:ext cx="3505199" cy="976312"/>
          </a:xfrm>
        </p:spPr>
        <p:txBody>
          <a:bodyPr>
            <a:normAutofit/>
          </a:bodyPr>
          <a:lstStyle/>
          <a:p>
            <a:r>
              <a:rPr lang="es-ES" sz="4000" dirty="0" smtClean="0"/>
              <a:t>Justificación</a:t>
            </a:r>
            <a:endParaRPr lang="es-ES" sz="40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84527426"/>
              </p:ext>
            </p:extLst>
          </p:nvPr>
        </p:nvGraphicFramePr>
        <p:xfrm>
          <a:off x="4223656" y="12795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esultado de imagen para teorema ca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6" y="2510934"/>
            <a:ext cx="4372883" cy="2955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3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70011" y="1613127"/>
            <a:ext cx="6670902" cy="42624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 smtClean="0"/>
              <a:t>Para </a:t>
            </a:r>
            <a:r>
              <a:rPr lang="es-CO" dirty="0"/>
              <a:t>dar un servicio de tratamiento de información los ítems evaluados en nuestra propuesta son:</a:t>
            </a:r>
            <a:endParaRPr lang="es-ES" dirty="0"/>
          </a:p>
          <a:p>
            <a:pPr lvl="0" algn="just"/>
            <a:r>
              <a:rPr lang="es-CO" dirty="0"/>
              <a:t>Registrar usuario</a:t>
            </a:r>
            <a:endParaRPr lang="es-ES" dirty="0"/>
          </a:p>
          <a:p>
            <a:pPr lvl="0" algn="just"/>
            <a:r>
              <a:rPr lang="es-CO" dirty="0"/>
              <a:t>Ingresar al sistema</a:t>
            </a:r>
            <a:endParaRPr lang="es-ES" dirty="0"/>
          </a:p>
          <a:p>
            <a:pPr lvl="0" algn="just"/>
            <a:r>
              <a:rPr lang="es-CO" dirty="0"/>
              <a:t>Verificación del paquete</a:t>
            </a:r>
            <a:endParaRPr lang="es-ES" dirty="0"/>
          </a:p>
          <a:p>
            <a:pPr lvl="0" algn="just"/>
            <a:r>
              <a:rPr lang="es-CO" dirty="0"/>
              <a:t>Seguimiento del paquete</a:t>
            </a:r>
            <a:endParaRPr lang="es-ES" dirty="0"/>
          </a:p>
          <a:p>
            <a:pPr lvl="0" algn="just"/>
            <a:r>
              <a:rPr lang="es-CO" dirty="0"/>
              <a:t>Observaciones de paquete</a:t>
            </a:r>
            <a:endParaRPr lang="es-ES" dirty="0"/>
          </a:p>
          <a:p>
            <a:pPr lvl="0" algn="just"/>
            <a:r>
              <a:rPr lang="es-CO" dirty="0"/>
              <a:t>Confirmación de paquete o paquetes recibidos</a:t>
            </a:r>
            <a:endParaRPr lang="es-ES" dirty="0"/>
          </a:p>
          <a:p>
            <a:pPr lvl="0" algn="just"/>
            <a:r>
              <a:rPr lang="es-CO" dirty="0"/>
              <a:t>Obtener el estado del paquete</a:t>
            </a:r>
            <a:endParaRPr lang="es-ES" dirty="0"/>
          </a:p>
          <a:p>
            <a:pPr lvl="0" algn="just"/>
            <a:r>
              <a:rPr lang="es-CO" dirty="0"/>
              <a:t>Obtener detalles del paquete </a:t>
            </a:r>
            <a:endParaRPr lang="es-ES" dirty="0"/>
          </a:p>
          <a:p>
            <a:pPr lvl="0" algn="just"/>
            <a:r>
              <a:rPr lang="es-CO" dirty="0"/>
              <a:t>Registrar envio</a:t>
            </a:r>
            <a:endParaRPr lang="es-ES" dirty="0"/>
          </a:p>
          <a:p>
            <a:pPr lvl="0" algn="just"/>
            <a:r>
              <a:rPr lang="es-CO" dirty="0"/>
              <a:t>Modificar paquete</a:t>
            </a:r>
            <a:endParaRPr lang="es-ES" dirty="0"/>
          </a:p>
          <a:p>
            <a:pPr lvl="0" algn="just"/>
            <a:r>
              <a:rPr lang="es-CO" dirty="0"/>
              <a:t>Eliminar paquete</a:t>
            </a:r>
            <a:endParaRPr lang="es-ES" dirty="0"/>
          </a:p>
          <a:p>
            <a:pPr lvl="0" algn="just"/>
            <a:r>
              <a:rPr lang="es-CO" dirty="0"/>
              <a:t>Añadir estado de paquete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79575" y="631799"/>
            <a:ext cx="73448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Lista de Requerimientos</a:t>
            </a:r>
            <a:endParaRPr lang="es-CO" sz="4000" dirty="0"/>
          </a:p>
          <a:p>
            <a:pPr algn="ctr"/>
            <a:endParaRPr lang="es-CO" sz="3600" dirty="0">
              <a:latin typeface="+mj-lt"/>
            </a:endParaRPr>
          </a:p>
        </p:txBody>
      </p:sp>
      <p:pic>
        <p:nvPicPr>
          <p:cNvPr id="7170" name="Picture 2" descr="Resultado de imagen para lista de requerimi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34" y="1893683"/>
            <a:ext cx="3703313" cy="459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3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593498"/>
            <a:ext cx="5974896" cy="9763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000" dirty="0"/>
              <a:t>Lista de Requerimientos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53821"/>
              </p:ext>
            </p:extLst>
          </p:nvPr>
        </p:nvGraphicFramePr>
        <p:xfrm>
          <a:off x="793115" y="1381125"/>
          <a:ext cx="4989195" cy="3472815"/>
        </p:xfrm>
        <a:graphic>
          <a:graphicData uri="http://schemas.openxmlformats.org/drawingml/2006/table">
            <a:tbl>
              <a:tblPr firstRow="1" firstCol="1" bandRow="1"/>
              <a:tblGrid>
                <a:gridCol w="622300"/>
                <a:gridCol w="361950"/>
                <a:gridCol w="666750"/>
                <a:gridCol w="666750"/>
                <a:gridCol w="666750"/>
                <a:gridCol w="666750"/>
                <a:gridCol w="666750"/>
                <a:gridCol w="671195"/>
              </a:tblGrid>
              <a:tr h="200025">
                <a:tc gridSpan="2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Nombre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R1 – Registrar  usuario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1330">
                <a:tc gridSpan="2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debe permitir dejar crear un usuario nuevo, para poder ingresar a la aplicación.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Nombre, apellidos, correo electrónico, </a:t>
                      </a:r>
                      <a:r>
                        <a:rPr lang="es-CO" sz="11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username</a:t>
                      </a: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y </a:t>
                      </a:r>
                      <a:r>
                        <a:rPr lang="es-CO" sz="11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password</a:t>
                      </a: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Nuevo usuario registrado en la BD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8100"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R2 – Ingresar al sistema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28625">
                <a:tc gridSpan="2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El sistema debe permitir ingresar a la app con un usuario anteriormente registrado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1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Username y password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8">
                  <a:txBody>
                    <a:bodyPr/>
                    <a:lstStyle/>
                    <a:p>
                      <a:pPr marL="180340" algn="just">
                        <a:spcAft>
                          <a:spcPts val="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Ingreso al sistema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005"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47713"/>
              </p:ext>
            </p:extLst>
          </p:nvPr>
        </p:nvGraphicFramePr>
        <p:xfrm>
          <a:off x="793114" y="5005977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R3 - Verificación del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verifica la existencia del código del paquete en el sistema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Paquete validado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62157"/>
              </p:ext>
            </p:extLst>
          </p:nvPr>
        </p:nvGraphicFramePr>
        <p:xfrm>
          <a:off x="6308543" y="1381125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R4 - Seguimiento del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muestra todos los puntos por donde el paquete ha pasado.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existente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Registro de ubicaciones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75843"/>
              </p:ext>
            </p:extLst>
          </p:nvPr>
        </p:nvGraphicFramePr>
        <p:xfrm>
          <a:off x="6308542" y="3207478"/>
          <a:ext cx="4989195" cy="153035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R5 - Observaciones de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muestra al usuario todas las observaciones que el paquete tuvo antes del salir del local. Observaciones iniciales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existente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Descripción de las observaciones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0299"/>
              </p:ext>
            </p:extLst>
          </p:nvPr>
        </p:nvGraphicFramePr>
        <p:xfrm>
          <a:off x="6308542" y="4989017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R6 - Confirmación de paquete o paquetes recibidos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comunica al usuario que su paquete ha sido entregado y recibido en el domicilio destino.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Ninguna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Paquete entregado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717675" y="593498"/>
            <a:ext cx="5974896" cy="9763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4000" dirty="0"/>
              <a:t>Lista de Requerimientos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53083"/>
              </p:ext>
            </p:extLst>
          </p:nvPr>
        </p:nvGraphicFramePr>
        <p:xfrm>
          <a:off x="894713" y="1557563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R7 - Obtener estado del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muestra al usuario el estado actual del paquete.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Ubicación del paquete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74564"/>
              </p:ext>
            </p:extLst>
          </p:nvPr>
        </p:nvGraphicFramePr>
        <p:xfrm>
          <a:off x="894714" y="3256960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R8 – Obtener detalles del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muestra al usuario la descripción del paquete. Como el peso, el precio, el código, etc.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Descripción del paquete 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81942"/>
              </p:ext>
            </p:extLst>
          </p:nvPr>
        </p:nvGraphicFramePr>
        <p:xfrm>
          <a:off x="894713" y="4956357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R9 – Registrar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ingrese un nuevo paquete al sistema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 paquete inexistente, user y password de administrados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Datos del paquete ingresado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02648"/>
              </p:ext>
            </p:extLst>
          </p:nvPr>
        </p:nvGraphicFramePr>
        <p:xfrm>
          <a:off x="6366601" y="1569810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R10 - Modificar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modifica un dato del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existente, user y password de administrados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Datos del paquete modificados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43576"/>
              </p:ext>
            </p:extLst>
          </p:nvPr>
        </p:nvGraphicFramePr>
        <p:xfrm>
          <a:off x="6366600" y="3271474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R11 – Eliminar 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eliminar un envío en el sistema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 existente, user y password de administrados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Datos del paquete eliminado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67982"/>
              </p:ext>
            </p:extLst>
          </p:nvPr>
        </p:nvGraphicFramePr>
        <p:xfrm>
          <a:off x="6366599" y="4956357"/>
          <a:ext cx="4989195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984250"/>
                <a:gridCol w="4004945"/>
              </a:tblGrid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Nombre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R12 – </a:t>
                      </a: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Century Gothic" panose="020B0502020202020204" pitchFamily="34" charset="0"/>
                          <a:cs typeface="Segoe UI Symbol" panose="020B0502040204020203" pitchFamily="34" charset="0"/>
                        </a:rPr>
                        <a:t> </a:t>
                      </a: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Añadir estado de paquete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Resumen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El sistema añade la localización del paquete. 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Entradas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7330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Código del paquete, username y password de usuario con permisos.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ES" sz="1100" b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Resultados</a:t>
                      </a:r>
                      <a:endParaRPr lang="es-ES" sz="11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0025">
                <a:tc gridSpan="2"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Datos del paquete añadidos</a:t>
                      </a:r>
                      <a:endParaRPr lang="es-ES" sz="11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40065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895</Words>
  <Application>Microsoft Office PowerPoint</Application>
  <PresentationFormat>Panorámica</PresentationFormat>
  <Paragraphs>185</Paragraphs>
  <Slides>38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Segoe UI Symbol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Justificación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de Datos</vt:lpstr>
      <vt:lpstr>Estructura de Datos</vt:lpstr>
      <vt:lpstr>Estructura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SKYKOS</cp:lastModifiedBy>
  <cp:revision>28</cp:revision>
  <dcterms:created xsi:type="dcterms:W3CDTF">2017-11-02T03:32:29Z</dcterms:created>
  <dcterms:modified xsi:type="dcterms:W3CDTF">2017-11-23T13:57:51Z</dcterms:modified>
</cp:coreProperties>
</file>