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C575B1-E1FD-490D-A58A-E9AB18F7DB9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78190-6250-47C9-B467-864E9D7599B5}"/>
              </a:ext>
            </a:extLst>
          </p:cNvPr>
          <p:cNvSpPr>
            <a:spLocks noGrp="1"/>
          </p:cNvSpPr>
          <p:nvPr>
            <p:ph type="ctrTitle"/>
          </p:nvPr>
        </p:nvSpPr>
        <p:spPr/>
        <p:txBody>
          <a:bodyPr/>
          <a:lstStyle/>
          <a:p>
            <a:r>
              <a:rPr lang="en-US" dirty="0"/>
              <a:t>CLIENT SERVER 1</a:t>
            </a:r>
            <a:endParaRPr lang="en-ID" dirty="0"/>
          </a:p>
        </p:txBody>
      </p:sp>
      <p:sp>
        <p:nvSpPr>
          <p:cNvPr id="3" name="Subtitle 2">
            <a:extLst>
              <a:ext uri="{FF2B5EF4-FFF2-40B4-BE49-F238E27FC236}">
                <a16:creationId xmlns:a16="http://schemas.microsoft.com/office/drawing/2014/main" id="{A4114190-C097-4478-A912-D14677D6A050}"/>
              </a:ext>
            </a:extLst>
          </p:cNvPr>
          <p:cNvSpPr>
            <a:spLocks noGrp="1"/>
          </p:cNvSpPr>
          <p:nvPr>
            <p:ph type="subTitle" idx="1"/>
          </p:nvPr>
        </p:nvSpPr>
        <p:spPr/>
        <p:txBody>
          <a:bodyPr/>
          <a:lstStyle/>
          <a:p>
            <a:r>
              <a:rPr lang="en-US" dirty="0"/>
              <a:t>Hendrawan </a:t>
            </a:r>
            <a:r>
              <a:rPr lang="en-US" dirty="0" err="1"/>
              <a:t>Aprillia</a:t>
            </a:r>
            <a:r>
              <a:rPr lang="en-US" dirty="0"/>
              <a:t> Ashari, ST</a:t>
            </a:r>
          </a:p>
          <a:p>
            <a:r>
              <a:rPr lang="en-US" dirty="0" err="1"/>
              <a:t>Politeknik</a:t>
            </a:r>
            <a:r>
              <a:rPr lang="en-US" dirty="0"/>
              <a:t> </a:t>
            </a:r>
            <a:r>
              <a:rPr lang="en-US" dirty="0" err="1"/>
              <a:t>harapan</a:t>
            </a:r>
            <a:r>
              <a:rPr lang="en-US" dirty="0"/>
              <a:t> Bersama </a:t>
            </a:r>
            <a:r>
              <a:rPr lang="en-US" dirty="0" err="1"/>
              <a:t>kota</a:t>
            </a:r>
            <a:r>
              <a:rPr lang="en-US" dirty="0"/>
              <a:t> </a:t>
            </a:r>
            <a:r>
              <a:rPr lang="en-US" dirty="0" err="1"/>
              <a:t>tegal</a:t>
            </a:r>
            <a:endParaRPr lang="en-US" dirty="0"/>
          </a:p>
          <a:p>
            <a:r>
              <a:rPr lang="en-US" dirty="0"/>
              <a:t>2019</a:t>
            </a:r>
            <a:endParaRPr lang="en-ID" dirty="0"/>
          </a:p>
        </p:txBody>
      </p:sp>
    </p:spTree>
    <p:extLst>
      <p:ext uri="{BB962C8B-B14F-4D97-AF65-F5344CB8AC3E}">
        <p14:creationId xmlns:p14="http://schemas.microsoft.com/office/powerpoint/2010/main" val="305796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0C487-BBF4-40A2-879B-08BBC00C9106}"/>
              </a:ext>
            </a:extLst>
          </p:cNvPr>
          <p:cNvSpPr>
            <a:spLocks noGrp="1"/>
          </p:cNvSpPr>
          <p:nvPr>
            <p:ph type="title"/>
          </p:nvPr>
        </p:nvSpPr>
        <p:spPr/>
        <p:txBody>
          <a:bodyPr/>
          <a:lstStyle/>
          <a:p>
            <a:r>
              <a:rPr lang="id-ID" dirty="0"/>
              <a:t>Mendeklarasikan Object</a:t>
            </a:r>
            <a:endParaRPr lang="en-ID" dirty="0"/>
          </a:p>
        </p:txBody>
      </p:sp>
      <p:sp>
        <p:nvSpPr>
          <p:cNvPr id="3" name="Content Placeholder 2">
            <a:extLst>
              <a:ext uri="{FF2B5EF4-FFF2-40B4-BE49-F238E27FC236}">
                <a16:creationId xmlns:a16="http://schemas.microsoft.com/office/drawing/2014/main" id="{7429A23D-6EFB-4F7E-BB09-9AE8EBDFB975}"/>
              </a:ext>
            </a:extLst>
          </p:cNvPr>
          <p:cNvSpPr>
            <a:spLocks noGrp="1"/>
          </p:cNvSpPr>
          <p:nvPr>
            <p:ph idx="1"/>
          </p:nvPr>
        </p:nvSpPr>
        <p:spPr/>
        <p:txBody>
          <a:bodyPr/>
          <a:lstStyle/>
          <a:p>
            <a:r>
              <a:rPr lang="id-ID" dirty="0"/>
              <a:t>ClassInstance = ClassName()</a:t>
            </a:r>
          </a:p>
          <a:p>
            <a:endParaRPr lang="en-ID" dirty="0"/>
          </a:p>
        </p:txBody>
      </p:sp>
    </p:spTree>
    <p:extLst>
      <p:ext uri="{BB962C8B-B14F-4D97-AF65-F5344CB8AC3E}">
        <p14:creationId xmlns:p14="http://schemas.microsoft.com/office/powerpoint/2010/main" val="95293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A63F8-2E6A-487C-968A-029016E6D413}"/>
              </a:ext>
            </a:extLst>
          </p:cNvPr>
          <p:cNvSpPr>
            <a:spLocks noGrp="1"/>
          </p:cNvSpPr>
          <p:nvPr>
            <p:ph type="title"/>
          </p:nvPr>
        </p:nvSpPr>
        <p:spPr/>
        <p:txBody>
          <a:bodyPr/>
          <a:lstStyle/>
          <a:p>
            <a:r>
              <a:rPr lang="id-ID" dirty="0"/>
              <a:t>Pewarisan</a:t>
            </a:r>
            <a:endParaRPr lang="en-ID" dirty="0"/>
          </a:p>
        </p:txBody>
      </p:sp>
      <p:sp>
        <p:nvSpPr>
          <p:cNvPr id="3" name="Content Placeholder 2">
            <a:extLst>
              <a:ext uri="{FF2B5EF4-FFF2-40B4-BE49-F238E27FC236}">
                <a16:creationId xmlns:a16="http://schemas.microsoft.com/office/drawing/2014/main" id="{31C8DE20-C2A2-4E89-A303-E063E170790F}"/>
              </a:ext>
            </a:extLst>
          </p:cNvPr>
          <p:cNvSpPr>
            <a:spLocks noGrp="1"/>
          </p:cNvSpPr>
          <p:nvPr>
            <p:ph idx="1"/>
          </p:nvPr>
        </p:nvSpPr>
        <p:spPr/>
        <p:txBody>
          <a:bodyPr>
            <a:normAutofit fontScale="92500" lnSpcReduction="20000"/>
          </a:bodyPr>
          <a:lstStyle/>
          <a:p>
            <a:r>
              <a:rPr lang="id-ID" dirty="0"/>
              <a:t>Pewarisan adalah penurunan sebuah kelas, sehingga kelas baru akan mempunyai sifat yang sama dengan kelas induk.</a:t>
            </a:r>
          </a:p>
          <a:p>
            <a:r>
              <a:rPr lang="id-ID" dirty="0"/>
              <a:t>Mengapa dibutuhkan pewarisan ?, karena bisa jadi kelas induk tidak memiliki semua fungsi yang di butuhkan.</a:t>
            </a:r>
          </a:p>
          <a:p>
            <a:r>
              <a:rPr lang="id-ID" dirty="0"/>
              <a:t>Mengapa di wariskan ?, karena dengan mewariskan kelas induk maka programmer tidak perlu mendeklarasikan kelas yang mempunyai sifat yang sama dengan menambahkan kemampuan lain.</a:t>
            </a:r>
          </a:p>
          <a:p>
            <a:r>
              <a:rPr lang="id-ID" dirty="0"/>
              <a:t>Harus di wariskan ?, tidak. Karena ada methode pengembangan lain yaitu prosedural.</a:t>
            </a:r>
          </a:p>
          <a:p>
            <a:endParaRPr lang="en-ID" dirty="0"/>
          </a:p>
        </p:txBody>
      </p:sp>
    </p:spTree>
    <p:extLst>
      <p:ext uri="{BB962C8B-B14F-4D97-AF65-F5344CB8AC3E}">
        <p14:creationId xmlns:p14="http://schemas.microsoft.com/office/powerpoint/2010/main" val="3121756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7E6A-E2FC-409D-9B3C-9F39E6332D6B}"/>
              </a:ext>
            </a:extLst>
          </p:cNvPr>
          <p:cNvSpPr>
            <a:spLocks noGrp="1"/>
          </p:cNvSpPr>
          <p:nvPr>
            <p:ph type="title"/>
          </p:nvPr>
        </p:nvSpPr>
        <p:spPr/>
        <p:txBody>
          <a:bodyPr/>
          <a:lstStyle/>
          <a:p>
            <a:r>
              <a:rPr lang="id-ID" dirty="0"/>
              <a:t>Hak akses ahli waris</a:t>
            </a:r>
            <a:endParaRPr lang="en-ID" dirty="0"/>
          </a:p>
        </p:txBody>
      </p:sp>
      <p:sp>
        <p:nvSpPr>
          <p:cNvPr id="3" name="Content Placeholder 2">
            <a:extLst>
              <a:ext uri="{FF2B5EF4-FFF2-40B4-BE49-F238E27FC236}">
                <a16:creationId xmlns:a16="http://schemas.microsoft.com/office/drawing/2014/main" id="{73E95C15-278B-4AEB-828A-12B8F9572B98}"/>
              </a:ext>
            </a:extLst>
          </p:cNvPr>
          <p:cNvSpPr>
            <a:spLocks noGrp="1"/>
          </p:cNvSpPr>
          <p:nvPr>
            <p:ph idx="1"/>
          </p:nvPr>
        </p:nvSpPr>
        <p:spPr/>
        <p:txBody>
          <a:bodyPr>
            <a:normAutofit fontScale="92500"/>
          </a:bodyPr>
          <a:lstStyle/>
          <a:p>
            <a:r>
              <a:rPr lang="id-ID" dirty="0"/>
              <a:t>Meskipun class turunan akan mempunyai semua sifat class induk, tetapi class turunan tidak memiliki semua hak akses data pada class induk.</a:t>
            </a:r>
          </a:p>
          <a:p>
            <a:r>
              <a:rPr lang="id-ID" dirty="0"/>
              <a:t>Private : berarti class turunan tidak memiliki akses.</a:t>
            </a:r>
          </a:p>
          <a:p>
            <a:r>
              <a:rPr lang="id-ID" dirty="0"/>
              <a:t>Protected : berarti class turunan memiliki akses tetapi class lain tidak memiliki akses</a:t>
            </a:r>
          </a:p>
          <a:p>
            <a:r>
              <a:rPr lang="id-ID" dirty="0"/>
              <a:t>Public : berarti class turunan memiliki akses dan class lain juga memiliki akses</a:t>
            </a:r>
          </a:p>
          <a:p>
            <a:r>
              <a:rPr lang="id-ID" dirty="0"/>
              <a:t>Mendeklarasikan data private dengan menambahkan __ (dua garis bawah) pada nama variable-nya contoh __nama</a:t>
            </a:r>
          </a:p>
          <a:p>
            <a:endParaRPr lang="en-ID" dirty="0"/>
          </a:p>
        </p:txBody>
      </p:sp>
    </p:spTree>
    <p:extLst>
      <p:ext uri="{BB962C8B-B14F-4D97-AF65-F5344CB8AC3E}">
        <p14:creationId xmlns:p14="http://schemas.microsoft.com/office/powerpoint/2010/main" val="3755275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BFD0-7021-42D4-93F2-3E527A0242FF}"/>
              </a:ext>
            </a:extLst>
          </p:cNvPr>
          <p:cNvSpPr>
            <a:spLocks noGrp="1"/>
          </p:cNvSpPr>
          <p:nvPr>
            <p:ph type="title"/>
          </p:nvPr>
        </p:nvSpPr>
        <p:spPr/>
        <p:txBody>
          <a:bodyPr/>
          <a:lstStyle/>
          <a:p>
            <a:r>
              <a:rPr lang="id-ID" dirty="0"/>
              <a:t>Deklarasi Class Turunan</a:t>
            </a:r>
            <a:endParaRPr lang="en-ID" dirty="0"/>
          </a:p>
        </p:txBody>
      </p:sp>
      <p:sp>
        <p:nvSpPr>
          <p:cNvPr id="3" name="Content Placeholder 2">
            <a:extLst>
              <a:ext uri="{FF2B5EF4-FFF2-40B4-BE49-F238E27FC236}">
                <a16:creationId xmlns:a16="http://schemas.microsoft.com/office/drawing/2014/main" id="{EA73CF16-50C3-4C1E-B84F-05ECE55E49A8}"/>
              </a:ext>
            </a:extLst>
          </p:cNvPr>
          <p:cNvSpPr>
            <a:spLocks noGrp="1"/>
          </p:cNvSpPr>
          <p:nvPr>
            <p:ph idx="1"/>
          </p:nvPr>
        </p:nvSpPr>
        <p:spPr/>
        <p:txBody>
          <a:bodyPr>
            <a:normAutofit fontScale="92500" lnSpcReduction="10000"/>
          </a:bodyPr>
          <a:lstStyle/>
          <a:p>
            <a:pPr marL="0" indent="0">
              <a:buNone/>
            </a:pPr>
            <a:r>
              <a:rPr lang="id-ID" dirty="0"/>
              <a:t>Class ClassName(ClassInduk):</a:t>
            </a:r>
          </a:p>
          <a:p>
            <a:pPr marL="0" indent="0">
              <a:buNone/>
            </a:pPr>
            <a:r>
              <a:rPr lang="id-ID" dirty="0"/>
              <a:t>  def __init__(self, param1, param2):</a:t>
            </a:r>
          </a:p>
          <a:p>
            <a:pPr marL="0" indent="0">
              <a:buNone/>
            </a:pPr>
            <a:r>
              <a:rPr lang="id-ID" dirty="0"/>
              <a:t>    #construktor code</a:t>
            </a:r>
          </a:p>
          <a:p>
            <a:pPr marL="0" indent="0">
              <a:buNone/>
            </a:pPr>
            <a:r>
              <a:rPr lang="id-ID" dirty="0"/>
              <a:t>  def __del__(self, param1, param2):</a:t>
            </a:r>
          </a:p>
          <a:p>
            <a:pPr marL="0" indent="0">
              <a:buNone/>
            </a:pPr>
            <a:r>
              <a:rPr lang="id-ID" dirty="0"/>
              <a:t>    #destructor code</a:t>
            </a:r>
          </a:p>
          <a:p>
            <a:pPr marL="0" indent="0">
              <a:buNone/>
            </a:pPr>
            <a:r>
              <a:rPr lang="id-ID" dirty="0"/>
              <a:t>  def MethodName(self, param1m param2):</a:t>
            </a:r>
          </a:p>
          <a:p>
            <a:pPr marL="0" indent="0">
              <a:buNone/>
            </a:pPr>
            <a:r>
              <a:rPr lang="id-ID" dirty="0"/>
              <a:t>    #Method Code</a:t>
            </a:r>
          </a:p>
          <a:p>
            <a:endParaRPr lang="en-ID" dirty="0"/>
          </a:p>
        </p:txBody>
      </p:sp>
    </p:spTree>
    <p:extLst>
      <p:ext uri="{BB962C8B-B14F-4D97-AF65-F5344CB8AC3E}">
        <p14:creationId xmlns:p14="http://schemas.microsoft.com/office/powerpoint/2010/main" val="2223572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9C66-BA85-4D11-9391-F537E251CABA}"/>
              </a:ext>
            </a:extLst>
          </p:cNvPr>
          <p:cNvSpPr>
            <a:spLocks noGrp="1"/>
          </p:cNvSpPr>
          <p:nvPr>
            <p:ph type="title"/>
          </p:nvPr>
        </p:nvSpPr>
        <p:spPr/>
        <p:txBody>
          <a:bodyPr/>
          <a:lstStyle/>
          <a:p>
            <a:r>
              <a:rPr lang="id-ID" dirty="0"/>
              <a:t>Socket in Python</a:t>
            </a:r>
            <a:endParaRPr lang="en-ID" dirty="0"/>
          </a:p>
        </p:txBody>
      </p:sp>
      <p:sp>
        <p:nvSpPr>
          <p:cNvPr id="3" name="Content Placeholder 2">
            <a:extLst>
              <a:ext uri="{FF2B5EF4-FFF2-40B4-BE49-F238E27FC236}">
                <a16:creationId xmlns:a16="http://schemas.microsoft.com/office/drawing/2014/main" id="{65C106D2-DFE4-4948-9838-C8C3BA0854D7}"/>
              </a:ext>
            </a:extLst>
          </p:cNvPr>
          <p:cNvSpPr>
            <a:spLocks noGrp="1"/>
          </p:cNvSpPr>
          <p:nvPr>
            <p:ph idx="1"/>
          </p:nvPr>
        </p:nvSpPr>
        <p:spPr/>
        <p:txBody>
          <a:bodyPr/>
          <a:lstStyle/>
          <a:p>
            <a:r>
              <a:rPr lang="id-ID" dirty="0"/>
              <a:t>Dalam Python socket di deklarasikan dalam module Socket</a:t>
            </a:r>
          </a:p>
          <a:p>
            <a:r>
              <a:rPr lang="id-ID" dirty="0"/>
              <a:t>Untuk memulai menerima data (server) digunakan bind</a:t>
            </a:r>
          </a:p>
          <a:p>
            <a:r>
              <a:rPr lang="id-ID" dirty="0"/>
              <a:t>Untuk menerima data di gunakan recv</a:t>
            </a:r>
          </a:p>
          <a:p>
            <a:r>
              <a:rPr lang="id-ID" dirty="0"/>
              <a:t>Untuk memulai mengirim data (client) di gunakan connect</a:t>
            </a:r>
          </a:p>
          <a:p>
            <a:r>
              <a:rPr lang="id-ID" dirty="0"/>
              <a:t>Untuk mengirim data </a:t>
            </a:r>
            <a:r>
              <a:rPr lang="id-ID"/>
              <a:t>digunakan send</a:t>
            </a:r>
            <a:endParaRPr lang="id-ID" dirty="0"/>
          </a:p>
          <a:p>
            <a:r>
              <a:rPr lang="id-ID" dirty="0"/>
              <a:t>Setelah socket selesai di gunakan harus di tutup dengan close</a:t>
            </a:r>
          </a:p>
          <a:p>
            <a:endParaRPr lang="en-ID" dirty="0"/>
          </a:p>
        </p:txBody>
      </p:sp>
    </p:spTree>
    <p:extLst>
      <p:ext uri="{BB962C8B-B14F-4D97-AF65-F5344CB8AC3E}">
        <p14:creationId xmlns:p14="http://schemas.microsoft.com/office/powerpoint/2010/main" val="549481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B088D-7769-484F-8363-4013E2CC56C9}"/>
              </a:ext>
            </a:extLst>
          </p:cNvPr>
          <p:cNvSpPr>
            <a:spLocks noGrp="1"/>
          </p:cNvSpPr>
          <p:nvPr>
            <p:ph type="title"/>
          </p:nvPr>
        </p:nvSpPr>
        <p:spPr/>
        <p:txBody>
          <a:bodyPr/>
          <a:lstStyle/>
          <a:p>
            <a:r>
              <a:rPr lang="en-US" dirty="0"/>
              <a:t>Python Collection</a:t>
            </a:r>
            <a:endParaRPr lang="en-ID" dirty="0"/>
          </a:p>
        </p:txBody>
      </p:sp>
      <p:sp>
        <p:nvSpPr>
          <p:cNvPr id="3" name="Content Placeholder 2">
            <a:extLst>
              <a:ext uri="{FF2B5EF4-FFF2-40B4-BE49-F238E27FC236}">
                <a16:creationId xmlns:a16="http://schemas.microsoft.com/office/drawing/2014/main" id="{CBDEC1E3-E44E-42F9-BD3A-A8DD4B6C0CA9}"/>
              </a:ext>
            </a:extLst>
          </p:cNvPr>
          <p:cNvSpPr>
            <a:spLocks noGrp="1"/>
          </p:cNvSpPr>
          <p:nvPr>
            <p:ph idx="1"/>
          </p:nvPr>
        </p:nvSpPr>
        <p:spPr/>
        <p:txBody>
          <a:bodyPr>
            <a:normAutofit fontScale="92500" lnSpcReduction="10000"/>
          </a:bodyPr>
          <a:lstStyle/>
          <a:p>
            <a:r>
              <a:rPr lang="en-US" dirty="0"/>
              <a:t>List : Kumpulan data yang </a:t>
            </a:r>
            <a:r>
              <a:rPr lang="en-US" dirty="0" err="1"/>
              <a:t>isinya</a:t>
            </a:r>
            <a:r>
              <a:rPr lang="en-US" dirty="0"/>
              <a:t> </a:t>
            </a:r>
            <a:r>
              <a:rPr lang="en-US" dirty="0" err="1"/>
              <a:t>dapat</a:t>
            </a:r>
            <a:r>
              <a:rPr lang="en-US" dirty="0"/>
              <a:t> </a:t>
            </a:r>
            <a:r>
              <a:rPr lang="en-US" dirty="0" err="1"/>
              <a:t>diubah</a:t>
            </a:r>
            <a:r>
              <a:rPr lang="en-US" dirty="0"/>
              <a:t>, </a:t>
            </a:r>
            <a:r>
              <a:rPr lang="en-US" dirty="0" err="1"/>
              <a:t>untuk</a:t>
            </a:r>
            <a:r>
              <a:rPr lang="en-US" dirty="0"/>
              <a:t> </a:t>
            </a:r>
            <a:r>
              <a:rPr lang="en-US" dirty="0" err="1"/>
              <a:t>mengakses</a:t>
            </a:r>
            <a:r>
              <a:rPr lang="en-US" dirty="0"/>
              <a:t> data </a:t>
            </a:r>
            <a:r>
              <a:rPr lang="en-US" dirty="0" err="1"/>
              <a:t>digunakan</a:t>
            </a:r>
            <a:r>
              <a:rPr lang="en-US" dirty="0"/>
              <a:t> index </a:t>
            </a:r>
            <a:r>
              <a:rPr lang="en-US" dirty="0" err="1"/>
              <a:t>dari</a:t>
            </a:r>
            <a:r>
              <a:rPr lang="en-US" dirty="0"/>
              <a:t> data. </a:t>
            </a:r>
            <a:r>
              <a:rPr lang="en-ID" dirty="0" err="1"/>
              <a:t>thislist</a:t>
            </a:r>
            <a:r>
              <a:rPr lang="en-ID" dirty="0"/>
              <a:t> = ["apple", "banana", "cherry"]</a:t>
            </a:r>
            <a:endParaRPr lang="en-US" dirty="0"/>
          </a:p>
          <a:p>
            <a:r>
              <a:rPr lang="en-US" dirty="0"/>
              <a:t>Tuple : Kumpulan data </a:t>
            </a:r>
            <a:r>
              <a:rPr lang="en-US" dirty="0" err="1"/>
              <a:t>layaknya</a:t>
            </a:r>
            <a:r>
              <a:rPr lang="en-US" dirty="0"/>
              <a:t> list </a:t>
            </a:r>
            <a:r>
              <a:rPr lang="en-US" dirty="0" err="1"/>
              <a:t>tetapi</a:t>
            </a:r>
            <a:r>
              <a:rPr lang="en-US" dirty="0"/>
              <a:t> </a:t>
            </a:r>
            <a:r>
              <a:rPr lang="en-US" dirty="0" err="1"/>
              <a:t>datanya</a:t>
            </a:r>
            <a:r>
              <a:rPr lang="en-US" dirty="0"/>
              <a:t> </a:t>
            </a:r>
            <a:r>
              <a:rPr lang="en-US" dirty="0" err="1"/>
              <a:t>tidak</a:t>
            </a:r>
            <a:r>
              <a:rPr lang="en-US" dirty="0"/>
              <a:t> </a:t>
            </a:r>
            <a:r>
              <a:rPr lang="en-US" dirty="0" err="1"/>
              <a:t>bisa</a:t>
            </a:r>
            <a:r>
              <a:rPr lang="en-US" dirty="0"/>
              <a:t> </a:t>
            </a:r>
            <a:r>
              <a:rPr lang="en-US" dirty="0" err="1"/>
              <a:t>diubah</a:t>
            </a:r>
            <a:r>
              <a:rPr lang="en-US" dirty="0"/>
              <a:t> </a:t>
            </a:r>
            <a:r>
              <a:rPr lang="en-US" dirty="0" err="1"/>
              <a:t>setelah</a:t>
            </a:r>
            <a:r>
              <a:rPr lang="en-US" dirty="0"/>
              <a:t> </a:t>
            </a:r>
            <a:r>
              <a:rPr lang="en-US" dirty="0" err="1"/>
              <a:t>dideklarasikan</a:t>
            </a:r>
            <a:r>
              <a:rPr lang="en-US" dirty="0"/>
              <a:t>. </a:t>
            </a:r>
            <a:r>
              <a:rPr lang="en-ID" dirty="0" err="1"/>
              <a:t>thistuple</a:t>
            </a:r>
            <a:r>
              <a:rPr lang="en-ID" dirty="0"/>
              <a:t> = ("apple", "banana", "cherry")</a:t>
            </a:r>
            <a:endParaRPr lang="en-US" dirty="0"/>
          </a:p>
          <a:p>
            <a:r>
              <a:rPr lang="en-US" dirty="0"/>
              <a:t>Set : Kumpulan data </a:t>
            </a:r>
            <a:r>
              <a:rPr lang="en-US" dirty="0" err="1"/>
              <a:t>layaknya</a:t>
            </a:r>
            <a:r>
              <a:rPr lang="en-US" dirty="0"/>
              <a:t> list, </a:t>
            </a:r>
            <a:r>
              <a:rPr lang="en-US" dirty="0" err="1"/>
              <a:t>tetapi</a:t>
            </a:r>
            <a:r>
              <a:rPr lang="en-US" dirty="0"/>
              <a:t> </a:t>
            </a:r>
            <a:r>
              <a:rPr lang="en-US" dirty="0" err="1"/>
              <a:t>datanya</a:t>
            </a:r>
            <a:r>
              <a:rPr lang="en-US" dirty="0"/>
              <a:t> </a:t>
            </a:r>
            <a:r>
              <a:rPr lang="en-US" dirty="0" err="1"/>
              <a:t>tidak</a:t>
            </a:r>
            <a:r>
              <a:rPr lang="en-US" dirty="0"/>
              <a:t> </a:t>
            </a:r>
            <a:r>
              <a:rPr lang="en-US" dirty="0" err="1"/>
              <a:t>terindex</a:t>
            </a:r>
            <a:r>
              <a:rPr lang="en-US" dirty="0"/>
              <a:t> dan </a:t>
            </a:r>
            <a:r>
              <a:rPr lang="en-US" dirty="0" err="1"/>
              <a:t>tidak</a:t>
            </a:r>
            <a:r>
              <a:rPr lang="en-US" dirty="0"/>
              <a:t> </a:t>
            </a:r>
            <a:r>
              <a:rPr lang="en-US" dirty="0" err="1"/>
              <a:t>dimungkinkan</a:t>
            </a:r>
            <a:r>
              <a:rPr lang="en-US" dirty="0"/>
              <a:t> </a:t>
            </a:r>
            <a:r>
              <a:rPr lang="en-US" dirty="0" err="1"/>
              <a:t>adanya</a:t>
            </a:r>
            <a:r>
              <a:rPr lang="en-US" dirty="0"/>
              <a:t> duplicate data. </a:t>
            </a:r>
            <a:r>
              <a:rPr lang="en-ID" dirty="0" err="1"/>
              <a:t>thisset</a:t>
            </a:r>
            <a:r>
              <a:rPr lang="en-ID" dirty="0"/>
              <a:t> = {"apple", "banana", "cherry"}</a:t>
            </a:r>
          </a:p>
          <a:p>
            <a:r>
              <a:rPr lang="en-ID" dirty="0"/>
              <a:t>Dictionary : </a:t>
            </a:r>
            <a:r>
              <a:rPr lang="en-ID" dirty="0" err="1"/>
              <a:t>Kumplan</a:t>
            </a:r>
            <a:r>
              <a:rPr lang="en-ID" dirty="0"/>
              <a:t> data yang </a:t>
            </a:r>
            <a:r>
              <a:rPr lang="en-ID" dirty="0" err="1"/>
              <a:t>isinya</a:t>
            </a:r>
            <a:r>
              <a:rPr lang="en-ID" dirty="0"/>
              <a:t> </a:t>
            </a:r>
            <a:r>
              <a:rPr lang="en-ID" dirty="0" err="1"/>
              <a:t>dapat</a:t>
            </a:r>
            <a:r>
              <a:rPr lang="en-ID" dirty="0"/>
              <a:t> </a:t>
            </a:r>
            <a:r>
              <a:rPr lang="en-ID" dirty="0" err="1"/>
              <a:t>diubah</a:t>
            </a:r>
            <a:r>
              <a:rPr lang="en-ID" dirty="0"/>
              <a:t>, dan </a:t>
            </a:r>
            <a:r>
              <a:rPr lang="en-ID" dirty="0" err="1"/>
              <a:t>untuk</a:t>
            </a:r>
            <a:r>
              <a:rPr lang="en-ID" dirty="0"/>
              <a:t> </a:t>
            </a:r>
            <a:r>
              <a:rPr lang="en-ID" dirty="0" err="1"/>
              <a:t>mengaksesnya</a:t>
            </a:r>
            <a:r>
              <a:rPr lang="en-ID" dirty="0"/>
              <a:t> </a:t>
            </a:r>
            <a:r>
              <a:rPr lang="en-ID" dirty="0" err="1"/>
              <a:t>digunakan</a:t>
            </a:r>
            <a:r>
              <a:rPr lang="en-ID" dirty="0"/>
              <a:t> key. </a:t>
            </a:r>
            <a:r>
              <a:rPr lang="en-ID" dirty="0" err="1"/>
              <a:t>thisdict</a:t>
            </a:r>
            <a:r>
              <a:rPr lang="en-ID"/>
              <a:t> = { "brand": "Ford", "model": "Mustang",   "year": 1964 }</a:t>
            </a:r>
            <a:endParaRPr lang="en-ID" dirty="0"/>
          </a:p>
        </p:txBody>
      </p:sp>
    </p:spTree>
    <p:extLst>
      <p:ext uri="{BB962C8B-B14F-4D97-AF65-F5344CB8AC3E}">
        <p14:creationId xmlns:p14="http://schemas.microsoft.com/office/powerpoint/2010/main" val="75668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6A81B-6FBB-4A46-B613-9D849DC475F6}"/>
              </a:ext>
            </a:extLst>
          </p:cNvPr>
          <p:cNvSpPr>
            <a:spLocks noGrp="1"/>
          </p:cNvSpPr>
          <p:nvPr>
            <p:ph type="title"/>
          </p:nvPr>
        </p:nvSpPr>
        <p:spPr/>
        <p:txBody>
          <a:bodyPr/>
          <a:lstStyle/>
          <a:p>
            <a:r>
              <a:rPr lang="en-US" dirty="0" err="1"/>
              <a:t>JSon</a:t>
            </a:r>
            <a:endParaRPr lang="en-ID" dirty="0"/>
          </a:p>
        </p:txBody>
      </p:sp>
      <p:sp>
        <p:nvSpPr>
          <p:cNvPr id="3" name="Content Placeholder 2">
            <a:extLst>
              <a:ext uri="{FF2B5EF4-FFF2-40B4-BE49-F238E27FC236}">
                <a16:creationId xmlns:a16="http://schemas.microsoft.com/office/drawing/2014/main" id="{2F6450B3-9BEF-4649-98EE-AE8E05301186}"/>
              </a:ext>
            </a:extLst>
          </p:cNvPr>
          <p:cNvSpPr>
            <a:spLocks noGrp="1"/>
          </p:cNvSpPr>
          <p:nvPr>
            <p:ph idx="1"/>
          </p:nvPr>
        </p:nvSpPr>
        <p:spPr/>
        <p:txBody>
          <a:bodyPr/>
          <a:lstStyle/>
          <a:p>
            <a:r>
              <a:rPr lang="en-US" dirty="0" err="1"/>
              <a:t>JSon</a:t>
            </a:r>
            <a:r>
              <a:rPr lang="en-US" dirty="0"/>
              <a:t> : JavaScript Object Notation</a:t>
            </a:r>
          </a:p>
          <a:p>
            <a:r>
              <a:rPr lang="en-ID" dirty="0" err="1"/>
              <a:t>JSon</a:t>
            </a:r>
            <a:r>
              <a:rPr lang="en-ID" dirty="0"/>
              <a:t> </a:t>
            </a:r>
            <a:r>
              <a:rPr lang="en-ID" dirty="0" err="1"/>
              <a:t>digunakan</a:t>
            </a:r>
            <a:r>
              <a:rPr lang="en-ID" dirty="0"/>
              <a:t> </a:t>
            </a:r>
            <a:r>
              <a:rPr lang="en-ID" dirty="0" err="1"/>
              <a:t>untuk</a:t>
            </a:r>
            <a:r>
              <a:rPr lang="en-ID" dirty="0"/>
              <a:t> </a:t>
            </a:r>
            <a:r>
              <a:rPr lang="en-ID" dirty="0" err="1"/>
              <a:t>pertukaran</a:t>
            </a:r>
            <a:r>
              <a:rPr lang="en-ID" dirty="0"/>
              <a:t> data </a:t>
            </a:r>
            <a:r>
              <a:rPr lang="en-ID" dirty="0" err="1"/>
              <a:t>antar</a:t>
            </a:r>
            <a:r>
              <a:rPr lang="en-ID" dirty="0"/>
              <a:t> computer </a:t>
            </a:r>
            <a:r>
              <a:rPr lang="en-ID" dirty="0" err="1"/>
              <a:t>atau</a:t>
            </a:r>
            <a:r>
              <a:rPr lang="en-ID" dirty="0"/>
              <a:t> </a:t>
            </a:r>
            <a:r>
              <a:rPr lang="en-ID" dirty="0" err="1"/>
              <a:t>antar</a:t>
            </a:r>
            <a:r>
              <a:rPr lang="en-ID" dirty="0"/>
              <a:t> </a:t>
            </a:r>
            <a:r>
              <a:rPr lang="en-ID" dirty="0" err="1"/>
              <a:t>aplikasi</a:t>
            </a:r>
            <a:endParaRPr lang="en-ID" dirty="0"/>
          </a:p>
          <a:p>
            <a:r>
              <a:rPr lang="en-ID" dirty="0" err="1"/>
              <a:t>JSon</a:t>
            </a:r>
            <a:r>
              <a:rPr lang="en-ID" dirty="0"/>
              <a:t> </a:t>
            </a:r>
            <a:r>
              <a:rPr lang="en-ID" dirty="0" err="1"/>
              <a:t>ringan</a:t>
            </a:r>
            <a:r>
              <a:rPr lang="en-ID" dirty="0"/>
              <a:t> dan </a:t>
            </a:r>
            <a:r>
              <a:rPr lang="en-ID" dirty="0" err="1"/>
              <a:t>sederhana</a:t>
            </a:r>
            <a:endParaRPr lang="en-ID" dirty="0"/>
          </a:p>
          <a:p>
            <a:r>
              <a:rPr lang="en-ID" dirty="0" err="1"/>
              <a:t>JSon</a:t>
            </a:r>
            <a:r>
              <a:rPr lang="en-ID" dirty="0"/>
              <a:t> </a:t>
            </a:r>
            <a:r>
              <a:rPr lang="en-ID" dirty="0" err="1"/>
              <a:t>mudah</a:t>
            </a:r>
            <a:r>
              <a:rPr lang="en-ID" dirty="0"/>
              <a:t> </a:t>
            </a:r>
            <a:r>
              <a:rPr lang="en-ID" dirty="0" err="1"/>
              <a:t>dibaca</a:t>
            </a:r>
            <a:r>
              <a:rPr lang="en-ID" dirty="0"/>
              <a:t> </a:t>
            </a:r>
            <a:r>
              <a:rPr lang="en-ID" dirty="0" err="1"/>
              <a:t>baik</a:t>
            </a:r>
            <a:r>
              <a:rPr lang="en-ID" dirty="0"/>
              <a:t> oleh computer </a:t>
            </a:r>
            <a:r>
              <a:rPr lang="en-ID" dirty="0" err="1"/>
              <a:t>atau</a:t>
            </a:r>
            <a:r>
              <a:rPr lang="en-ID" dirty="0"/>
              <a:t> </a:t>
            </a:r>
            <a:r>
              <a:rPr lang="en-ID" dirty="0" err="1"/>
              <a:t>manusia</a:t>
            </a:r>
            <a:endParaRPr lang="en-ID" dirty="0"/>
          </a:p>
          <a:p>
            <a:r>
              <a:rPr lang="en-ID" dirty="0" err="1"/>
              <a:t>JSon</a:t>
            </a:r>
            <a:r>
              <a:rPr lang="en-ID" dirty="0"/>
              <a:t> </a:t>
            </a:r>
            <a:r>
              <a:rPr lang="en-ID" dirty="0" err="1"/>
              <a:t>mudah</a:t>
            </a:r>
            <a:r>
              <a:rPr lang="en-ID" dirty="0"/>
              <a:t> </a:t>
            </a:r>
            <a:r>
              <a:rPr lang="en-ID" dirty="0" err="1"/>
              <a:t>untuk</a:t>
            </a:r>
            <a:r>
              <a:rPr lang="en-ID" dirty="0"/>
              <a:t> di parsing oleh computer</a:t>
            </a:r>
          </a:p>
        </p:txBody>
      </p:sp>
    </p:spTree>
    <p:extLst>
      <p:ext uri="{BB962C8B-B14F-4D97-AF65-F5344CB8AC3E}">
        <p14:creationId xmlns:p14="http://schemas.microsoft.com/office/powerpoint/2010/main" val="2278188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2937-8C2D-411E-8271-1B1176A74AD8}"/>
              </a:ext>
            </a:extLst>
          </p:cNvPr>
          <p:cNvSpPr>
            <a:spLocks noGrp="1"/>
          </p:cNvSpPr>
          <p:nvPr>
            <p:ph type="title"/>
          </p:nvPr>
        </p:nvSpPr>
        <p:spPr/>
        <p:txBody>
          <a:bodyPr/>
          <a:lstStyle/>
          <a:p>
            <a:r>
              <a:rPr lang="en-US" dirty="0" err="1"/>
              <a:t>Contoh</a:t>
            </a:r>
            <a:r>
              <a:rPr lang="en-US" dirty="0"/>
              <a:t> </a:t>
            </a:r>
            <a:r>
              <a:rPr lang="en-US" dirty="0" err="1"/>
              <a:t>JSon</a:t>
            </a:r>
            <a:endParaRPr lang="en-ID" dirty="0"/>
          </a:p>
        </p:txBody>
      </p:sp>
      <p:sp>
        <p:nvSpPr>
          <p:cNvPr id="3" name="Content Placeholder 2">
            <a:extLst>
              <a:ext uri="{FF2B5EF4-FFF2-40B4-BE49-F238E27FC236}">
                <a16:creationId xmlns:a16="http://schemas.microsoft.com/office/drawing/2014/main" id="{9AC12DEB-9033-46DB-B096-E732921907DC}"/>
              </a:ext>
            </a:extLst>
          </p:cNvPr>
          <p:cNvSpPr>
            <a:spLocks noGrp="1"/>
          </p:cNvSpPr>
          <p:nvPr>
            <p:ph idx="1"/>
          </p:nvPr>
        </p:nvSpPr>
        <p:spPr/>
        <p:txBody>
          <a:bodyPr/>
          <a:lstStyle/>
          <a:p>
            <a:r>
              <a:rPr lang="en-US" dirty="0"/>
              <a:t>{ “</a:t>
            </a:r>
            <a:r>
              <a:rPr lang="en-US" dirty="0" err="1"/>
              <a:t>nama</a:t>
            </a:r>
            <a:r>
              <a:rPr lang="en-US" dirty="0"/>
              <a:t>” : “Hendrawan”, “</a:t>
            </a:r>
            <a:r>
              <a:rPr lang="en-US" dirty="0" err="1"/>
              <a:t>alamat</a:t>
            </a:r>
            <a:r>
              <a:rPr lang="en-US" dirty="0"/>
              <a:t>” : “</a:t>
            </a:r>
            <a:r>
              <a:rPr lang="en-US" dirty="0" err="1"/>
              <a:t>Kaligangsa</a:t>
            </a:r>
            <a:r>
              <a:rPr lang="en-US" dirty="0"/>
              <a:t> </a:t>
            </a:r>
            <a:r>
              <a:rPr lang="en-US" dirty="0" err="1"/>
              <a:t>Wetan</a:t>
            </a:r>
            <a:r>
              <a:rPr lang="en-US" dirty="0"/>
              <a:t> </a:t>
            </a:r>
            <a:r>
              <a:rPr lang="en-US" dirty="0" err="1"/>
              <a:t>Brebes</a:t>
            </a:r>
            <a:r>
              <a:rPr lang="en-US" dirty="0"/>
              <a:t>” }</a:t>
            </a:r>
          </a:p>
          <a:p>
            <a:r>
              <a:rPr lang="en-US" dirty="0"/>
              <a:t>[</a:t>
            </a:r>
          </a:p>
          <a:p>
            <a:pPr marL="0" indent="0">
              <a:buNone/>
            </a:pPr>
            <a:r>
              <a:rPr lang="en-US" dirty="0"/>
              <a:t>  { “</a:t>
            </a:r>
            <a:r>
              <a:rPr lang="en-US" dirty="0" err="1"/>
              <a:t>nama</a:t>
            </a:r>
            <a:r>
              <a:rPr lang="en-US" dirty="0"/>
              <a:t>” : “Hendrawan”, “</a:t>
            </a:r>
            <a:r>
              <a:rPr lang="en-US" dirty="0" err="1"/>
              <a:t>alamat</a:t>
            </a:r>
            <a:r>
              <a:rPr lang="en-US" dirty="0"/>
              <a:t>” : “</a:t>
            </a:r>
            <a:r>
              <a:rPr lang="en-US" dirty="0" err="1"/>
              <a:t>Kaligangsa</a:t>
            </a:r>
            <a:r>
              <a:rPr lang="en-US" dirty="0"/>
              <a:t> </a:t>
            </a:r>
            <a:r>
              <a:rPr lang="en-US" dirty="0" err="1"/>
              <a:t>Wetan</a:t>
            </a:r>
            <a:r>
              <a:rPr lang="en-US" dirty="0"/>
              <a:t> </a:t>
            </a:r>
            <a:r>
              <a:rPr lang="en-US" dirty="0" err="1"/>
              <a:t>Brebes</a:t>
            </a:r>
            <a:r>
              <a:rPr lang="en-US" dirty="0"/>
              <a:t>” },</a:t>
            </a:r>
          </a:p>
          <a:p>
            <a:pPr marL="0" indent="0">
              <a:buNone/>
            </a:pPr>
            <a:r>
              <a:rPr lang="en-US"/>
              <a:t>  { </a:t>
            </a:r>
            <a:r>
              <a:rPr lang="en-US" dirty="0"/>
              <a:t>“</a:t>
            </a:r>
            <a:r>
              <a:rPr lang="en-US" dirty="0" err="1"/>
              <a:t>nama</a:t>
            </a:r>
            <a:r>
              <a:rPr lang="en-US" dirty="0"/>
              <a:t>” : “</a:t>
            </a:r>
            <a:r>
              <a:rPr lang="en-US" dirty="0" err="1"/>
              <a:t>Yuda</a:t>
            </a:r>
            <a:r>
              <a:rPr lang="en-US" dirty="0"/>
              <a:t>”, “</a:t>
            </a:r>
            <a:r>
              <a:rPr lang="en-US" dirty="0" err="1"/>
              <a:t>alamat</a:t>
            </a:r>
            <a:r>
              <a:rPr lang="en-US" dirty="0"/>
              <a:t>” : “</a:t>
            </a:r>
            <a:r>
              <a:rPr lang="en-US" dirty="0" err="1"/>
              <a:t>Tegal</a:t>
            </a:r>
            <a:r>
              <a:rPr lang="en-US" dirty="0"/>
              <a:t>” }</a:t>
            </a:r>
          </a:p>
          <a:p>
            <a:pPr marL="0" indent="0">
              <a:buNone/>
            </a:pPr>
            <a:r>
              <a:rPr lang="en-US" dirty="0"/>
              <a:t>   ]</a:t>
            </a:r>
            <a:endParaRPr lang="en-ID" dirty="0"/>
          </a:p>
        </p:txBody>
      </p:sp>
    </p:spTree>
    <p:extLst>
      <p:ext uri="{BB962C8B-B14F-4D97-AF65-F5344CB8AC3E}">
        <p14:creationId xmlns:p14="http://schemas.microsoft.com/office/powerpoint/2010/main" val="3895792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2DD20-8020-49DB-BC9E-C0036DF3634F}"/>
              </a:ext>
            </a:extLst>
          </p:cNvPr>
          <p:cNvSpPr>
            <a:spLocks noGrp="1"/>
          </p:cNvSpPr>
          <p:nvPr>
            <p:ph type="title"/>
          </p:nvPr>
        </p:nvSpPr>
        <p:spPr/>
        <p:txBody>
          <a:bodyPr/>
          <a:lstStyle/>
          <a:p>
            <a:r>
              <a:rPr lang="en-US" dirty="0"/>
              <a:t>MySQL Connection</a:t>
            </a:r>
            <a:endParaRPr lang="en-ID" dirty="0"/>
          </a:p>
        </p:txBody>
      </p:sp>
      <p:sp>
        <p:nvSpPr>
          <p:cNvPr id="3" name="Content Placeholder 2">
            <a:extLst>
              <a:ext uri="{FF2B5EF4-FFF2-40B4-BE49-F238E27FC236}">
                <a16:creationId xmlns:a16="http://schemas.microsoft.com/office/drawing/2014/main" id="{94D33FD7-AD0A-42E8-99D1-495F0550FF02}"/>
              </a:ext>
            </a:extLst>
          </p:cNvPr>
          <p:cNvSpPr>
            <a:spLocks noGrp="1"/>
          </p:cNvSpPr>
          <p:nvPr>
            <p:ph idx="1"/>
          </p:nvPr>
        </p:nvSpPr>
        <p:spPr/>
        <p:txBody>
          <a:bodyPr>
            <a:normAutofit fontScale="92500" lnSpcReduction="10000"/>
          </a:bodyPr>
          <a:lstStyle/>
          <a:p>
            <a:r>
              <a:rPr lang="en-US" dirty="0"/>
              <a:t>Install </a:t>
            </a:r>
            <a:r>
              <a:rPr lang="en-US" dirty="0" err="1"/>
              <a:t>mysqlclient</a:t>
            </a:r>
            <a:r>
              <a:rPr lang="en-US" dirty="0"/>
              <a:t> </a:t>
            </a:r>
            <a:r>
              <a:rPr lang="en-US" dirty="0" err="1"/>
              <a:t>dengan</a:t>
            </a:r>
            <a:r>
              <a:rPr lang="en-US" dirty="0"/>
              <a:t> </a:t>
            </a:r>
            <a:r>
              <a:rPr lang="en-US" dirty="0" err="1"/>
              <a:t>menggunakan</a:t>
            </a:r>
            <a:r>
              <a:rPr lang="en-US" dirty="0"/>
              <a:t> pip “pip install </a:t>
            </a:r>
            <a:r>
              <a:rPr lang="en-US" dirty="0" err="1"/>
              <a:t>mysqlclient</a:t>
            </a:r>
            <a:r>
              <a:rPr lang="en-US" dirty="0"/>
              <a:t>”</a:t>
            </a:r>
          </a:p>
          <a:p>
            <a:r>
              <a:rPr lang="en-US" dirty="0"/>
              <a:t>Import </a:t>
            </a:r>
            <a:r>
              <a:rPr lang="en-US" dirty="0" err="1"/>
              <a:t>paket</a:t>
            </a:r>
            <a:r>
              <a:rPr lang="en-US" dirty="0"/>
              <a:t> </a:t>
            </a:r>
            <a:r>
              <a:rPr lang="en-US" dirty="0" err="1"/>
              <a:t>MySQLdb</a:t>
            </a:r>
            <a:r>
              <a:rPr lang="en-US" dirty="0"/>
              <a:t> </a:t>
            </a:r>
            <a:r>
              <a:rPr lang="en-US" dirty="0" err="1"/>
              <a:t>untuk</a:t>
            </a:r>
            <a:r>
              <a:rPr lang="en-US" dirty="0"/>
              <a:t> </a:t>
            </a:r>
            <a:r>
              <a:rPr lang="en-US" dirty="0" err="1"/>
              <a:t>menggunakan</a:t>
            </a:r>
            <a:r>
              <a:rPr lang="en-US" dirty="0"/>
              <a:t> </a:t>
            </a:r>
            <a:r>
              <a:rPr lang="en-US" dirty="0" err="1"/>
              <a:t>mysqlclient</a:t>
            </a:r>
            <a:r>
              <a:rPr lang="en-US" dirty="0"/>
              <a:t> connector</a:t>
            </a:r>
          </a:p>
          <a:p>
            <a:r>
              <a:rPr lang="en-US" dirty="0" err="1"/>
              <a:t>Buat</a:t>
            </a:r>
            <a:r>
              <a:rPr lang="en-US" dirty="0"/>
              <a:t> connection </a:t>
            </a:r>
            <a:r>
              <a:rPr lang="en-US" dirty="0" err="1"/>
              <a:t>dengan</a:t>
            </a:r>
            <a:r>
              <a:rPr lang="en-US" dirty="0"/>
              <a:t> </a:t>
            </a:r>
            <a:r>
              <a:rPr lang="en-US" dirty="0" err="1"/>
              <a:t>MySQLdb.connect</a:t>
            </a:r>
            <a:r>
              <a:rPr lang="en-US" dirty="0"/>
              <a:t>(host, user, password, </a:t>
            </a:r>
            <a:r>
              <a:rPr lang="en-US" dirty="0" err="1"/>
              <a:t>dbname</a:t>
            </a:r>
            <a:r>
              <a:rPr lang="en-US" dirty="0"/>
              <a:t>)</a:t>
            </a:r>
          </a:p>
          <a:p>
            <a:r>
              <a:rPr lang="id-ID" dirty="0"/>
              <a:t>Definisikan cursor untuk mengeksekusi query</a:t>
            </a:r>
          </a:p>
          <a:p>
            <a:pPr marL="0" indent="0">
              <a:buNone/>
            </a:pPr>
            <a:r>
              <a:rPr lang="en-US" dirty="0"/>
              <a:t>   </a:t>
            </a:r>
            <a:r>
              <a:rPr lang="id-ID" dirty="0"/>
              <a:t>cursor = conn.cursor()</a:t>
            </a:r>
          </a:p>
          <a:p>
            <a:r>
              <a:rPr lang="id-ID" dirty="0"/>
              <a:t>Cursor close untuk memutuskan hubungan dengan </a:t>
            </a:r>
            <a:r>
              <a:rPr lang="en-US" dirty="0"/>
              <a:t>MySQL</a:t>
            </a:r>
            <a:endParaRPr lang="id-ID" dirty="0"/>
          </a:p>
          <a:p>
            <a:pPr marL="0" indent="0">
              <a:buNone/>
            </a:pPr>
            <a:r>
              <a:rPr lang="en-US" dirty="0"/>
              <a:t>   </a:t>
            </a:r>
            <a:r>
              <a:rPr lang="id-ID" dirty="0"/>
              <a:t>cursor.close()</a:t>
            </a:r>
            <a:endParaRPr lang="en-US" dirty="0"/>
          </a:p>
          <a:p>
            <a:pPr marL="0" indent="0">
              <a:buNone/>
            </a:pPr>
            <a:endParaRPr lang="id-ID" dirty="0"/>
          </a:p>
          <a:p>
            <a:endParaRPr lang="en-US" dirty="0"/>
          </a:p>
          <a:p>
            <a:pPr marL="0" indent="0">
              <a:buNone/>
            </a:pPr>
            <a:endParaRPr lang="en-ID" dirty="0"/>
          </a:p>
        </p:txBody>
      </p:sp>
    </p:spTree>
    <p:extLst>
      <p:ext uri="{BB962C8B-B14F-4D97-AF65-F5344CB8AC3E}">
        <p14:creationId xmlns:p14="http://schemas.microsoft.com/office/powerpoint/2010/main" val="1823198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C5BD-667B-4311-87A3-3D80E956FE66}"/>
              </a:ext>
            </a:extLst>
          </p:cNvPr>
          <p:cNvSpPr>
            <a:spLocks noGrp="1"/>
          </p:cNvSpPr>
          <p:nvPr>
            <p:ph type="title"/>
          </p:nvPr>
        </p:nvSpPr>
        <p:spPr/>
        <p:txBody>
          <a:bodyPr/>
          <a:lstStyle/>
          <a:p>
            <a:r>
              <a:rPr lang="en-US" dirty="0"/>
              <a:t>Module &amp; package</a:t>
            </a:r>
            <a:endParaRPr lang="en-ID" dirty="0"/>
          </a:p>
        </p:txBody>
      </p:sp>
      <p:sp>
        <p:nvSpPr>
          <p:cNvPr id="3" name="Content Placeholder 2">
            <a:extLst>
              <a:ext uri="{FF2B5EF4-FFF2-40B4-BE49-F238E27FC236}">
                <a16:creationId xmlns:a16="http://schemas.microsoft.com/office/drawing/2014/main" id="{A4FDFC0C-AAA0-4CA8-A712-F0D589955B0D}"/>
              </a:ext>
            </a:extLst>
          </p:cNvPr>
          <p:cNvSpPr>
            <a:spLocks noGrp="1"/>
          </p:cNvSpPr>
          <p:nvPr>
            <p:ph idx="1"/>
          </p:nvPr>
        </p:nvSpPr>
        <p:spPr/>
        <p:txBody>
          <a:bodyPr>
            <a:normAutofit fontScale="92500" lnSpcReduction="10000"/>
          </a:bodyPr>
          <a:lstStyle/>
          <a:p>
            <a:r>
              <a:rPr lang="en-US" dirty="0"/>
              <a:t>Module </a:t>
            </a:r>
            <a:r>
              <a:rPr lang="en-US" dirty="0" err="1"/>
              <a:t>adalah</a:t>
            </a:r>
            <a:r>
              <a:rPr lang="en-US" dirty="0"/>
              <a:t> </a:t>
            </a:r>
            <a:r>
              <a:rPr lang="en-US" dirty="0" err="1"/>
              <a:t>bagian</a:t>
            </a:r>
            <a:r>
              <a:rPr lang="en-US" dirty="0"/>
              <a:t> </a:t>
            </a:r>
            <a:r>
              <a:rPr lang="en-US" dirty="0" err="1"/>
              <a:t>dari</a:t>
            </a:r>
            <a:r>
              <a:rPr lang="en-US" dirty="0"/>
              <a:t> </a:t>
            </a:r>
            <a:r>
              <a:rPr lang="en-US" dirty="0" err="1"/>
              <a:t>kode</a:t>
            </a:r>
            <a:r>
              <a:rPr lang="en-US" dirty="0"/>
              <a:t> </a:t>
            </a:r>
            <a:r>
              <a:rPr lang="en-US" dirty="0" err="1"/>
              <a:t>sumber</a:t>
            </a:r>
            <a:r>
              <a:rPr lang="en-US" dirty="0"/>
              <a:t> yang </a:t>
            </a:r>
            <a:r>
              <a:rPr lang="en-US" dirty="0" err="1"/>
              <a:t>terpisah</a:t>
            </a:r>
            <a:r>
              <a:rPr lang="en-US" dirty="0"/>
              <a:t> </a:t>
            </a:r>
            <a:r>
              <a:rPr lang="en-US" dirty="0" err="1"/>
              <a:t>dari</a:t>
            </a:r>
            <a:r>
              <a:rPr lang="en-US" dirty="0"/>
              <a:t> </a:t>
            </a:r>
            <a:r>
              <a:rPr lang="en-US" dirty="0" err="1"/>
              <a:t>fungsi</a:t>
            </a:r>
            <a:r>
              <a:rPr lang="en-US" dirty="0"/>
              <a:t> main dan </a:t>
            </a:r>
            <a:r>
              <a:rPr lang="en-US" dirty="0" err="1"/>
              <a:t>disimpan</a:t>
            </a:r>
            <a:r>
              <a:rPr lang="en-US" dirty="0"/>
              <a:t> </a:t>
            </a:r>
            <a:r>
              <a:rPr lang="en-US" dirty="0" err="1"/>
              <a:t>dalam</a:t>
            </a:r>
            <a:r>
              <a:rPr lang="en-US" dirty="0"/>
              <a:t> </a:t>
            </a:r>
            <a:r>
              <a:rPr lang="en-US" dirty="0" err="1"/>
              <a:t>sebuah</a:t>
            </a:r>
            <a:r>
              <a:rPr lang="en-US" dirty="0"/>
              <a:t> file yang </a:t>
            </a:r>
            <a:r>
              <a:rPr lang="en-US" dirty="0" err="1"/>
              <a:t>berbeda</a:t>
            </a:r>
            <a:r>
              <a:rPr lang="en-US" dirty="0"/>
              <a:t> yang </a:t>
            </a:r>
            <a:r>
              <a:rPr lang="en-US" dirty="0" err="1"/>
              <a:t>memiliki</a:t>
            </a:r>
            <a:r>
              <a:rPr lang="en-US" dirty="0"/>
              <a:t> </a:t>
            </a:r>
            <a:r>
              <a:rPr lang="en-US" dirty="0" err="1"/>
              <a:t>fungsi</a:t>
            </a:r>
            <a:r>
              <a:rPr lang="en-US" dirty="0"/>
              <a:t> </a:t>
            </a:r>
            <a:r>
              <a:rPr lang="en-US" dirty="0" err="1"/>
              <a:t>khusus</a:t>
            </a:r>
            <a:r>
              <a:rPr lang="en-US" dirty="0"/>
              <a:t> </a:t>
            </a:r>
            <a:r>
              <a:rPr lang="en-US" dirty="0" err="1"/>
              <a:t>atau</a:t>
            </a:r>
            <a:r>
              <a:rPr lang="en-US" dirty="0"/>
              <a:t> </a:t>
            </a:r>
            <a:r>
              <a:rPr lang="en-US" dirty="0" err="1"/>
              <a:t>spesifik</a:t>
            </a:r>
            <a:endParaRPr lang="en-US" dirty="0"/>
          </a:p>
          <a:p>
            <a:r>
              <a:rPr lang="en-US" dirty="0"/>
              <a:t>Package </a:t>
            </a:r>
            <a:r>
              <a:rPr lang="en-US" dirty="0" err="1"/>
              <a:t>adalah</a:t>
            </a:r>
            <a:r>
              <a:rPr lang="en-US" dirty="0"/>
              <a:t> </a:t>
            </a:r>
            <a:r>
              <a:rPr lang="en-US" dirty="0" err="1"/>
              <a:t>kumpulan</a:t>
            </a:r>
            <a:r>
              <a:rPr lang="en-US" dirty="0"/>
              <a:t> </a:t>
            </a:r>
            <a:r>
              <a:rPr lang="en-US" dirty="0" err="1"/>
              <a:t>dari</a:t>
            </a:r>
            <a:r>
              <a:rPr lang="en-US" dirty="0"/>
              <a:t> Module dan </a:t>
            </a:r>
            <a:r>
              <a:rPr lang="en-US" dirty="0" err="1"/>
              <a:t>biasanya</a:t>
            </a:r>
            <a:r>
              <a:rPr lang="en-US" dirty="0"/>
              <a:t> </a:t>
            </a:r>
            <a:r>
              <a:rPr lang="en-US" dirty="0" err="1"/>
              <a:t>merupakan</a:t>
            </a:r>
            <a:r>
              <a:rPr lang="en-US" dirty="0"/>
              <a:t> </a:t>
            </a:r>
            <a:r>
              <a:rPr lang="en-US" dirty="0" err="1"/>
              <a:t>sebuah</a:t>
            </a:r>
            <a:r>
              <a:rPr lang="en-US" dirty="0"/>
              <a:t> directory </a:t>
            </a:r>
            <a:r>
              <a:rPr lang="en-US" dirty="0" err="1"/>
              <a:t>dalam</a:t>
            </a:r>
            <a:r>
              <a:rPr lang="en-US" dirty="0"/>
              <a:t> </a:t>
            </a:r>
            <a:r>
              <a:rPr lang="en-US" dirty="0" err="1"/>
              <a:t>kode</a:t>
            </a:r>
            <a:r>
              <a:rPr lang="en-US" dirty="0"/>
              <a:t> </a:t>
            </a:r>
            <a:r>
              <a:rPr lang="en-US" dirty="0" err="1"/>
              <a:t>sumber</a:t>
            </a:r>
            <a:r>
              <a:rPr lang="en-US" dirty="0"/>
              <a:t> </a:t>
            </a:r>
            <a:r>
              <a:rPr lang="en-US" dirty="0" err="1"/>
              <a:t>aplikasi</a:t>
            </a:r>
            <a:endParaRPr lang="en-US" dirty="0"/>
          </a:p>
          <a:p>
            <a:r>
              <a:rPr lang="en-US" dirty="0"/>
              <a:t>Nama file </a:t>
            </a:r>
            <a:r>
              <a:rPr lang="en-US" dirty="0" err="1"/>
              <a:t>dari</a:t>
            </a:r>
            <a:r>
              <a:rPr lang="en-US" dirty="0"/>
              <a:t> </a:t>
            </a:r>
            <a:r>
              <a:rPr lang="en-US" dirty="0" err="1"/>
              <a:t>sebuah</a:t>
            </a:r>
            <a:r>
              <a:rPr lang="en-US" dirty="0"/>
              <a:t> module </a:t>
            </a:r>
            <a:r>
              <a:rPr lang="en-US" dirty="0" err="1"/>
              <a:t>akan</a:t>
            </a:r>
            <a:r>
              <a:rPr lang="en-US" dirty="0"/>
              <a:t> </a:t>
            </a:r>
            <a:r>
              <a:rPr lang="en-US" dirty="0" err="1"/>
              <a:t>menjadi</a:t>
            </a:r>
            <a:r>
              <a:rPr lang="en-US" dirty="0"/>
              <a:t> </a:t>
            </a:r>
            <a:r>
              <a:rPr lang="en-US" dirty="0" err="1"/>
              <a:t>nama</a:t>
            </a:r>
            <a:r>
              <a:rPr lang="en-US" dirty="0"/>
              <a:t> module, dan </a:t>
            </a:r>
            <a:r>
              <a:rPr lang="en-US" dirty="0" err="1"/>
              <a:t>nama</a:t>
            </a:r>
            <a:r>
              <a:rPr lang="en-US" dirty="0"/>
              <a:t> directory </a:t>
            </a:r>
            <a:r>
              <a:rPr lang="en-US" dirty="0" err="1"/>
              <a:t>dari</a:t>
            </a:r>
            <a:r>
              <a:rPr lang="en-US" dirty="0"/>
              <a:t> </a:t>
            </a:r>
            <a:r>
              <a:rPr lang="en-US" dirty="0" err="1"/>
              <a:t>sebuah</a:t>
            </a:r>
            <a:r>
              <a:rPr lang="en-US" dirty="0"/>
              <a:t> package </a:t>
            </a:r>
            <a:r>
              <a:rPr lang="en-US" dirty="0" err="1"/>
              <a:t>akan</a:t>
            </a:r>
            <a:r>
              <a:rPr lang="en-US" dirty="0"/>
              <a:t> </a:t>
            </a:r>
            <a:r>
              <a:rPr lang="en-US" dirty="0" err="1"/>
              <a:t>menjadi</a:t>
            </a:r>
            <a:r>
              <a:rPr lang="en-US" dirty="0"/>
              <a:t> </a:t>
            </a:r>
            <a:r>
              <a:rPr lang="en-US" dirty="0" err="1"/>
              <a:t>nama</a:t>
            </a:r>
            <a:r>
              <a:rPr lang="en-US" dirty="0"/>
              <a:t> package</a:t>
            </a:r>
          </a:p>
          <a:p>
            <a:r>
              <a:rPr lang="en-US" dirty="0"/>
              <a:t>Module dan Package </a:t>
            </a:r>
            <a:r>
              <a:rPr lang="en-US" dirty="0" err="1"/>
              <a:t>digunakan</a:t>
            </a:r>
            <a:r>
              <a:rPr lang="en-US" dirty="0"/>
              <a:t> </a:t>
            </a:r>
            <a:r>
              <a:rPr lang="en-US" dirty="0" err="1"/>
              <a:t>untuk</a:t>
            </a:r>
            <a:r>
              <a:rPr lang="en-US" dirty="0"/>
              <a:t> </a:t>
            </a:r>
            <a:r>
              <a:rPr lang="en-US" dirty="0" err="1"/>
              <a:t>mempermudah</a:t>
            </a:r>
            <a:r>
              <a:rPr lang="en-US" dirty="0"/>
              <a:t> </a:t>
            </a:r>
            <a:r>
              <a:rPr lang="en-US" dirty="0" err="1"/>
              <a:t>dalam</a:t>
            </a:r>
            <a:r>
              <a:rPr lang="en-US" dirty="0"/>
              <a:t> </a:t>
            </a:r>
            <a:r>
              <a:rPr lang="en-US" dirty="0" err="1"/>
              <a:t>mengelola</a:t>
            </a:r>
            <a:r>
              <a:rPr lang="en-US" dirty="0"/>
              <a:t> </a:t>
            </a:r>
            <a:r>
              <a:rPr lang="en-US" dirty="0" err="1"/>
              <a:t>kode</a:t>
            </a:r>
            <a:r>
              <a:rPr lang="en-US" dirty="0"/>
              <a:t> </a:t>
            </a:r>
            <a:r>
              <a:rPr lang="en-US" dirty="0" err="1"/>
              <a:t>sumber</a:t>
            </a:r>
            <a:endParaRPr lang="en-ID" dirty="0"/>
          </a:p>
        </p:txBody>
      </p:sp>
    </p:spTree>
    <p:extLst>
      <p:ext uri="{BB962C8B-B14F-4D97-AF65-F5344CB8AC3E}">
        <p14:creationId xmlns:p14="http://schemas.microsoft.com/office/powerpoint/2010/main" val="12207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25888-230D-4B9F-9C03-C4CD89081712}"/>
              </a:ext>
            </a:extLst>
          </p:cNvPr>
          <p:cNvSpPr>
            <a:spLocks noGrp="1"/>
          </p:cNvSpPr>
          <p:nvPr>
            <p:ph type="title"/>
          </p:nvPr>
        </p:nvSpPr>
        <p:spPr/>
        <p:txBody>
          <a:bodyPr/>
          <a:lstStyle/>
          <a:p>
            <a:r>
              <a:rPr lang="en-US" dirty="0"/>
              <a:t>python conditions</a:t>
            </a:r>
            <a:endParaRPr lang="en-ID" dirty="0"/>
          </a:p>
        </p:txBody>
      </p:sp>
      <p:sp>
        <p:nvSpPr>
          <p:cNvPr id="3" name="Content Placeholder 2">
            <a:extLst>
              <a:ext uri="{FF2B5EF4-FFF2-40B4-BE49-F238E27FC236}">
                <a16:creationId xmlns:a16="http://schemas.microsoft.com/office/drawing/2014/main" id="{BFC758FB-EBA0-4339-9167-486C292F2382}"/>
              </a:ext>
            </a:extLst>
          </p:cNvPr>
          <p:cNvSpPr>
            <a:spLocks noGrp="1"/>
          </p:cNvSpPr>
          <p:nvPr>
            <p:ph idx="1"/>
          </p:nvPr>
        </p:nvSpPr>
        <p:spPr/>
        <p:txBody>
          <a:bodyPr/>
          <a:lstStyle/>
          <a:p>
            <a:r>
              <a:rPr lang="en-US" dirty="0"/>
              <a:t>Python </a:t>
            </a:r>
            <a:r>
              <a:rPr lang="en-US" dirty="0" err="1"/>
              <a:t>hanya</a:t>
            </a:r>
            <a:r>
              <a:rPr lang="en-US" dirty="0"/>
              <a:t> </a:t>
            </a:r>
            <a:r>
              <a:rPr lang="en-US" dirty="0" err="1"/>
              <a:t>menyediakan</a:t>
            </a:r>
            <a:r>
              <a:rPr lang="en-US" dirty="0"/>
              <a:t> </a:t>
            </a:r>
            <a:r>
              <a:rPr lang="en-US" dirty="0" err="1"/>
              <a:t>satu</a:t>
            </a:r>
            <a:r>
              <a:rPr lang="en-US" dirty="0"/>
              <a:t> model </a:t>
            </a:r>
            <a:r>
              <a:rPr lang="en-US" dirty="0" err="1"/>
              <a:t>pemilihan</a:t>
            </a:r>
            <a:r>
              <a:rPr lang="en-US" dirty="0"/>
              <a:t> conditions </a:t>
            </a:r>
            <a:r>
              <a:rPr lang="en-US" dirty="0" err="1"/>
              <a:t>yaitu</a:t>
            </a:r>
            <a:r>
              <a:rPr lang="en-US" dirty="0"/>
              <a:t> if (if-</a:t>
            </a:r>
            <a:r>
              <a:rPr lang="en-US" dirty="0" err="1"/>
              <a:t>elif</a:t>
            </a:r>
            <a:r>
              <a:rPr lang="en-US" dirty="0"/>
              <a:t>-else)</a:t>
            </a:r>
          </a:p>
          <a:p>
            <a:r>
              <a:rPr lang="en-US" dirty="0" err="1"/>
              <a:t>Kontruksi</a:t>
            </a:r>
            <a:r>
              <a:rPr lang="en-US" dirty="0"/>
              <a:t> if-else pada python</a:t>
            </a:r>
          </a:p>
          <a:p>
            <a:pPr marL="0" indent="0">
              <a:buNone/>
            </a:pPr>
            <a:r>
              <a:rPr lang="en-US" dirty="0"/>
              <a:t>	</a:t>
            </a:r>
            <a:endParaRPr lang="en-ID" dirty="0"/>
          </a:p>
        </p:txBody>
      </p:sp>
      <p:pic>
        <p:nvPicPr>
          <p:cNvPr id="4" name="Picture 3">
            <a:extLst>
              <a:ext uri="{FF2B5EF4-FFF2-40B4-BE49-F238E27FC236}">
                <a16:creationId xmlns:a16="http://schemas.microsoft.com/office/drawing/2014/main" id="{A8DF11D1-191D-4635-B692-C323D134AB50}"/>
              </a:ext>
            </a:extLst>
          </p:cNvPr>
          <p:cNvPicPr>
            <a:picLocks noChangeAspect="1"/>
          </p:cNvPicPr>
          <p:nvPr/>
        </p:nvPicPr>
        <p:blipFill>
          <a:blip r:embed="rId2"/>
          <a:stretch>
            <a:fillRect/>
          </a:stretch>
        </p:blipFill>
        <p:spPr>
          <a:xfrm>
            <a:off x="1141412" y="4020344"/>
            <a:ext cx="3364518" cy="1280526"/>
          </a:xfrm>
          <a:prstGeom prst="rect">
            <a:avLst/>
          </a:prstGeom>
        </p:spPr>
      </p:pic>
      <p:pic>
        <p:nvPicPr>
          <p:cNvPr id="5" name="Picture 4">
            <a:extLst>
              <a:ext uri="{FF2B5EF4-FFF2-40B4-BE49-F238E27FC236}">
                <a16:creationId xmlns:a16="http://schemas.microsoft.com/office/drawing/2014/main" id="{10EEEB38-4320-4487-AF21-54683C9D1E3B}"/>
              </a:ext>
            </a:extLst>
          </p:cNvPr>
          <p:cNvPicPr>
            <a:picLocks noChangeAspect="1"/>
          </p:cNvPicPr>
          <p:nvPr/>
        </p:nvPicPr>
        <p:blipFill>
          <a:blip r:embed="rId3"/>
          <a:stretch>
            <a:fillRect/>
          </a:stretch>
        </p:blipFill>
        <p:spPr>
          <a:xfrm>
            <a:off x="4743841" y="4020344"/>
            <a:ext cx="3519150" cy="1923256"/>
          </a:xfrm>
          <a:prstGeom prst="rect">
            <a:avLst/>
          </a:prstGeom>
        </p:spPr>
      </p:pic>
      <p:pic>
        <p:nvPicPr>
          <p:cNvPr id="6" name="Picture 5">
            <a:extLst>
              <a:ext uri="{FF2B5EF4-FFF2-40B4-BE49-F238E27FC236}">
                <a16:creationId xmlns:a16="http://schemas.microsoft.com/office/drawing/2014/main" id="{F2731F1A-8CF3-4110-8FD3-FCBC3D5C496E}"/>
              </a:ext>
            </a:extLst>
          </p:cNvPr>
          <p:cNvPicPr>
            <a:picLocks noChangeAspect="1"/>
          </p:cNvPicPr>
          <p:nvPr/>
        </p:nvPicPr>
        <p:blipFill>
          <a:blip r:embed="rId4"/>
          <a:stretch>
            <a:fillRect/>
          </a:stretch>
        </p:blipFill>
        <p:spPr>
          <a:xfrm>
            <a:off x="8417116" y="4020344"/>
            <a:ext cx="3627396" cy="2592491"/>
          </a:xfrm>
          <a:prstGeom prst="rect">
            <a:avLst/>
          </a:prstGeom>
        </p:spPr>
      </p:pic>
    </p:spTree>
    <p:extLst>
      <p:ext uri="{BB962C8B-B14F-4D97-AF65-F5344CB8AC3E}">
        <p14:creationId xmlns:p14="http://schemas.microsoft.com/office/powerpoint/2010/main" val="3245170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3C6F-6AAC-436B-9864-C7CC002DDDA1}"/>
              </a:ext>
            </a:extLst>
          </p:cNvPr>
          <p:cNvSpPr>
            <a:spLocks noGrp="1"/>
          </p:cNvSpPr>
          <p:nvPr>
            <p:ph type="title"/>
          </p:nvPr>
        </p:nvSpPr>
        <p:spPr/>
        <p:txBody>
          <a:bodyPr/>
          <a:lstStyle/>
          <a:p>
            <a:r>
              <a:rPr lang="id-ID" dirty="0"/>
              <a:t>Multi Threading</a:t>
            </a:r>
            <a:endParaRPr lang="en-ID" dirty="0"/>
          </a:p>
        </p:txBody>
      </p:sp>
      <p:sp>
        <p:nvSpPr>
          <p:cNvPr id="3" name="Content Placeholder 2">
            <a:extLst>
              <a:ext uri="{FF2B5EF4-FFF2-40B4-BE49-F238E27FC236}">
                <a16:creationId xmlns:a16="http://schemas.microsoft.com/office/drawing/2014/main" id="{18FAAEA1-0624-49B2-B15A-2433E6D15FA8}"/>
              </a:ext>
            </a:extLst>
          </p:cNvPr>
          <p:cNvSpPr>
            <a:spLocks noGrp="1"/>
          </p:cNvSpPr>
          <p:nvPr>
            <p:ph idx="1"/>
          </p:nvPr>
        </p:nvSpPr>
        <p:spPr/>
        <p:txBody>
          <a:bodyPr>
            <a:normAutofit fontScale="70000" lnSpcReduction="20000"/>
          </a:bodyPr>
          <a:lstStyle/>
          <a:p>
            <a:r>
              <a:rPr lang="id-ID" dirty="0"/>
              <a:t>Multi Threading artinya banyak proses yang berjalan dalam satu waktu.</a:t>
            </a:r>
          </a:p>
          <a:p>
            <a:r>
              <a:rPr lang="id-ID" dirty="0"/>
              <a:t>Aplikasi dengan Multi Threading berarti aplikasi tersebut </a:t>
            </a:r>
            <a:r>
              <a:rPr lang="id-ID" b="1" dirty="0"/>
              <a:t>mampu</a:t>
            </a:r>
            <a:r>
              <a:rPr lang="id-ID" dirty="0"/>
              <a:t> melakukan banyak proses dalam satu waktu.</a:t>
            </a:r>
          </a:p>
          <a:p>
            <a:r>
              <a:rPr lang="id-ID" dirty="0"/>
              <a:t>Mampu melakukan berarti bisa melakukan yang kurang lebih akan bermakna aplikasi di buat oleh programmer berpengalaman, karena Multi Threading bukan hal yang mudah. Tidak banyak programmer yang menguasai teknik Multi Threading</a:t>
            </a:r>
          </a:p>
          <a:p>
            <a:r>
              <a:rPr lang="id-ID" dirty="0"/>
              <a:t>Kenapa Multi Threading di butuhkan ?. Multi Threading di gunakan untuk menjadikan aplikasi berjalan dengan lebih cepat.</a:t>
            </a:r>
          </a:p>
          <a:p>
            <a:r>
              <a:rPr lang="id-ID" dirty="0"/>
              <a:t>Kenapa dengan Multi Threading dapat mempercepat aplikasi ?. Multi Proses atau banyak proses yang berjalan pada satu waktu, berarti lebih banyak pekerjaan yang bisa di selesaikan dalam waktu bersamaan</a:t>
            </a:r>
          </a:p>
        </p:txBody>
      </p:sp>
    </p:spTree>
    <p:extLst>
      <p:ext uri="{BB962C8B-B14F-4D97-AF65-F5344CB8AC3E}">
        <p14:creationId xmlns:p14="http://schemas.microsoft.com/office/powerpoint/2010/main" val="2334091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78CF-B147-4036-AB4C-27176071A4AA}"/>
              </a:ext>
            </a:extLst>
          </p:cNvPr>
          <p:cNvSpPr>
            <a:spLocks noGrp="1"/>
          </p:cNvSpPr>
          <p:nvPr>
            <p:ph type="title"/>
          </p:nvPr>
        </p:nvSpPr>
        <p:spPr/>
        <p:txBody>
          <a:bodyPr/>
          <a:lstStyle/>
          <a:p>
            <a:r>
              <a:rPr lang="id-ID" dirty="0"/>
              <a:t>CPU dan Multi Threading</a:t>
            </a:r>
            <a:endParaRPr lang="en-ID" dirty="0"/>
          </a:p>
        </p:txBody>
      </p:sp>
      <p:sp>
        <p:nvSpPr>
          <p:cNvPr id="3" name="Content Placeholder 2">
            <a:extLst>
              <a:ext uri="{FF2B5EF4-FFF2-40B4-BE49-F238E27FC236}">
                <a16:creationId xmlns:a16="http://schemas.microsoft.com/office/drawing/2014/main" id="{933DBFF5-6349-4591-AF1E-2854EF2AA9F2}"/>
              </a:ext>
            </a:extLst>
          </p:cNvPr>
          <p:cNvSpPr>
            <a:spLocks noGrp="1"/>
          </p:cNvSpPr>
          <p:nvPr>
            <p:ph idx="1"/>
          </p:nvPr>
        </p:nvSpPr>
        <p:spPr/>
        <p:txBody>
          <a:bodyPr>
            <a:normAutofit fontScale="85000" lnSpcReduction="20000"/>
          </a:bodyPr>
          <a:lstStyle/>
          <a:p>
            <a:r>
              <a:rPr lang="id-ID" dirty="0"/>
              <a:t>komputer-komputer kelas server dengan prosesor sejenis Xeon atau Itanium.</a:t>
            </a:r>
          </a:p>
          <a:p>
            <a:r>
              <a:rPr lang="id-ID" dirty="0"/>
              <a:t>Intel pertama kali mengenalkan CPU dengan kemampuan Multi Threading pada Pentium 4 Hyper Threading.</a:t>
            </a:r>
          </a:p>
          <a:p>
            <a:r>
              <a:rPr lang="id-ID" dirty="0"/>
              <a:t>Pentium 4 Hyper Threading berarti dalam satu keping Processor terdapat dua unit pemroses.</a:t>
            </a:r>
          </a:p>
          <a:p>
            <a:r>
              <a:rPr lang="id-ID" dirty="0"/>
              <a:t>Perumpamaan, Processor Core i7 Quad Core akan memiliki kemampuan yang sama atau lebih baik dengan 8 Processor Pentium 4 tanpa Hyper Threading .</a:t>
            </a:r>
          </a:p>
          <a:p>
            <a:r>
              <a:rPr lang="id-ID" dirty="0"/>
              <a:t>Dengan adanya processor multi core dan multi threading maka programmer dapat mengembangkan aplikasi yang mampu menjalankan banyak perintah dalam satu waktu, dan akan di dapat aplikasi yang lebih cepat.</a:t>
            </a:r>
            <a:endParaRPr lang="en-ID" dirty="0"/>
          </a:p>
        </p:txBody>
      </p:sp>
    </p:spTree>
    <p:extLst>
      <p:ext uri="{BB962C8B-B14F-4D97-AF65-F5344CB8AC3E}">
        <p14:creationId xmlns:p14="http://schemas.microsoft.com/office/powerpoint/2010/main" val="1933374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D77F-F179-4D8C-A5AA-3D18FC0832BB}"/>
              </a:ext>
            </a:extLst>
          </p:cNvPr>
          <p:cNvSpPr>
            <a:spLocks noGrp="1"/>
          </p:cNvSpPr>
          <p:nvPr>
            <p:ph type="title"/>
          </p:nvPr>
        </p:nvSpPr>
        <p:spPr/>
        <p:txBody>
          <a:bodyPr/>
          <a:lstStyle/>
          <a:p>
            <a:r>
              <a:rPr lang="id-ID" dirty="0"/>
              <a:t>Multi Threading dalam Python</a:t>
            </a:r>
            <a:endParaRPr lang="en-ID" dirty="0"/>
          </a:p>
        </p:txBody>
      </p:sp>
      <p:sp>
        <p:nvSpPr>
          <p:cNvPr id="3" name="Content Placeholder 2">
            <a:extLst>
              <a:ext uri="{FF2B5EF4-FFF2-40B4-BE49-F238E27FC236}">
                <a16:creationId xmlns:a16="http://schemas.microsoft.com/office/drawing/2014/main" id="{84C39F85-581A-43FE-A52B-7C9FE326C304}"/>
              </a:ext>
            </a:extLst>
          </p:cNvPr>
          <p:cNvSpPr>
            <a:spLocks noGrp="1"/>
          </p:cNvSpPr>
          <p:nvPr>
            <p:ph idx="1"/>
          </p:nvPr>
        </p:nvSpPr>
        <p:spPr/>
        <p:txBody>
          <a:bodyPr/>
          <a:lstStyle/>
          <a:p>
            <a:r>
              <a:rPr lang="id-ID" dirty="0"/>
              <a:t>Menjalankan sebuah thread dengan thread.start_new_thread(nama fungsi, args[, kwargs])</a:t>
            </a:r>
          </a:p>
          <a:p>
            <a:r>
              <a:rPr lang="id-ID" dirty="0"/>
              <a:t>Kwargs adalah opsional dictionary, sehingga sifatnya boleh ada boleh tidak</a:t>
            </a:r>
            <a:r>
              <a:rPr lang="en-US"/>
              <a:t>.</a:t>
            </a:r>
            <a:endParaRPr lang="en-ID"/>
          </a:p>
        </p:txBody>
      </p:sp>
    </p:spTree>
    <p:extLst>
      <p:ext uri="{BB962C8B-B14F-4D97-AF65-F5344CB8AC3E}">
        <p14:creationId xmlns:p14="http://schemas.microsoft.com/office/powerpoint/2010/main" val="4071787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0E46-3B2D-4BE7-B58F-0E45F1693B93}"/>
              </a:ext>
            </a:extLst>
          </p:cNvPr>
          <p:cNvSpPr>
            <a:spLocks noGrp="1"/>
          </p:cNvSpPr>
          <p:nvPr>
            <p:ph type="title"/>
          </p:nvPr>
        </p:nvSpPr>
        <p:spPr/>
        <p:txBody>
          <a:bodyPr/>
          <a:lstStyle/>
          <a:p>
            <a:r>
              <a:rPr lang="en-US" dirty="0"/>
              <a:t>Python Looping WHILE</a:t>
            </a:r>
            <a:endParaRPr lang="en-ID" dirty="0"/>
          </a:p>
        </p:txBody>
      </p:sp>
      <p:sp>
        <p:nvSpPr>
          <p:cNvPr id="3" name="Content Placeholder 2">
            <a:extLst>
              <a:ext uri="{FF2B5EF4-FFF2-40B4-BE49-F238E27FC236}">
                <a16:creationId xmlns:a16="http://schemas.microsoft.com/office/drawing/2014/main" id="{0A62A26B-DDFD-480B-9C03-233BD17D3627}"/>
              </a:ext>
            </a:extLst>
          </p:cNvPr>
          <p:cNvSpPr>
            <a:spLocks noGrp="1"/>
          </p:cNvSpPr>
          <p:nvPr>
            <p:ph idx="1"/>
          </p:nvPr>
        </p:nvSpPr>
        <p:spPr/>
        <p:txBody>
          <a:bodyPr/>
          <a:lstStyle/>
          <a:p>
            <a:r>
              <a:rPr lang="en-US" dirty="0" err="1"/>
              <a:t>Kontruksi</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D" dirty="0"/>
          </a:p>
        </p:txBody>
      </p:sp>
      <p:pic>
        <p:nvPicPr>
          <p:cNvPr id="4" name="Picture 3">
            <a:extLst>
              <a:ext uri="{FF2B5EF4-FFF2-40B4-BE49-F238E27FC236}">
                <a16:creationId xmlns:a16="http://schemas.microsoft.com/office/drawing/2014/main" id="{C40D0079-4091-465D-8BFF-7E693D75B720}"/>
              </a:ext>
            </a:extLst>
          </p:cNvPr>
          <p:cNvPicPr>
            <a:picLocks noChangeAspect="1"/>
          </p:cNvPicPr>
          <p:nvPr/>
        </p:nvPicPr>
        <p:blipFill>
          <a:blip r:embed="rId2"/>
          <a:stretch>
            <a:fillRect/>
          </a:stretch>
        </p:blipFill>
        <p:spPr>
          <a:xfrm>
            <a:off x="1344601" y="2809953"/>
            <a:ext cx="3200895" cy="1953598"/>
          </a:xfrm>
          <a:prstGeom prst="rect">
            <a:avLst/>
          </a:prstGeom>
        </p:spPr>
      </p:pic>
    </p:spTree>
    <p:extLst>
      <p:ext uri="{BB962C8B-B14F-4D97-AF65-F5344CB8AC3E}">
        <p14:creationId xmlns:p14="http://schemas.microsoft.com/office/powerpoint/2010/main" val="3811444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97BB3-6427-4D34-920C-6B0605151636}"/>
              </a:ext>
            </a:extLst>
          </p:cNvPr>
          <p:cNvSpPr>
            <a:spLocks noGrp="1"/>
          </p:cNvSpPr>
          <p:nvPr>
            <p:ph type="title"/>
          </p:nvPr>
        </p:nvSpPr>
        <p:spPr/>
        <p:txBody>
          <a:bodyPr/>
          <a:lstStyle/>
          <a:p>
            <a:r>
              <a:rPr lang="en-US" dirty="0"/>
              <a:t>Python Looping FOR</a:t>
            </a:r>
            <a:endParaRPr lang="en-ID" dirty="0"/>
          </a:p>
        </p:txBody>
      </p:sp>
      <p:sp>
        <p:nvSpPr>
          <p:cNvPr id="3" name="Content Placeholder 2">
            <a:extLst>
              <a:ext uri="{FF2B5EF4-FFF2-40B4-BE49-F238E27FC236}">
                <a16:creationId xmlns:a16="http://schemas.microsoft.com/office/drawing/2014/main" id="{E127022B-373B-4959-9AE4-CDB4CE0E0AFB}"/>
              </a:ext>
            </a:extLst>
          </p:cNvPr>
          <p:cNvSpPr>
            <a:spLocks noGrp="1"/>
          </p:cNvSpPr>
          <p:nvPr>
            <p:ph idx="1"/>
          </p:nvPr>
        </p:nvSpPr>
        <p:spPr/>
        <p:txBody>
          <a:bodyPr/>
          <a:lstStyle/>
          <a:p>
            <a:r>
              <a:rPr lang="en-US" dirty="0" err="1"/>
              <a:t>Kontruksi</a:t>
            </a:r>
            <a:endParaRPr lang="en-US" dirty="0"/>
          </a:p>
          <a:p>
            <a:pPr marL="0" indent="0">
              <a:buNone/>
            </a:pPr>
            <a:endParaRPr lang="en-ID" dirty="0"/>
          </a:p>
        </p:txBody>
      </p:sp>
      <p:pic>
        <p:nvPicPr>
          <p:cNvPr id="4" name="Picture 3">
            <a:extLst>
              <a:ext uri="{FF2B5EF4-FFF2-40B4-BE49-F238E27FC236}">
                <a16:creationId xmlns:a16="http://schemas.microsoft.com/office/drawing/2014/main" id="{30B5FCC1-3691-4016-BA68-2D82BEBB8A38}"/>
              </a:ext>
            </a:extLst>
          </p:cNvPr>
          <p:cNvPicPr>
            <a:picLocks noChangeAspect="1"/>
          </p:cNvPicPr>
          <p:nvPr/>
        </p:nvPicPr>
        <p:blipFill>
          <a:blip r:embed="rId2"/>
          <a:stretch>
            <a:fillRect/>
          </a:stretch>
        </p:blipFill>
        <p:spPr>
          <a:xfrm>
            <a:off x="2348780" y="2928372"/>
            <a:ext cx="6480197" cy="1471349"/>
          </a:xfrm>
          <a:prstGeom prst="rect">
            <a:avLst/>
          </a:prstGeom>
        </p:spPr>
      </p:pic>
      <p:pic>
        <p:nvPicPr>
          <p:cNvPr id="5" name="Picture 4">
            <a:extLst>
              <a:ext uri="{FF2B5EF4-FFF2-40B4-BE49-F238E27FC236}">
                <a16:creationId xmlns:a16="http://schemas.microsoft.com/office/drawing/2014/main" id="{1F74B105-4A74-4954-B6FA-186464D27095}"/>
              </a:ext>
            </a:extLst>
          </p:cNvPr>
          <p:cNvPicPr>
            <a:picLocks noChangeAspect="1"/>
          </p:cNvPicPr>
          <p:nvPr/>
        </p:nvPicPr>
        <p:blipFill>
          <a:blip r:embed="rId3"/>
          <a:stretch>
            <a:fillRect/>
          </a:stretch>
        </p:blipFill>
        <p:spPr>
          <a:xfrm>
            <a:off x="7780752" y="4724180"/>
            <a:ext cx="3808766" cy="958669"/>
          </a:xfrm>
          <a:prstGeom prst="rect">
            <a:avLst/>
          </a:prstGeom>
        </p:spPr>
      </p:pic>
      <p:pic>
        <p:nvPicPr>
          <p:cNvPr id="6" name="Picture 5">
            <a:extLst>
              <a:ext uri="{FF2B5EF4-FFF2-40B4-BE49-F238E27FC236}">
                <a16:creationId xmlns:a16="http://schemas.microsoft.com/office/drawing/2014/main" id="{7F997E44-8119-4475-A5BC-E527A6D77A3A}"/>
              </a:ext>
            </a:extLst>
          </p:cNvPr>
          <p:cNvPicPr>
            <a:picLocks noChangeAspect="1"/>
          </p:cNvPicPr>
          <p:nvPr/>
        </p:nvPicPr>
        <p:blipFill>
          <a:blip r:embed="rId4"/>
          <a:stretch>
            <a:fillRect/>
          </a:stretch>
        </p:blipFill>
        <p:spPr>
          <a:xfrm>
            <a:off x="4519945" y="4729209"/>
            <a:ext cx="2909205" cy="953640"/>
          </a:xfrm>
          <a:prstGeom prst="rect">
            <a:avLst/>
          </a:prstGeom>
        </p:spPr>
      </p:pic>
      <p:pic>
        <p:nvPicPr>
          <p:cNvPr id="7" name="Picture 6">
            <a:extLst>
              <a:ext uri="{FF2B5EF4-FFF2-40B4-BE49-F238E27FC236}">
                <a16:creationId xmlns:a16="http://schemas.microsoft.com/office/drawing/2014/main" id="{D6B675F3-481C-4621-8F4B-F26B935B0336}"/>
              </a:ext>
            </a:extLst>
          </p:cNvPr>
          <p:cNvPicPr>
            <a:picLocks noChangeAspect="1"/>
          </p:cNvPicPr>
          <p:nvPr/>
        </p:nvPicPr>
        <p:blipFill>
          <a:blip r:embed="rId5"/>
          <a:stretch>
            <a:fillRect/>
          </a:stretch>
        </p:blipFill>
        <p:spPr>
          <a:xfrm>
            <a:off x="1146418" y="4724180"/>
            <a:ext cx="3021925" cy="953640"/>
          </a:xfrm>
          <a:prstGeom prst="rect">
            <a:avLst/>
          </a:prstGeom>
        </p:spPr>
      </p:pic>
    </p:spTree>
    <p:extLst>
      <p:ext uri="{BB962C8B-B14F-4D97-AF65-F5344CB8AC3E}">
        <p14:creationId xmlns:p14="http://schemas.microsoft.com/office/powerpoint/2010/main" val="311764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849D-EDBF-43A6-90BA-01B0E4C2A9A8}"/>
              </a:ext>
            </a:extLst>
          </p:cNvPr>
          <p:cNvSpPr>
            <a:spLocks noGrp="1"/>
          </p:cNvSpPr>
          <p:nvPr>
            <p:ph type="title"/>
          </p:nvPr>
        </p:nvSpPr>
        <p:spPr/>
        <p:txBody>
          <a:bodyPr/>
          <a:lstStyle/>
          <a:p>
            <a:r>
              <a:rPr lang="en-US" dirty="0"/>
              <a:t>range</a:t>
            </a:r>
            <a:endParaRPr lang="en-ID" dirty="0"/>
          </a:p>
        </p:txBody>
      </p:sp>
      <p:sp>
        <p:nvSpPr>
          <p:cNvPr id="3" name="Content Placeholder 2">
            <a:extLst>
              <a:ext uri="{FF2B5EF4-FFF2-40B4-BE49-F238E27FC236}">
                <a16:creationId xmlns:a16="http://schemas.microsoft.com/office/drawing/2014/main" id="{10513F01-0BE2-472A-A57D-E3355E9A6F02}"/>
              </a:ext>
            </a:extLst>
          </p:cNvPr>
          <p:cNvSpPr>
            <a:spLocks noGrp="1"/>
          </p:cNvSpPr>
          <p:nvPr>
            <p:ph idx="1"/>
          </p:nvPr>
        </p:nvSpPr>
        <p:spPr/>
        <p:txBody>
          <a:bodyPr/>
          <a:lstStyle/>
          <a:p>
            <a:r>
              <a:rPr lang="en-US" dirty="0"/>
              <a:t>Range(a), </a:t>
            </a:r>
            <a:r>
              <a:rPr lang="en-US" dirty="0" err="1"/>
              <a:t>berulang</a:t>
            </a:r>
            <a:r>
              <a:rPr lang="en-US" dirty="0"/>
              <a:t> </a:t>
            </a:r>
            <a:r>
              <a:rPr lang="en-US" dirty="0" err="1"/>
              <a:t>dari</a:t>
            </a:r>
            <a:r>
              <a:rPr lang="en-US" dirty="0"/>
              <a:t> 0 </a:t>
            </a:r>
            <a:r>
              <a:rPr lang="en-US" dirty="0" err="1"/>
              <a:t>sampai</a:t>
            </a:r>
            <a:r>
              <a:rPr lang="en-US" dirty="0"/>
              <a:t> a-1, step per 1</a:t>
            </a:r>
          </a:p>
          <a:p>
            <a:r>
              <a:rPr lang="en-US" dirty="0"/>
              <a:t>Range(a, b), </a:t>
            </a:r>
            <a:r>
              <a:rPr lang="en-US" dirty="0" err="1"/>
              <a:t>berulang</a:t>
            </a:r>
            <a:r>
              <a:rPr lang="en-US" dirty="0"/>
              <a:t> </a:t>
            </a:r>
            <a:r>
              <a:rPr lang="en-US" dirty="0" err="1"/>
              <a:t>dari</a:t>
            </a:r>
            <a:r>
              <a:rPr lang="en-US" dirty="0"/>
              <a:t> a </a:t>
            </a:r>
            <a:r>
              <a:rPr lang="en-US" dirty="0" err="1"/>
              <a:t>sampai</a:t>
            </a:r>
            <a:r>
              <a:rPr lang="en-US" dirty="0"/>
              <a:t> b-1, step per 1</a:t>
            </a:r>
          </a:p>
          <a:p>
            <a:r>
              <a:rPr lang="en-US" dirty="0"/>
              <a:t>Range(a, b, c), </a:t>
            </a:r>
            <a:r>
              <a:rPr lang="en-US" dirty="0" err="1"/>
              <a:t>berulang</a:t>
            </a:r>
            <a:r>
              <a:rPr lang="en-US" dirty="0"/>
              <a:t> </a:t>
            </a:r>
            <a:r>
              <a:rPr lang="en-US" dirty="0" err="1"/>
              <a:t>dari</a:t>
            </a:r>
            <a:r>
              <a:rPr lang="en-US" dirty="0"/>
              <a:t> a </a:t>
            </a:r>
            <a:r>
              <a:rPr lang="en-US" dirty="0" err="1"/>
              <a:t>sampai</a:t>
            </a:r>
            <a:r>
              <a:rPr lang="en-US" dirty="0"/>
              <a:t> b-1, step per c</a:t>
            </a:r>
            <a:endParaRPr lang="en-ID" dirty="0"/>
          </a:p>
        </p:txBody>
      </p:sp>
    </p:spTree>
    <p:extLst>
      <p:ext uri="{BB962C8B-B14F-4D97-AF65-F5344CB8AC3E}">
        <p14:creationId xmlns:p14="http://schemas.microsoft.com/office/powerpoint/2010/main" val="866927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B72E-AEC9-408B-8324-A19E3E655034}"/>
              </a:ext>
            </a:extLst>
          </p:cNvPr>
          <p:cNvSpPr>
            <a:spLocks noGrp="1"/>
          </p:cNvSpPr>
          <p:nvPr>
            <p:ph type="title"/>
          </p:nvPr>
        </p:nvSpPr>
        <p:spPr/>
        <p:txBody>
          <a:bodyPr/>
          <a:lstStyle/>
          <a:p>
            <a:r>
              <a:rPr lang="en-US" dirty="0"/>
              <a:t>Continue</a:t>
            </a:r>
            <a:endParaRPr lang="en-ID" dirty="0"/>
          </a:p>
        </p:txBody>
      </p:sp>
      <p:sp>
        <p:nvSpPr>
          <p:cNvPr id="3" name="Content Placeholder 2">
            <a:extLst>
              <a:ext uri="{FF2B5EF4-FFF2-40B4-BE49-F238E27FC236}">
                <a16:creationId xmlns:a16="http://schemas.microsoft.com/office/drawing/2014/main" id="{03812AA8-5CA0-43EA-8CFF-10C3EAB710D8}"/>
              </a:ext>
            </a:extLst>
          </p:cNvPr>
          <p:cNvSpPr>
            <a:spLocks noGrp="1"/>
          </p:cNvSpPr>
          <p:nvPr>
            <p:ph idx="1"/>
          </p:nvPr>
        </p:nvSpPr>
        <p:spPr/>
        <p:txBody>
          <a:bodyPr/>
          <a:lstStyle/>
          <a:p>
            <a:r>
              <a:rPr lang="en-US" dirty="0"/>
              <a:t>Continue </a:t>
            </a:r>
            <a:r>
              <a:rPr lang="en-US" dirty="0" err="1"/>
              <a:t>berarti</a:t>
            </a:r>
            <a:r>
              <a:rPr lang="en-US" dirty="0"/>
              <a:t> current loop </a:t>
            </a:r>
            <a:r>
              <a:rPr lang="en-US" dirty="0" err="1"/>
              <a:t>akan</a:t>
            </a:r>
            <a:r>
              <a:rPr lang="en-US" dirty="0"/>
              <a:t> </a:t>
            </a:r>
            <a:r>
              <a:rPr lang="en-US" dirty="0" err="1"/>
              <a:t>dilewati</a:t>
            </a:r>
            <a:r>
              <a:rPr lang="en-US" dirty="0"/>
              <a:t> </a:t>
            </a:r>
          </a:p>
          <a:p>
            <a:pPr marL="0" indent="0">
              <a:buNone/>
            </a:pPr>
            <a:endParaRPr lang="en-ID" dirty="0"/>
          </a:p>
        </p:txBody>
      </p:sp>
      <p:pic>
        <p:nvPicPr>
          <p:cNvPr id="5" name="Picture 4">
            <a:extLst>
              <a:ext uri="{FF2B5EF4-FFF2-40B4-BE49-F238E27FC236}">
                <a16:creationId xmlns:a16="http://schemas.microsoft.com/office/drawing/2014/main" id="{C4A01A7F-2DEE-4610-A65D-399A75A8F5A3}"/>
              </a:ext>
            </a:extLst>
          </p:cNvPr>
          <p:cNvPicPr>
            <a:picLocks noChangeAspect="1"/>
          </p:cNvPicPr>
          <p:nvPr/>
        </p:nvPicPr>
        <p:blipFill>
          <a:blip r:embed="rId2"/>
          <a:stretch>
            <a:fillRect/>
          </a:stretch>
        </p:blipFill>
        <p:spPr>
          <a:xfrm>
            <a:off x="2438803" y="3068794"/>
            <a:ext cx="5742911" cy="1940527"/>
          </a:xfrm>
          <a:prstGeom prst="rect">
            <a:avLst/>
          </a:prstGeom>
        </p:spPr>
      </p:pic>
    </p:spTree>
    <p:extLst>
      <p:ext uri="{BB962C8B-B14F-4D97-AF65-F5344CB8AC3E}">
        <p14:creationId xmlns:p14="http://schemas.microsoft.com/office/powerpoint/2010/main" val="347714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D3E2A-8DBB-42A8-98E0-9F83C0A27ACB}"/>
              </a:ext>
            </a:extLst>
          </p:cNvPr>
          <p:cNvSpPr>
            <a:spLocks noGrp="1"/>
          </p:cNvSpPr>
          <p:nvPr>
            <p:ph type="title"/>
          </p:nvPr>
        </p:nvSpPr>
        <p:spPr/>
        <p:txBody>
          <a:bodyPr/>
          <a:lstStyle/>
          <a:p>
            <a:r>
              <a:rPr lang="id-ID" dirty="0"/>
              <a:t>OOP (Object Oriented Programming)</a:t>
            </a:r>
            <a:endParaRPr lang="en-ID" dirty="0"/>
          </a:p>
        </p:txBody>
      </p:sp>
      <p:sp>
        <p:nvSpPr>
          <p:cNvPr id="3" name="Content Placeholder 2">
            <a:extLst>
              <a:ext uri="{FF2B5EF4-FFF2-40B4-BE49-F238E27FC236}">
                <a16:creationId xmlns:a16="http://schemas.microsoft.com/office/drawing/2014/main" id="{EFA8755A-BC5C-44E5-A637-595D7ECC98B0}"/>
              </a:ext>
            </a:extLst>
          </p:cNvPr>
          <p:cNvSpPr>
            <a:spLocks noGrp="1"/>
          </p:cNvSpPr>
          <p:nvPr>
            <p:ph idx="1"/>
          </p:nvPr>
        </p:nvSpPr>
        <p:spPr/>
        <p:txBody>
          <a:bodyPr>
            <a:normAutofit fontScale="85000" lnSpcReduction="20000"/>
          </a:bodyPr>
          <a:lstStyle/>
          <a:p>
            <a:r>
              <a:rPr lang="id-ID" dirty="0"/>
              <a:t>Inti dari OOP adalah Class.</a:t>
            </a:r>
          </a:p>
          <a:p>
            <a:r>
              <a:rPr lang="id-ID" dirty="0"/>
              <a:t>Class adalah Model atau template dari sebuah Object.</a:t>
            </a:r>
          </a:p>
          <a:p>
            <a:r>
              <a:rPr lang="id-ID" dirty="0"/>
              <a:t>Object adalah Class yang sudah di instance atau sudah di munculkan.</a:t>
            </a:r>
          </a:p>
          <a:p>
            <a:r>
              <a:rPr lang="id-ID" dirty="0"/>
              <a:t>OOP memiliki 4 kunci dasar yaitu :</a:t>
            </a:r>
          </a:p>
          <a:p>
            <a:pPr marL="0" indent="0">
              <a:buNone/>
            </a:pPr>
            <a:r>
              <a:rPr lang="id-ID" dirty="0"/>
              <a:t>	- Abstraksi</a:t>
            </a:r>
          </a:p>
          <a:p>
            <a:pPr marL="0" indent="0">
              <a:buNone/>
            </a:pPr>
            <a:r>
              <a:rPr lang="id-ID" dirty="0"/>
              <a:t>	- Enkapsulasi</a:t>
            </a:r>
          </a:p>
          <a:p>
            <a:pPr marL="0" indent="0">
              <a:buNone/>
            </a:pPr>
            <a:r>
              <a:rPr lang="id-ID" dirty="0"/>
              <a:t>	- Pewarisan</a:t>
            </a:r>
          </a:p>
          <a:p>
            <a:pPr marL="0" indent="0">
              <a:buNone/>
            </a:pPr>
            <a:r>
              <a:rPr lang="id-ID" dirty="0"/>
              <a:t>	- Polimorfisme</a:t>
            </a:r>
          </a:p>
          <a:p>
            <a:endParaRPr lang="en-ID" dirty="0"/>
          </a:p>
        </p:txBody>
      </p:sp>
    </p:spTree>
    <p:extLst>
      <p:ext uri="{BB962C8B-B14F-4D97-AF65-F5344CB8AC3E}">
        <p14:creationId xmlns:p14="http://schemas.microsoft.com/office/powerpoint/2010/main" val="3166173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DF461-0D35-4148-BF3E-59486570A35B}"/>
              </a:ext>
            </a:extLst>
          </p:cNvPr>
          <p:cNvSpPr>
            <a:spLocks noGrp="1"/>
          </p:cNvSpPr>
          <p:nvPr>
            <p:ph type="title"/>
          </p:nvPr>
        </p:nvSpPr>
        <p:spPr/>
        <p:txBody>
          <a:bodyPr/>
          <a:lstStyle/>
          <a:p>
            <a:r>
              <a:rPr lang="id-ID" dirty="0"/>
              <a:t>Class</a:t>
            </a:r>
            <a:endParaRPr lang="en-ID" dirty="0"/>
          </a:p>
        </p:txBody>
      </p:sp>
      <p:sp>
        <p:nvSpPr>
          <p:cNvPr id="3" name="Content Placeholder 2">
            <a:extLst>
              <a:ext uri="{FF2B5EF4-FFF2-40B4-BE49-F238E27FC236}">
                <a16:creationId xmlns:a16="http://schemas.microsoft.com/office/drawing/2014/main" id="{25F0FEE4-C781-43C6-B6A3-BF1A26A32199}"/>
              </a:ext>
            </a:extLst>
          </p:cNvPr>
          <p:cNvSpPr>
            <a:spLocks noGrp="1"/>
          </p:cNvSpPr>
          <p:nvPr>
            <p:ph idx="1"/>
          </p:nvPr>
        </p:nvSpPr>
        <p:spPr/>
        <p:txBody>
          <a:bodyPr/>
          <a:lstStyle/>
          <a:p>
            <a:r>
              <a:rPr lang="id-ID" dirty="0"/>
              <a:t>Class pada dasarnya adalah cara untuk meng-enkapsulasi antara Data Member dan Method Member</a:t>
            </a:r>
          </a:p>
          <a:p>
            <a:r>
              <a:rPr lang="id-ID" dirty="0"/>
              <a:t>Data Member adalah Variable atau Data</a:t>
            </a:r>
          </a:p>
          <a:p>
            <a:r>
              <a:rPr lang="id-ID" dirty="0"/>
              <a:t>Method Member adalah Fungsi pemroses Data</a:t>
            </a:r>
          </a:p>
          <a:p>
            <a:endParaRPr lang="en-ID" dirty="0"/>
          </a:p>
        </p:txBody>
      </p:sp>
    </p:spTree>
    <p:extLst>
      <p:ext uri="{BB962C8B-B14F-4D97-AF65-F5344CB8AC3E}">
        <p14:creationId xmlns:p14="http://schemas.microsoft.com/office/powerpoint/2010/main" val="2772903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DD75-F63D-4BEA-BF7F-695F538D2B9C}"/>
              </a:ext>
            </a:extLst>
          </p:cNvPr>
          <p:cNvSpPr>
            <a:spLocks noGrp="1"/>
          </p:cNvSpPr>
          <p:nvPr>
            <p:ph type="title"/>
          </p:nvPr>
        </p:nvSpPr>
        <p:spPr/>
        <p:txBody>
          <a:bodyPr/>
          <a:lstStyle/>
          <a:p>
            <a:r>
              <a:rPr lang="id-ID" dirty="0"/>
              <a:t>Deklarasi Class</a:t>
            </a:r>
            <a:endParaRPr lang="en-ID" dirty="0"/>
          </a:p>
        </p:txBody>
      </p:sp>
      <p:sp>
        <p:nvSpPr>
          <p:cNvPr id="3" name="Content Placeholder 2">
            <a:extLst>
              <a:ext uri="{FF2B5EF4-FFF2-40B4-BE49-F238E27FC236}">
                <a16:creationId xmlns:a16="http://schemas.microsoft.com/office/drawing/2014/main" id="{24FC8B19-E8C6-4983-A9A0-2F426A2EE54F}"/>
              </a:ext>
            </a:extLst>
          </p:cNvPr>
          <p:cNvSpPr>
            <a:spLocks noGrp="1"/>
          </p:cNvSpPr>
          <p:nvPr>
            <p:ph idx="1"/>
          </p:nvPr>
        </p:nvSpPr>
        <p:spPr/>
        <p:txBody>
          <a:bodyPr>
            <a:normAutofit fontScale="92500" lnSpcReduction="10000"/>
          </a:bodyPr>
          <a:lstStyle/>
          <a:p>
            <a:pPr marL="0" indent="0">
              <a:buNone/>
            </a:pPr>
            <a:r>
              <a:rPr lang="id-ID" dirty="0"/>
              <a:t>Class ClassName(object):</a:t>
            </a:r>
          </a:p>
          <a:p>
            <a:pPr marL="0" indent="0">
              <a:buNone/>
            </a:pPr>
            <a:r>
              <a:rPr lang="id-ID" dirty="0"/>
              <a:t>  def __init__(self, param1, param2):</a:t>
            </a:r>
          </a:p>
          <a:p>
            <a:pPr marL="0" indent="0">
              <a:buNone/>
            </a:pPr>
            <a:r>
              <a:rPr lang="id-ID" dirty="0"/>
              <a:t>    #construktor code</a:t>
            </a:r>
          </a:p>
          <a:p>
            <a:pPr marL="0" indent="0">
              <a:buNone/>
            </a:pPr>
            <a:r>
              <a:rPr lang="id-ID" dirty="0"/>
              <a:t>  def __del__(self, param1, param2):</a:t>
            </a:r>
          </a:p>
          <a:p>
            <a:pPr marL="0" indent="0">
              <a:buNone/>
            </a:pPr>
            <a:r>
              <a:rPr lang="id-ID" dirty="0"/>
              <a:t>    #destructor code</a:t>
            </a:r>
          </a:p>
          <a:p>
            <a:pPr marL="0" indent="0">
              <a:buNone/>
            </a:pPr>
            <a:r>
              <a:rPr lang="id-ID" dirty="0"/>
              <a:t>  def MethodName(self, param1m param2):</a:t>
            </a:r>
          </a:p>
          <a:p>
            <a:pPr marL="0" indent="0">
              <a:buNone/>
            </a:pPr>
            <a:r>
              <a:rPr lang="id-ID" dirty="0"/>
              <a:t>    #Method Code</a:t>
            </a:r>
          </a:p>
          <a:p>
            <a:endParaRPr lang="en-ID" dirty="0"/>
          </a:p>
        </p:txBody>
      </p:sp>
    </p:spTree>
    <p:extLst>
      <p:ext uri="{BB962C8B-B14F-4D97-AF65-F5344CB8AC3E}">
        <p14:creationId xmlns:p14="http://schemas.microsoft.com/office/powerpoint/2010/main" val="2353955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250</TotalTime>
  <Words>960</Words>
  <Application>Microsoft Office PowerPoint</Application>
  <PresentationFormat>Widescreen</PresentationFormat>
  <Paragraphs>117</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Tw Cen MT</vt:lpstr>
      <vt:lpstr>Circuit</vt:lpstr>
      <vt:lpstr>CLIENT SERVER 1</vt:lpstr>
      <vt:lpstr>python conditions</vt:lpstr>
      <vt:lpstr>Python Looping WHILE</vt:lpstr>
      <vt:lpstr>Python Looping FOR</vt:lpstr>
      <vt:lpstr>range</vt:lpstr>
      <vt:lpstr>Continue</vt:lpstr>
      <vt:lpstr>OOP (Object Oriented Programming)</vt:lpstr>
      <vt:lpstr>Class</vt:lpstr>
      <vt:lpstr>Deklarasi Class</vt:lpstr>
      <vt:lpstr>Mendeklarasikan Object</vt:lpstr>
      <vt:lpstr>Pewarisan</vt:lpstr>
      <vt:lpstr>Hak akses ahli waris</vt:lpstr>
      <vt:lpstr>Deklarasi Class Turunan</vt:lpstr>
      <vt:lpstr>Socket in Python</vt:lpstr>
      <vt:lpstr>Python Collection</vt:lpstr>
      <vt:lpstr>JSon</vt:lpstr>
      <vt:lpstr>Contoh JSon</vt:lpstr>
      <vt:lpstr>MySQL Connection</vt:lpstr>
      <vt:lpstr>Module &amp; package</vt:lpstr>
      <vt:lpstr>Multi Threading</vt:lpstr>
      <vt:lpstr>CPU dan Multi Threading</vt:lpstr>
      <vt:lpstr>Multi Threading dalam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SERVER 1</dc:title>
  <dc:creator>Hendrawan Ashari</dc:creator>
  <cp:lastModifiedBy>Hendrawan Ashari</cp:lastModifiedBy>
  <cp:revision>28</cp:revision>
  <dcterms:created xsi:type="dcterms:W3CDTF">2019-09-25T00:47:51Z</dcterms:created>
  <dcterms:modified xsi:type="dcterms:W3CDTF">2019-12-12T00:42:37Z</dcterms:modified>
</cp:coreProperties>
</file>