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864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76BF-3D4E-4C8D-87BB-450F1FDE48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6187-FB04-46A1-B4CA-B9F27A5D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/>
          <p:cNvSpPr txBox="1"/>
          <p:nvPr/>
        </p:nvSpPr>
        <p:spPr>
          <a:xfrm>
            <a:off x="64458" y="910773"/>
            <a:ext cx="3299332" cy="22467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Probability of introduction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P(I)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probability of a species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get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from one node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next.</a:t>
            </a:r>
          </a:p>
          <a:p>
            <a:pPr algn="ctr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Based on: </a:t>
            </a:r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amount of traffic </a:t>
            </a:r>
          </a:p>
          <a:p>
            <a:pPr algn="ctr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dispersal kernels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P(I) from node 1 to node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P(I)</a:t>
            </a:r>
            <a:r>
              <a:rPr lang="en-US" sz="1400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combined P(I) of all previous nodes in the path.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6189840" y="966787"/>
            <a:ext cx="3590834" cy="24622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Probability of establishment P(E):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probability of a species already present in a node to establish in that node, or between that node and the next.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Based on: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Probability of being “lost”  while transported  from one node to  the next: 1-P(I) 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Proportion of suitable habitats between one node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nd the 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83545" y="388047"/>
            <a:ext cx="2134820" cy="3545009"/>
            <a:chOff x="12354348" y="30886024"/>
            <a:chExt cx="4511674" cy="8763000"/>
          </a:xfrm>
        </p:grpSpPr>
        <p:cxnSp>
          <p:nvCxnSpPr>
            <p:cNvPr id="7" name="Connettore 2 153"/>
            <p:cNvCxnSpPr>
              <a:stCxn id="23" idx="3"/>
              <a:endCxn id="10" idx="0"/>
            </p:cNvCxnSpPr>
            <p:nvPr/>
          </p:nvCxnSpPr>
          <p:spPr>
            <a:xfrm flipH="1">
              <a:off x="12986967" y="31406350"/>
              <a:ext cx="1338234" cy="2070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154"/>
            <p:cNvCxnSpPr>
              <a:stCxn id="23" idx="4"/>
            </p:cNvCxnSpPr>
            <p:nvPr/>
          </p:nvCxnSpPr>
          <p:spPr>
            <a:xfrm>
              <a:off x="14557004" y="31495624"/>
              <a:ext cx="281781" cy="2514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155"/>
            <p:cNvCxnSpPr>
              <a:stCxn id="23" idx="5"/>
            </p:cNvCxnSpPr>
            <p:nvPr/>
          </p:nvCxnSpPr>
          <p:spPr>
            <a:xfrm>
              <a:off x="14788806" y="31406350"/>
              <a:ext cx="1749398" cy="3670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e 203"/>
            <p:cNvSpPr/>
            <p:nvPr/>
          </p:nvSpPr>
          <p:spPr>
            <a:xfrm>
              <a:off x="12659148" y="334768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e 204"/>
            <p:cNvSpPr/>
            <p:nvPr/>
          </p:nvSpPr>
          <p:spPr>
            <a:xfrm>
              <a:off x="14533985" y="33997150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e 206"/>
            <p:cNvSpPr/>
            <p:nvPr/>
          </p:nvSpPr>
          <p:spPr>
            <a:xfrm>
              <a:off x="16210385" y="350008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Connettore 2 208"/>
            <p:cNvCxnSpPr>
              <a:endCxn id="14" idx="0"/>
            </p:cNvCxnSpPr>
            <p:nvPr/>
          </p:nvCxnSpPr>
          <p:spPr>
            <a:xfrm flipH="1">
              <a:off x="12682167" y="34086424"/>
              <a:ext cx="248416" cy="15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210"/>
            <p:cNvSpPr/>
            <p:nvPr/>
          </p:nvSpPr>
          <p:spPr>
            <a:xfrm>
              <a:off x="12354348" y="356104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Connettore 2 211"/>
            <p:cNvCxnSpPr>
              <a:stCxn id="11" idx="4"/>
            </p:cNvCxnSpPr>
            <p:nvPr/>
          </p:nvCxnSpPr>
          <p:spPr>
            <a:xfrm>
              <a:off x="14861804" y="34606750"/>
              <a:ext cx="53181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213"/>
            <p:cNvSpPr/>
            <p:nvPr/>
          </p:nvSpPr>
          <p:spPr>
            <a:xfrm>
              <a:off x="14610185" y="360676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Connettore 2 214"/>
            <p:cNvCxnSpPr>
              <a:stCxn id="14" idx="4"/>
            </p:cNvCxnSpPr>
            <p:nvPr/>
          </p:nvCxnSpPr>
          <p:spPr>
            <a:xfrm>
              <a:off x="12682167" y="36220024"/>
              <a:ext cx="175418" cy="1295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e 215"/>
            <p:cNvSpPr/>
            <p:nvPr/>
          </p:nvSpPr>
          <p:spPr>
            <a:xfrm>
              <a:off x="12582948" y="375154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Connettore 2 216"/>
            <p:cNvCxnSpPr>
              <a:stCxn id="18" idx="5"/>
            </p:cNvCxnSpPr>
            <p:nvPr/>
          </p:nvCxnSpPr>
          <p:spPr>
            <a:xfrm>
              <a:off x="13142569" y="38035750"/>
              <a:ext cx="1234500" cy="11560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e 218"/>
            <p:cNvSpPr/>
            <p:nvPr/>
          </p:nvSpPr>
          <p:spPr>
            <a:xfrm>
              <a:off x="13771985" y="390394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Connettore 2 221"/>
            <p:cNvCxnSpPr>
              <a:stCxn id="16" idx="4"/>
              <a:endCxn id="20" idx="0"/>
            </p:cNvCxnSpPr>
            <p:nvPr/>
          </p:nvCxnSpPr>
          <p:spPr>
            <a:xfrm flipH="1">
              <a:off x="14099804" y="36677224"/>
              <a:ext cx="838200" cy="23622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24"/>
            <p:cNvCxnSpPr>
              <a:endCxn id="20" idx="7"/>
            </p:cNvCxnSpPr>
            <p:nvPr/>
          </p:nvCxnSpPr>
          <p:spPr>
            <a:xfrm flipH="1">
              <a:off x="14331606" y="35686624"/>
              <a:ext cx="2206598" cy="34420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e 103"/>
            <p:cNvSpPr/>
            <p:nvPr/>
          </p:nvSpPr>
          <p:spPr>
            <a:xfrm>
              <a:off x="14229185" y="30886024"/>
              <a:ext cx="655637" cy="609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8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 511"/>
          <p:cNvSpPr/>
          <p:nvPr/>
        </p:nvSpPr>
        <p:spPr>
          <a:xfrm>
            <a:off x="3512840" y="236481"/>
            <a:ext cx="3054034" cy="55577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6681192" y="236483"/>
            <a:ext cx="3096344" cy="55577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395528" y="236483"/>
            <a:ext cx="3045304" cy="555779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TextBox 7"/>
          <p:cNvSpPr txBox="1"/>
          <p:nvPr/>
        </p:nvSpPr>
        <p:spPr>
          <a:xfrm>
            <a:off x="395528" y="265551"/>
            <a:ext cx="3045303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Roadways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TextBox 7"/>
          <p:cNvSpPr txBox="1"/>
          <p:nvPr/>
        </p:nvSpPr>
        <p:spPr>
          <a:xfrm>
            <a:off x="480125" y="569460"/>
            <a:ext cx="1395251" cy="430887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Traffic information</a:t>
            </a:r>
          </a:p>
        </p:txBody>
      </p:sp>
      <p:sp>
        <p:nvSpPr>
          <p:cNvPr id="240" name="TextBox 7"/>
          <p:cNvSpPr txBox="1"/>
          <p:nvPr/>
        </p:nvSpPr>
        <p:spPr>
          <a:xfrm rot="16200000">
            <a:off x="-1399396" y="2623869"/>
            <a:ext cx="3075467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Probability of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Invasion P(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Inv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72482" y="1196752"/>
            <a:ext cx="9577062" cy="310335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TextBox 7"/>
          <p:cNvSpPr txBox="1"/>
          <p:nvPr/>
        </p:nvSpPr>
        <p:spPr>
          <a:xfrm rot="16200000">
            <a:off x="-365454" y="467060"/>
            <a:ext cx="1007588" cy="30777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files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72482" y="117158"/>
            <a:ext cx="9577062" cy="10075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TextBox 7"/>
          <p:cNvSpPr txBox="1"/>
          <p:nvPr/>
        </p:nvSpPr>
        <p:spPr>
          <a:xfrm>
            <a:off x="2117224" y="565856"/>
            <a:ext cx="1196772" cy="430887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Environmental 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488504" y="1340770"/>
            <a:ext cx="1482786" cy="1591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22928" y="1351173"/>
            <a:ext cx="1309647" cy="34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Dispersal kernels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24743" y="1642408"/>
            <a:ext cx="1410308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Attachment to vehicle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40122" y="1941547"/>
            <a:ext cx="74892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Airstream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43941" y="2280587"/>
            <a:ext cx="94128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Commodities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60582" y="2602733"/>
            <a:ext cx="1107996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Natural dispersal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8" name="Straight Arrow Connector 327"/>
          <p:cNvCxnSpPr>
            <a:stCxn id="238" idx="2"/>
            <a:endCxn id="297" idx="0"/>
          </p:cNvCxnSpPr>
          <p:nvPr/>
        </p:nvCxnSpPr>
        <p:spPr>
          <a:xfrm>
            <a:off x="1177751" y="1000347"/>
            <a:ext cx="1" cy="350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272480" y="4387794"/>
            <a:ext cx="9577064" cy="242558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7" name="TextBox 7"/>
          <p:cNvSpPr txBox="1"/>
          <p:nvPr/>
        </p:nvSpPr>
        <p:spPr>
          <a:xfrm rot="16200000">
            <a:off x="-1041954" y="5408230"/>
            <a:ext cx="2329810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Model output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1161946" y="3958757"/>
            <a:ext cx="16763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1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</a:t>
            </a:r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P(I) x P(E)</a:t>
            </a:r>
            <a:endParaRPr lang="en-US" sz="1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7" name="Straight Arrow Connector 406"/>
          <p:cNvCxnSpPr>
            <a:stCxn id="377" idx="2"/>
            <a:endCxn id="421" idx="0"/>
          </p:cNvCxnSpPr>
          <p:nvPr/>
        </p:nvCxnSpPr>
        <p:spPr>
          <a:xfrm>
            <a:off x="2000109" y="4235756"/>
            <a:ext cx="0" cy="36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161946" y="4596629"/>
            <a:ext cx="1676325" cy="4495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Invasion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matrix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1161945" y="5216364"/>
            <a:ext cx="1676325" cy="4495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Invasion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map</a:t>
            </a:r>
          </a:p>
        </p:txBody>
      </p:sp>
      <p:cxnSp>
        <p:nvCxnSpPr>
          <p:cNvPr id="424" name="Straight Arrow Connector 423"/>
          <p:cNvCxnSpPr>
            <a:stCxn id="421" idx="2"/>
            <a:endCxn id="422" idx="0"/>
          </p:cNvCxnSpPr>
          <p:nvPr/>
        </p:nvCxnSpPr>
        <p:spPr>
          <a:xfrm flipH="1">
            <a:off x="2000108" y="5046145"/>
            <a:ext cx="1" cy="170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/>
          <p:nvPr/>
        </p:nvCxnSpPr>
        <p:spPr>
          <a:xfrm rot="16200000" flipH="1">
            <a:off x="1084583" y="3044349"/>
            <a:ext cx="216023" cy="49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377" idx="0"/>
          </p:cNvCxnSpPr>
          <p:nvPr/>
        </p:nvCxnSpPr>
        <p:spPr>
          <a:xfrm rot="16200000" flipH="1">
            <a:off x="1424232" y="3382879"/>
            <a:ext cx="344485" cy="8072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118561" y="1817827"/>
            <a:ext cx="1196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Proportion of suitable habitat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endParaRPr lang="en-US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1" name="Straight Arrow Connector 280"/>
          <p:cNvCxnSpPr>
            <a:stCxn id="247" idx="2"/>
            <a:endCxn id="265" idx="0"/>
          </p:cNvCxnSpPr>
          <p:nvPr/>
        </p:nvCxnSpPr>
        <p:spPr>
          <a:xfrm>
            <a:off x="2715610" y="996743"/>
            <a:ext cx="1337" cy="821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65" idx="2"/>
            <a:endCxn id="289" idx="0"/>
          </p:cNvCxnSpPr>
          <p:nvPr/>
        </p:nvCxnSpPr>
        <p:spPr>
          <a:xfrm>
            <a:off x="2716947" y="2464158"/>
            <a:ext cx="0" cy="688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2030185" y="3152605"/>
            <a:ext cx="1373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robability of Establishment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P(E)</a:t>
            </a:r>
          </a:p>
        </p:txBody>
      </p:sp>
      <p:cxnSp>
        <p:nvCxnSpPr>
          <p:cNvPr id="165" name="Elbow Connector 164"/>
          <p:cNvCxnSpPr>
            <a:stCxn id="289" idx="2"/>
            <a:endCxn id="377" idx="0"/>
          </p:cNvCxnSpPr>
          <p:nvPr/>
        </p:nvCxnSpPr>
        <p:spPr>
          <a:xfrm rot="5400000">
            <a:off x="2186285" y="3428094"/>
            <a:ext cx="344487" cy="7168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51938" y="3152607"/>
            <a:ext cx="1481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robability of Introduction P(I)</a:t>
            </a: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" name="TextBox 7"/>
          <p:cNvSpPr txBox="1"/>
          <p:nvPr/>
        </p:nvSpPr>
        <p:spPr>
          <a:xfrm>
            <a:off x="3512840" y="265550"/>
            <a:ext cx="3054033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Railways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4" name="TextBox 7"/>
          <p:cNvSpPr txBox="1"/>
          <p:nvPr/>
        </p:nvSpPr>
        <p:spPr>
          <a:xfrm>
            <a:off x="3638226" y="565855"/>
            <a:ext cx="1352178" cy="430887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Traffic information</a:t>
            </a:r>
          </a:p>
        </p:txBody>
      </p:sp>
      <p:sp>
        <p:nvSpPr>
          <p:cNvPr id="515" name="TextBox 7"/>
          <p:cNvSpPr txBox="1"/>
          <p:nvPr/>
        </p:nvSpPr>
        <p:spPr>
          <a:xfrm>
            <a:off x="5232522" y="565856"/>
            <a:ext cx="1196772" cy="430887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Environmental 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6" name="Rectangle 515"/>
          <p:cNvSpPr/>
          <p:nvPr/>
        </p:nvSpPr>
        <p:spPr>
          <a:xfrm>
            <a:off x="3566254" y="1345402"/>
            <a:ext cx="1482786" cy="1591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638226" y="1351173"/>
            <a:ext cx="1309647" cy="34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Dispersal kernels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3595203" y="1648796"/>
            <a:ext cx="1410308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Attachment to vehicle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955420" y="1939173"/>
            <a:ext cx="74892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Airstream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" name="Rectangle 519"/>
          <p:cNvSpPr/>
          <p:nvPr/>
        </p:nvSpPr>
        <p:spPr>
          <a:xfrm>
            <a:off x="3859239" y="2278213"/>
            <a:ext cx="94128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Commodities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775880" y="2600359"/>
            <a:ext cx="1107996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Natural dispersal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2" name="Straight Arrow Connector 521"/>
          <p:cNvCxnSpPr>
            <a:stCxn id="514" idx="2"/>
            <a:endCxn id="516" idx="0"/>
          </p:cNvCxnSpPr>
          <p:nvPr/>
        </p:nvCxnSpPr>
        <p:spPr>
          <a:xfrm flipH="1">
            <a:off x="4307647" y="996742"/>
            <a:ext cx="6668" cy="34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4277244" y="3958757"/>
            <a:ext cx="16763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1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</a:t>
            </a:r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P(I) x P(E)</a:t>
            </a:r>
            <a:endParaRPr lang="en-US" sz="1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4" name="Straight Arrow Connector 523"/>
          <p:cNvCxnSpPr>
            <a:stCxn id="523" idx="2"/>
            <a:endCxn id="525" idx="0"/>
          </p:cNvCxnSpPr>
          <p:nvPr/>
        </p:nvCxnSpPr>
        <p:spPr>
          <a:xfrm>
            <a:off x="5115407" y="4235756"/>
            <a:ext cx="0" cy="36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4277244" y="4596629"/>
            <a:ext cx="1676325" cy="4495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Invasion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matrix</a:t>
            </a:r>
          </a:p>
        </p:txBody>
      </p:sp>
      <p:sp>
        <p:nvSpPr>
          <p:cNvPr id="526" name="Rectangle 525"/>
          <p:cNvSpPr/>
          <p:nvPr/>
        </p:nvSpPr>
        <p:spPr>
          <a:xfrm>
            <a:off x="4277243" y="5216364"/>
            <a:ext cx="1676325" cy="4495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Invasion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map</a:t>
            </a:r>
          </a:p>
        </p:txBody>
      </p:sp>
      <p:cxnSp>
        <p:nvCxnSpPr>
          <p:cNvPr id="527" name="Straight Arrow Connector 526"/>
          <p:cNvCxnSpPr>
            <a:stCxn id="525" idx="2"/>
            <a:endCxn id="526" idx="0"/>
          </p:cNvCxnSpPr>
          <p:nvPr/>
        </p:nvCxnSpPr>
        <p:spPr>
          <a:xfrm flipH="1">
            <a:off x="5115406" y="5046145"/>
            <a:ext cx="1" cy="170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16" idx="2"/>
            <a:endCxn id="535" idx="0"/>
          </p:cNvCxnSpPr>
          <p:nvPr/>
        </p:nvCxnSpPr>
        <p:spPr>
          <a:xfrm rot="16200000" flipH="1">
            <a:off x="4199881" y="3044349"/>
            <a:ext cx="216023" cy="49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Elbow Connector 528"/>
          <p:cNvCxnSpPr>
            <a:stCxn id="535" idx="2"/>
            <a:endCxn id="523" idx="0"/>
          </p:cNvCxnSpPr>
          <p:nvPr/>
        </p:nvCxnSpPr>
        <p:spPr>
          <a:xfrm rot="16200000" flipH="1">
            <a:off x="4539530" y="3382879"/>
            <a:ext cx="344485" cy="8072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/>
          <p:cNvSpPr/>
          <p:nvPr/>
        </p:nvSpPr>
        <p:spPr>
          <a:xfrm>
            <a:off x="5233859" y="1817827"/>
            <a:ext cx="1196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Proportion of suitable habitat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endParaRPr lang="en-US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1" name="Straight Arrow Connector 530"/>
          <p:cNvCxnSpPr>
            <a:stCxn id="515" idx="2"/>
            <a:endCxn id="530" idx="0"/>
          </p:cNvCxnSpPr>
          <p:nvPr/>
        </p:nvCxnSpPr>
        <p:spPr>
          <a:xfrm>
            <a:off x="5830908" y="996743"/>
            <a:ext cx="1337" cy="821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30" idx="2"/>
            <a:endCxn id="533" idx="0"/>
          </p:cNvCxnSpPr>
          <p:nvPr/>
        </p:nvCxnSpPr>
        <p:spPr>
          <a:xfrm flipH="1">
            <a:off x="5831820" y="2464158"/>
            <a:ext cx="425" cy="6826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tangle 532"/>
          <p:cNvSpPr/>
          <p:nvPr/>
        </p:nvSpPr>
        <p:spPr>
          <a:xfrm>
            <a:off x="5145058" y="3146776"/>
            <a:ext cx="1373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robability of Establishment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P(E)</a:t>
            </a:r>
          </a:p>
        </p:txBody>
      </p:sp>
      <p:cxnSp>
        <p:nvCxnSpPr>
          <p:cNvPr id="534" name="Elbow Connector 533"/>
          <p:cNvCxnSpPr>
            <a:stCxn id="533" idx="2"/>
            <a:endCxn id="523" idx="0"/>
          </p:cNvCxnSpPr>
          <p:nvPr/>
        </p:nvCxnSpPr>
        <p:spPr>
          <a:xfrm rot="5400000">
            <a:off x="5298456" y="3425393"/>
            <a:ext cx="350316" cy="7164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Rectangle 534"/>
          <p:cNvSpPr/>
          <p:nvPr/>
        </p:nvSpPr>
        <p:spPr>
          <a:xfrm>
            <a:off x="3567236" y="3152607"/>
            <a:ext cx="1481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robability of Introduction P(I)</a:t>
            </a: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7" name="TextBox 7"/>
          <p:cNvSpPr txBox="1"/>
          <p:nvPr/>
        </p:nvSpPr>
        <p:spPr>
          <a:xfrm>
            <a:off x="6681191" y="265551"/>
            <a:ext cx="3096345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Waterways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8" name="TextBox 7"/>
          <p:cNvSpPr txBox="1"/>
          <p:nvPr/>
        </p:nvSpPr>
        <p:spPr>
          <a:xfrm>
            <a:off x="6799976" y="561224"/>
            <a:ext cx="1351652" cy="430887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Traffic information</a:t>
            </a:r>
          </a:p>
        </p:txBody>
      </p:sp>
      <p:sp>
        <p:nvSpPr>
          <p:cNvPr id="539" name="TextBox 7"/>
          <p:cNvSpPr txBox="1"/>
          <p:nvPr/>
        </p:nvSpPr>
        <p:spPr>
          <a:xfrm>
            <a:off x="8400186" y="561224"/>
            <a:ext cx="1196772" cy="430887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Environmental </a:t>
            </a:r>
          </a:p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733918" y="1340770"/>
            <a:ext cx="1482786" cy="1591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6805890" y="1346541"/>
            <a:ext cx="1309647" cy="34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Dispersal kernels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6762867" y="1644164"/>
            <a:ext cx="1410308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Hull fowling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7053355" y="1934541"/>
            <a:ext cx="888385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Ballast water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7026903" y="2273581"/>
            <a:ext cx="941283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Commodities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6943544" y="2595727"/>
            <a:ext cx="1107996" cy="253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 algn="ctr" fontAlgn="b"/>
            <a:r>
              <a:rPr lang="en-US" sz="105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Natural dispersal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6" name="Straight Arrow Connector 545"/>
          <p:cNvCxnSpPr>
            <a:stCxn id="538" idx="2"/>
            <a:endCxn id="540" idx="0"/>
          </p:cNvCxnSpPr>
          <p:nvPr/>
        </p:nvCxnSpPr>
        <p:spPr>
          <a:xfrm flipH="1">
            <a:off x="7475311" y="992111"/>
            <a:ext cx="491" cy="3486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546"/>
          <p:cNvSpPr/>
          <p:nvPr/>
        </p:nvSpPr>
        <p:spPr>
          <a:xfrm>
            <a:off x="7444908" y="3954125"/>
            <a:ext cx="16763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1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</a:t>
            </a:r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P(I) x P(E)</a:t>
            </a:r>
            <a:endParaRPr lang="en-US" sz="1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8" name="Straight Arrow Connector 547"/>
          <p:cNvCxnSpPr>
            <a:stCxn id="547" idx="2"/>
            <a:endCxn id="549" idx="0"/>
          </p:cNvCxnSpPr>
          <p:nvPr/>
        </p:nvCxnSpPr>
        <p:spPr>
          <a:xfrm>
            <a:off x="8283071" y="4231124"/>
            <a:ext cx="0" cy="36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/>
          <p:nvPr/>
        </p:nvSpPr>
        <p:spPr>
          <a:xfrm>
            <a:off x="7444908" y="4591997"/>
            <a:ext cx="1676325" cy="4495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Invasion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matrix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7444907" y="5211732"/>
            <a:ext cx="1676325" cy="4495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Invasion 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map</a:t>
            </a:r>
          </a:p>
        </p:txBody>
      </p:sp>
      <p:cxnSp>
        <p:nvCxnSpPr>
          <p:cNvPr id="551" name="Straight Arrow Connector 550"/>
          <p:cNvCxnSpPr>
            <a:stCxn id="549" idx="2"/>
            <a:endCxn id="550" idx="0"/>
          </p:cNvCxnSpPr>
          <p:nvPr/>
        </p:nvCxnSpPr>
        <p:spPr>
          <a:xfrm flipH="1">
            <a:off x="8283070" y="5041513"/>
            <a:ext cx="1" cy="170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/>
          <p:cNvCxnSpPr>
            <a:stCxn id="540" idx="2"/>
            <a:endCxn id="559" idx="0"/>
          </p:cNvCxnSpPr>
          <p:nvPr/>
        </p:nvCxnSpPr>
        <p:spPr>
          <a:xfrm rot="16200000" flipH="1">
            <a:off x="7367545" y="3039717"/>
            <a:ext cx="216023" cy="49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Elbow Connector 552"/>
          <p:cNvCxnSpPr>
            <a:stCxn id="559" idx="2"/>
            <a:endCxn id="547" idx="0"/>
          </p:cNvCxnSpPr>
          <p:nvPr/>
        </p:nvCxnSpPr>
        <p:spPr>
          <a:xfrm rot="16200000" flipH="1">
            <a:off x="7707194" y="3378247"/>
            <a:ext cx="344485" cy="8072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/>
          <p:cNvSpPr/>
          <p:nvPr/>
        </p:nvSpPr>
        <p:spPr>
          <a:xfrm>
            <a:off x="8401523" y="1813195"/>
            <a:ext cx="1196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Proportion of suitable habitat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endParaRPr lang="en-US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5" name="Straight Arrow Connector 554"/>
          <p:cNvCxnSpPr>
            <a:stCxn id="539" idx="2"/>
            <a:endCxn id="554" idx="0"/>
          </p:cNvCxnSpPr>
          <p:nvPr/>
        </p:nvCxnSpPr>
        <p:spPr>
          <a:xfrm>
            <a:off x="8998572" y="992111"/>
            <a:ext cx="1337" cy="821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554" idx="2"/>
            <a:endCxn id="557" idx="0"/>
          </p:cNvCxnSpPr>
          <p:nvPr/>
        </p:nvCxnSpPr>
        <p:spPr>
          <a:xfrm>
            <a:off x="8999909" y="2459526"/>
            <a:ext cx="0" cy="693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angle 556"/>
          <p:cNvSpPr/>
          <p:nvPr/>
        </p:nvSpPr>
        <p:spPr>
          <a:xfrm>
            <a:off x="8313147" y="3152604"/>
            <a:ext cx="13735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robability of Establishment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P(E)</a:t>
            </a:r>
          </a:p>
        </p:txBody>
      </p:sp>
      <p:cxnSp>
        <p:nvCxnSpPr>
          <p:cNvPr id="558" name="Elbow Connector 557"/>
          <p:cNvCxnSpPr>
            <a:stCxn id="557" idx="2"/>
            <a:endCxn id="547" idx="0"/>
          </p:cNvCxnSpPr>
          <p:nvPr/>
        </p:nvCxnSpPr>
        <p:spPr>
          <a:xfrm rot="5400000">
            <a:off x="8471562" y="3425778"/>
            <a:ext cx="339856" cy="7168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Rectangle 558"/>
          <p:cNvSpPr/>
          <p:nvPr/>
        </p:nvSpPr>
        <p:spPr>
          <a:xfrm>
            <a:off x="6734900" y="3147975"/>
            <a:ext cx="1481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robability of Introduction P(I)</a:t>
            </a: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812089" y="6242874"/>
            <a:ext cx="4606638" cy="521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of alien species spread and establishment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 all transportation networks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0" name="Straight Arrow Connector 559"/>
          <p:cNvCxnSpPr>
            <a:stCxn id="526" idx="2"/>
            <a:endCxn id="192" idx="0"/>
          </p:cNvCxnSpPr>
          <p:nvPr/>
        </p:nvCxnSpPr>
        <p:spPr>
          <a:xfrm>
            <a:off x="5115406" y="5665880"/>
            <a:ext cx="2" cy="5769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422" idx="2"/>
            <a:endCxn id="192" idx="0"/>
          </p:cNvCxnSpPr>
          <p:nvPr/>
        </p:nvCxnSpPr>
        <p:spPr>
          <a:xfrm rot="16200000" flipH="1">
            <a:off x="3269261" y="4396727"/>
            <a:ext cx="576994" cy="3115300"/>
          </a:xfrm>
          <a:prstGeom prst="bentConnector3">
            <a:avLst>
              <a:gd name="adj1" fmla="val 646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561"/>
          <p:cNvCxnSpPr>
            <a:stCxn id="550" idx="2"/>
            <a:endCxn id="192" idx="0"/>
          </p:cNvCxnSpPr>
          <p:nvPr/>
        </p:nvCxnSpPr>
        <p:spPr>
          <a:xfrm rot="5400000">
            <a:off x="6408426" y="4368230"/>
            <a:ext cx="581626" cy="3167662"/>
          </a:xfrm>
          <a:prstGeom prst="bentConnector3">
            <a:avLst>
              <a:gd name="adj1" fmla="val 645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274</Words>
  <Application>Microsoft Office PowerPoint</Application>
  <PresentationFormat>A4 Paper (210x297 mm)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Bagnara</dc:creator>
  <cp:lastModifiedBy>Maurizio Bagnara</cp:lastModifiedBy>
  <cp:revision>25</cp:revision>
  <dcterms:created xsi:type="dcterms:W3CDTF">2018-08-01T09:07:59Z</dcterms:created>
  <dcterms:modified xsi:type="dcterms:W3CDTF">2018-08-01T14:46:34Z</dcterms:modified>
</cp:coreProperties>
</file>