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59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75" d="100"/>
          <a:sy n="75" d="100"/>
        </p:scale>
        <p:origin x="20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EC0657-FCD6-45A2-BEBB-30810C426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PROGETTO BASI DATI aa.2024/2025</a:t>
            </a:r>
          </a:p>
        </p:txBody>
      </p:sp>
    </p:spTree>
    <p:extLst>
      <p:ext uri="{BB962C8B-B14F-4D97-AF65-F5344CB8AC3E}">
        <p14:creationId xmlns:p14="http://schemas.microsoft.com/office/powerpoint/2010/main" val="120698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0B662-A2E9-4923-8ABB-A3E363D8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TRACCIA: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6C1287-11C1-4C19-AB98-3C5C5BF67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it-IT" dirty="0"/>
              <a:t>La proprietaria del marchio ‘Crochetique’ vuole gestire gli ordini per il suo e-commerce per le sue borsette fatte a mano.</a:t>
            </a:r>
          </a:p>
          <a:p>
            <a:pPr>
              <a:buNone/>
            </a:pPr>
            <a:r>
              <a:rPr lang="it-IT" dirty="0"/>
              <a:t>Si vuole tener conto di cataloghi stagionali definiti da un codice univoco, un nome, la stagione e l’anno del catalogo. L’articolo è definito da un ID, una dimensione (S, M, L), una descrizione, una foto e il numero di volte acquistato.</a:t>
            </a:r>
          </a:p>
          <a:p>
            <a:pPr>
              <a:buNone/>
            </a:pPr>
            <a:r>
              <a:rPr lang="it-IT" dirty="0"/>
              <a:t>Gli articoli possono essere delle borse, caratterizzate dalla presenza di imbottitura interna e definite da un modello, oppure degli accessori, che possono essere indossabili o non.</a:t>
            </a:r>
          </a:p>
          <a:p>
            <a:pPr>
              <a:buNone/>
            </a:pPr>
            <a:r>
              <a:rPr lang="it-IT" dirty="0"/>
              <a:t>Ogni borsa si basa su un modello, contraddistinto da un ID, un nome e un tipo di chiusura.</a:t>
            </a:r>
          </a:p>
          <a:p>
            <a:pPr>
              <a:buNone/>
            </a:pPr>
            <a:r>
              <a:rPr lang="it-IT" dirty="0"/>
              <a:t>Ogni articolo è realizzato con un tessuto identificato dal suo codice, il materiale e il colore.</a:t>
            </a:r>
          </a:p>
          <a:p>
            <a:pPr>
              <a:buNone/>
            </a:pPr>
            <a:r>
              <a:rPr lang="it-IT" dirty="0"/>
              <a:t>Dei clienti si memorizzano id, username, password, email, nome, cognome e fino a cinque metodi di pagamento.</a:t>
            </a:r>
          </a:p>
          <a:p>
            <a:pPr>
              <a:buNone/>
            </a:pPr>
            <a:r>
              <a:rPr lang="it-IT" dirty="0"/>
              <a:t>I metodi di pagamento sono composti dall'intestatario, il numero della carta e la data di scadenza.</a:t>
            </a:r>
          </a:p>
          <a:p>
            <a:pPr>
              <a:buNone/>
            </a:pPr>
            <a:r>
              <a:rPr lang="it-IT" dirty="0"/>
              <a:t>Ogni cliente può effettuare svariati ordini, ciascuno associato a un ID ordine, uno stato (es. "In attesa", "Spedito", "Consegnato") e ad ogni ordine è associato un indirizzo di spedizione.</a:t>
            </a:r>
          </a:p>
          <a:p>
            <a:pPr>
              <a:buNone/>
            </a:pPr>
            <a:r>
              <a:rPr lang="it-IT" dirty="0"/>
              <a:t>Un ordine può comprende anche più unità dello stesso articolo.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2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929B9-70EC-822C-B9DD-07E5D8D21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6982A9-7CA0-E650-6833-B890482EC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4B9CC3-A7AC-EC23-BED4-ADF9D3BBF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D91FD-4B6B-34C4-F42B-45F30E9A1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C8EF40-49C8-EE1C-AFBF-A2984E201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FABE26-5357-2029-08C3-8C4DC170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Schema e-r: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8AD32EA-CAFF-270C-B269-E9B00C985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637" y="70650"/>
            <a:ext cx="9254726" cy="4173164"/>
          </a:xfrm>
        </p:spPr>
      </p:pic>
    </p:spTree>
    <p:extLst>
      <p:ext uri="{BB962C8B-B14F-4D97-AF65-F5344CB8AC3E}">
        <p14:creationId xmlns:p14="http://schemas.microsoft.com/office/powerpoint/2010/main" val="216314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2749BC-3262-4E47-B343-FB87E851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Schema e-r </a:t>
            </a:r>
            <a:r>
              <a:rPr lang="en-US" sz="5900" spc="-100" dirty="0" err="1"/>
              <a:t>ristrutturato</a:t>
            </a:r>
            <a:r>
              <a:rPr lang="en-US" sz="5900" spc="-100" dirty="0"/>
              <a:t>: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298AB64-5DB1-8BDF-4872-6D596ED8E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32" y="65592"/>
            <a:ext cx="9013733" cy="42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572B1E-CD32-492C-963E-7C24811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logico: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33FC31-E9B6-4D67-9A94-C0ADBCD8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9" y="478367"/>
            <a:ext cx="7916069" cy="590126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/>
              <a:t>	Modello (</a:t>
            </a:r>
            <a:r>
              <a:rPr lang="it-IT" b="1" u="sng" dirty="0"/>
              <a:t>id</a:t>
            </a:r>
            <a:r>
              <a:rPr lang="it-IT" dirty="0"/>
              <a:t>, tipo, chiusura);</a:t>
            </a:r>
          </a:p>
          <a:p>
            <a:pPr>
              <a:buNone/>
            </a:pPr>
            <a:br>
              <a:rPr lang="it-IT" dirty="0"/>
            </a:br>
            <a:r>
              <a:rPr lang="it-IT" dirty="0"/>
              <a:t>Tessuto (</a:t>
            </a:r>
            <a:r>
              <a:rPr lang="it-IT" b="1" u="sng" dirty="0"/>
              <a:t>id</a:t>
            </a:r>
            <a:r>
              <a:rPr lang="it-IT" dirty="0"/>
              <a:t>, materiale, </a:t>
            </a:r>
            <a:r>
              <a:rPr lang="it-IT" dirty="0" err="1"/>
              <a:t>coloreHEX</a:t>
            </a:r>
            <a:r>
              <a:rPr lang="it-IT" dirty="0"/>
              <a:t>);</a:t>
            </a:r>
          </a:p>
          <a:p>
            <a:pPr>
              <a:buNone/>
            </a:pPr>
            <a:br>
              <a:rPr lang="it-IT" dirty="0"/>
            </a:br>
            <a:r>
              <a:rPr lang="it-IT" dirty="0"/>
              <a:t>Articolo(</a:t>
            </a:r>
            <a:r>
              <a:rPr lang="it-IT" b="1" u="sng" dirty="0"/>
              <a:t>id</a:t>
            </a:r>
            <a:r>
              <a:rPr lang="it-IT" dirty="0"/>
              <a:t>, dimensione, </a:t>
            </a:r>
            <a:r>
              <a:rPr lang="it-IT" dirty="0" err="1"/>
              <a:t>numAcquisti</a:t>
            </a:r>
            <a:r>
              <a:rPr lang="it-IT" dirty="0"/>
              <a:t>, sconto*, descrizione, foto, </a:t>
            </a:r>
            <a:r>
              <a:rPr lang="it-IT" i="1" u="sng" dirty="0" err="1"/>
              <a:t>idCatalogo</a:t>
            </a:r>
            <a:r>
              <a:rPr lang="it-IT" i="1" u="sng" dirty="0"/>
              <a:t>, </a:t>
            </a:r>
            <a:r>
              <a:rPr lang="it-IT" dirty="0"/>
              <a:t>		</a:t>
            </a:r>
            <a:r>
              <a:rPr lang="it-IT" i="1" u="sng" dirty="0" err="1"/>
              <a:t>idTessuto</a:t>
            </a:r>
            <a:r>
              <a:rPr lang="it-IT" i="1" u="sng" dirty="0"/>
              <a:t> </a:t>
            </a:r>
            <a:r>
              <a:rPr lang="it-IT" dirty="0"/>
              <a:t>);</a:t>
            </a:r>
          </a:p>
          <a:p>
            <a:pPr>
              <a:buNone/>
            </a:pPr>
            <a:br>
              <a:rPr lang="it-IT" dirty="0"/>
            </a:br>
            <a:r>
              <a:rPr lang="it-IT" dirty="0"/>
              <a:t>Borsa(</a:t>
            </a:r>
            <a:r>
              <a:rPr lang="it-IT" b="1" i="1" u="sng" dirty="0" err="1"/>
              <a:t>idArticolo</a:t>
            </a:r>
            <a:r>
              <a:rPr lang="it-IT" dirty="0"/>
              <a:t>, imbottitura*</a:t>
            </a:r>
            <a:r>
              <a:rPr lang="it-IT" i="1" u="sng" dirty="0"/>
              <a:t>, </a:t>
            </a:r>
            <a:r>
              <a:rPr lang="it-IT" i="1" u="sng" dirty="0" err="1"/>
              <a:t>idModello</a:t>
            </a:r>
            <a:r>
              <a:rPr lang="it-IT" dirty="0"/>
              <a:t>);</a:t>
            </a:r>
          </a:p>
          <a:p>
            <a:pPr>
              <a:buNone/>
            </a:pPr>
            <a:br>
              <a:rPr lang="it-IT" dirty="0"/>
            </a:br>
            <a:r>
              <a:rPr lang="it-IT" dirty="0"/>
              <a:t>Accessorio(</a:t>
            </a:r>
            <a:r>
              <a:rPr lang="it-IT" b="1" i="1" u="sng" dirty="0" err="1"/>
              <a:t>idArticolo</a:t>
            </a:r>
            <a:r>
              <a:rPr lang="it-IT" dirty="0"/>
              <a:t>, indossabile);</a:t>
            </a:r>
          </a:p>
          <a:p>
            <a:pPr>
              <a:buNone/>
            </a:pPr>
            <a:br>
              <a:rPr lang="it-IT" dirty="0"/>
            </a:br>
            <a:r>
              <a:rPr lang="it-IT" dirty="0"/>
              <a:t>Catalogo(</a:t>
            </a:r>
            <a:r>
              <a:rPr lang="it-IT" b="1" u="sng" dirty="0"/>
              <a:t>id</a:t>
            </a:r>
            <a:r>
              <a:rPr lang="it-IT" dirty="0"/>
              <a:t>, anno, stagione, nome);</a:t>
            </a:r>
          </a:p>
          <a:p>
            <a:pPr>
              <a:buNone/>
            </a:pPr>
            <a:br>
              <a:rPr lang="it-IT" dirty="0"/>
            </a:br>
            <a:r>
              <a:rPr lang="it-IT" dirty="0" err="1"/>
              <a:t>ArticoloOrdine</a:t>
            </a:r>
            <a:r>
              <a:rPr lang="it-IT" dirty="0"/>
              <a:t> (</a:t>
            </a:r>
            <a:r>
              <a:rPr lang="it-IT" b="1" i="1" u="sng" dirty="0" err="1"/>
              <a:t>idArticolo</a:t>
            </a:r>
            <a:r>
              <a:rPr lang="it-IT" b="1" i="1" u="sng" dirty="0"/>
              <a:t>, </a:t>
            </a:r>
            <a:r>
              <a:rPr lang="it-IT" b="1" i="1" u="sng" dirty="0" err="1"/>
              <a:t>idOrdine</a:t>
            </a:r>
            <a:r>
              <a:rPr lang="it-IT" i="1" dirty="0"/>
              <a:t>,</a:t>
            </a:r>
            <a:r>
              <a:rPr lang="it-IT" dirty="0"/>
              <a:t> quantità, </a:t>
            </a:r>
            <a:r>
              <a:rPr lang="it-IT" dirty="0" err="1"/>
              <a:t>prezzoTot</a:t>
            </a:r>
            <a:r>
              <a:rPr lang="it-IT" dirty="0"/>
              <a:t>);</a:t>
            </a:r>
          </a:p>
          <a:p>
            <a:pPr>
              <a:buNone/>
            </a:pPr>
            <a:br>
              <a:rPr lang="it-IT" dirty="0"/>
            </a:br>
            <a:r>
              <a:rPr lang="it-IT" dirty="0"/>
              <a:t>Ordine(</a:t>
            </a:r>
            <a:r>
              <a:rPr lang="it-IT" b="1" u="sng" dirty="0"/>
              <a:t>id</a:t>
            </a:r>
            <a:r>
              <a:rPr lang="it-IT" dirty="0"/>
              <a:t>, via, civico, </a:t>
            </a:r>
            <a:r>
              <a:rPr lang="it-IT" dirty="0" err="1"/>
              <a:t>cap</a:t>
            </a:r>
            <a:r>
              <a:rPr lang="it-IT" dirty="0"/>
              <a:t>, stato, );</a:t>
            </a:r>
          </a:p>
          <a:p>
            <a:pPr>
              <a:buNone/>
            </a:pPr>
            <a:br>
              <a:rPr lang="it-IT" dirty="0"/>
            </a:br>
            <a:r>
              <a:rPr lang="it-IT" dirty="0"/>
              <a:t>Utente(</a:t>
            </a:r>
            <a:r>
              <a:rPr lang="it-IT" b="1" u="sng" dirty="0"/>
              <a:t>username</a:t>
            </a:r>
            <a:r>
              <a:rPr lang="it-IT" dirty="0"/>
              <a:t>, nome, cognome, email, password, ruolo);</a:t>
            </a:r>
          </a:p>
          <a:p>
            <a:pPr>
              <a:buNone/>
            </a:pPr>
            <a:br>
              <a:rPr lang="it-IT" dirty="0"/>
            </a:br>
            <a:r>
              <a:rPr lang="it-IT" dirty="0"/>
              <a:t>Pagamento (</a:t>
            </a:r>
            <a:r>
              <a:rPr lang="it-IT" b="1" u="sng" dirty="0" err="1"/>
              <a:t>numCarta</a:t>
            </a:r>
            <a:r>
              <a:rPr lang="it-IT" dirty="0"/>
              <a:t>, </a:t>
            </a:r>
            <a:r>
              <a:rPr lang="it-IT" b="1" i="1" u="sng" dirty="0" err="1"/>
              <a:t>usernameUtente</a:t>
            </a:r>
            <a:r>
              <a:rPr lang="it-IT" dirty="0"/>
              <a:t>, mese, anno, cognome, nome)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321759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F5100B-4238-8AE9-7EFB-64C8ED56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VIR e BUSINESS RULES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F4E4B6-91E1-9BFF-71C9-2E07ECD4DC95}"/>
              </a:ext>
            </a:extLst>
          </p:cNvPr>
          <p:cNvSpPr txBox="1"/>
          <p:nvPr/>
        </p:nvSpPr>
        <p:spPr>
          <a:xfrm>
            <a:off x="3536155" y="3639294"/>
            <a:ext cx="821531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BUSINESS RULES 	</a:t>
            </a:r>
          </a:p>
          <a:p>
            <a:pPr>
              <a:buNone/>
            </a:pPr>
            <a:r>
              <a:rPr lang="it-IT" sz="2000" dirty="0"/>
              <a:t>	</a:t>
            </a:r>
            <a:r>
              <a:rPr lang="it-IT" dirty="0"/>
              <a:t>Catalogo(Stagione) può avere valore (Estate, Autunno, Inverno, Primavera)</a:t>
            </a:r>
          </a:p>
          <a:p>
            <a:pPr>
              <a:buNone/>
            </a:pPr>
            <a:r>
              <a:rPr lang="it-IT" dirty="0"/>
              <a:t>	Ordine (stato) può essere(Pagato, In Elaborazione, Spedito, Consegnato, 				Completato)</a:t>
            </a:r>
          </a:p>
          <a:p>
            <a:pPr>
              <a:buNone/>
            </a:pPr>
            <a:r>
              <a:rPr lang="it-IT" dirty="0"/>
              <a:t>	La cardinalità di 1 a N con Pagamento dal lato Utente è N &lt;= 5;</a:t>
            </a:r>
          </a:p>
          <a:p>
            <a:pPr>
              <a:buNone/>
            </a:pPr>
            <a:r>
              <a:rPr lang="it-IT" dirty="0"/>
              <a:t>	Utente (ruolo) può essere ("admin", "utente");</a:t>
            </a:r>
          </a:p>
          <a:p>
            <a:pPr>
              <a:buNone/>
            </a:pPr>
            <a:r>
              <a:rPr lang="it-IT" dirty="0"/>
              <a:t>	Articolo (dimensione) può avere valore ('XS','S', 'M', 'L', 'XL’);</a:t>
            </a:r>
          </a:p>
          <a:p>
            <a:r>
              <a:rPr lang="it-IT" dirty="0"/>
              <a:t>	Modello (chiusura) può essere ('Cerniera', 'Clutch', 'Strap', 'Bottone', 'Nessuna');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58B4D9-7503-8742-968B-7192C4ABEA9F}"/>
              </a:ext>
            </a:extLst>
          </p:cNvPr>
          <p:cNvSpPr txBox="1"/>
          <p:nvPr/>
        </p:nvSpPr>
        <p:spPr>
          <a:xfrm>
            <a:off x="3536155" y="900660"/>
            <a:ext cx="821531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VINCOLI DI INTEGRITA’ REFERENZIALE:</a:t>
            </a:r>
          </a:p>
          <a:p>
            <a:pPr>
              <a:buNone/>
            </a:pPr>
            <a:r>
              <a:rPr lang="it-IT" sz="2000" dirty="0"/>
              <a:t>	p</a:t>
            </a:r>
            <a:r>
              <a:rPr lang="it-IT" dirty="0"/>
              <a:t>agamento(</a:t>
            </a:r>
            <a:r>
              <a:rPr lang="it-IT" dirty="0" err="1"/>
              <a:t>usernameUtente</a:t>
            </a:r>
            <a:r>
              <a:rPr lang="it-IT" dirty="0"/>
              <a:t>) VIR Utente(username)</a:t>
            </a:r>
          </a:p>
          <a:p>
            <a:pPr>
              <a:buNone/>
            </a:pPr>
            <a:r>
              <a:rPr lang="it-IT" dirty="0"/>
              <a:t>	</a:t>
            </a:r>
            <a:r>
              <a:rPr lang="it-IT" dirty="0" err="1"/>
              <a:t>articoloOrdine</a:t>
            </a:r>
            <a:r>
              <a:rPr lang="it-IT" dirty="0"/>
              <a:t>(</a:t>
            </a:r>
            <a:r>
              <a:rPr lang="it-IT" dirty="0" err="1"/>
              <a:t>idOrdine</a:t>
            </a:r>
            <a:r>
              <a:rPr lang="it-IT" dirty="0"/>
              <a:t>) VIR Ordine(id)</a:t>
            </a:r>
          </a:p>
          <a:p>
            <a:pPr>
              <a:buNone/>
            </a:pPr>
            <a:r>
              <a:rPr lang="it-IT" dirty="0"/>
              <a:t>	</a:t>
            </a:r>
            <a:r>
              <a:rPr lang="it-IT" dirty="0" err="1"/>
              <a:t>articoloOrdine</a:t>
            </a:r>
            <a:r>
              <a:rPr lang="it-IT" dirty="0"/>
              <a:t>(</a:t>
            </a:r>
            <a:r>
              <a:rPr lang="it-IT" dirty="0" err="1"/>
              <a:t>idArticolo</a:t>
            </a:r>
            <a:r>
              <a:rPr lang="it-IT" dirty="0"/>
              <a:t>) VIR Articolo(id)</a:t>
            </a:r>
          </a:p>
          <a:p>
            <a:pPr>
              <a:buNone/>
            </a:pPr>
            <a:r>
              <a:rPr lang="it-IT" dirty="0"/>
              <a:t>	Articolo (</a:t>
            </a:r>
            <a:r>
              <a:rPr lang="it-IT" dirty="0" err="1"/>
              <a:t>idCatalogo</a:t>
            </a:r>
            <a:r>
              <a:rPr lang="it-IT" dirty="0"/>
              <a:t>) VIR Catalogo(id)</a:t>
            </a:r>
          </a:p>
          <a:p>
            <a:pPr>
              <a:buNone/>
            </a:pPr>
            <a:r>
              <a:rPr lang="it-IT" dirty="0"/>
              <a:t>	Articolo(</a:t>
            </a:r>
            <a:r>
              <a:rPr lang="it-IT" dirty="0" err="1"/>
              <a:t>idTessuto</a:t>
            </a:r>
            <a:r>
              <a:rPr lang="it-IT" dirty="0"/>
              <a:t>) VIR Tessuto(id)</a:t>
            </a:r>
          </a:p>
          <a:p>
            <a:pPr>
              <a:buNone/>
            </a:pPr>
            <a:r>
              <a:rPr lang="it-IT" dirty="0"/>
              <a:t>	Borsa(</a:t>
            </a:r>
            <a:r>
              <a:rPr lang="it-IT" dirty="0" err="1"/>
              <a:t>idModello</a:t>
            </a:r>
            <a:r>
              <a:rPr lang="it-IT" dirty="0"/>
              <a:t>) VIR Modello(id)</a:t>
            </a:r>
          </a:p>
          <a:p>
            <a:pPr>
              <a:buNone/>
            </a:pPr>
            <a:r>
              <a:rPr lang="it-IT" dirty="0"/>
              <a:t>	Borsa(</a:t>
            </a:r>
            <a:r>
              <a:rPr lang="it-IT" dirty="0" err="1"/>
              <a:t>idArticolo</a:t>
            </a:r>
            <a:r>
              <a:rPr lang="it-IT" dirty="0"/>
              <a:t>) VIR Articolo(id)</a:t>
            </a:r>
          </a:p>
          <a:p>
            <a:r>
              <a:rPr lang="it-IT" dirty="0"/>
              <a:t>	Borsa(</a:t>
            </a:r>
            <a:r>
              <a:rPr lang="it-IT" dirty="0" err="1"/>
              <a:t>idModello</a:t>
            </a:r>
            <a:r>
              <a:rPr lang="it-IT" dirty="0"/>
              <a:t>) VIR Modello(id)</a:t>
            </a:r>
          </a:p>
        </p:txBody>
      </p:sp>
    </p:spTree>
    <p:extLst>
      <p:ext uri="{BB962C8B-B14F-4D97-AF65-F5344CB8AC3E}">
        <p14:creationId xmlns:p14="http://schemas.microsoft.com/office/powerpoint/2010/main" val="3614755900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1196</TotalTime>
  <Words>574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Cornice</vt:lpstr>
      <vt:lpstr>PROGETTO BASI DATI aa.2024/2025</vt:lpstr>
      <vt:lpstr>TRACCIA:</vt:lpstr>
      <vt:lpstr>Schema e-r:</vt:lpstr>
      <vt:lpstr>Schema e-r ristrutturato:</vt:lpstr>
      <vt:lpstr>Schema logico:</vt:lpstr>
      <vt:lpstr>VIR e BUSINESS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BASI DI DATI aa.2021/2022</dc:title>
  <dc:creator>camilla.iommazzo@outlook.it</dc:creator>
  <cp:lastModifiedBy>MAURIZIO CIRINO</cp:lastModifiedBy>
  <cp:revision>11</cp:revision>
  <dcterms:created xsi:type="dcterms:W3CDTF">2022-02-28T18:24:26Z</dcterms:created>
  <dcterms:modified xsi:type="dcterms:W3CDTF">2025-04-04T10:22:33Z</dcterms:modified>
</cp:coreProperties>
</file>