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7" name="Shape 8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3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Intr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Testo"/>
          <p:cNvSpPr txBox="1"/>
          <p:nvPr>
            <p:ph type="title"/>
          </p:nvPr>
        </p:nvSpPr>
        <p:spPr>
          <a:xfrm>
            <a:off x="170480" y="2506276"/>
            <a:ext cx="6788259" cy="429430"/>
          </a:xfrm>
          <a:prstGeom prst="rect">
            <a:avLst/>
          </a:prstGeom>
          <a:effectLst/>
        </p:spPr>
        <p:txBody>
          <a:bodyPr/>
          <a:lstStyle>
            <a:lvl1pPr algn="l">
              <a:defRPr b="0" cap="none" sz="24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>
              <a:defRPr>
                <a:effectLst/>
              </a:defRPr>
            </a:pPr>
            <a:r>
              <a:t>Titolo Testo</a:t>
            </a:r>
          </a:p>
        </p:txBody>
      </p:sp>
      <p:sp>
        <p:nvSpPr>
          <p:cNvPr id="19" name="Corpo livello uno…"/>
          <p:cNvSpPr txBox="1"/>
          <p:nvPr>
            <p:ph type="body" sz="half" idx="1"/>
          </p:nvPr>
        </p:nvSpPr>
        <p:spPr>
          <a:xfrm>
            <a:off x="66675" y="4517756"/>
            <a:ext cx="11921264" cy="1774556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 algn="ctr">
              <a:buSzTx/>
              <a:buFontTx/>
              <a:buNone/>
              <a:defRPr cap="small" sz="60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457200" algn="ctr">
              <a:buSzTx/>
              <a:buFontTx/>
              <a:buNone/>
              <a:defRPr cap="small" sz="60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2pPr>
            <a:lvl3pPr marL="0" indent="914400" algn="ctr">
              <a:buSzTx/>
              <a:buFontTx/>
              <a:buNone/>
              <a:defRPr cap="small" sz="60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3pPr>
            <a:lvl4pPr marL="0" indent="1371600" algn="ctr">
              <a:buSzTx/>
              <a:buFontTx/>
              <a:buNone/>
              <a:defRPr cap="small" sz="60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4pPr>
            <a:lvl5pPr marL="0" indent="1828800" algn="ctr">
              <a:buSzTx/>
              <a:buFontTx/>
              <a:buNone/>
              <a:defRPr cap="small" sz="60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0" name="Segnaposto testo 11"/>
          <p:cNvSpPr/>
          <p:nvPr>
            <p:ph type="body" sz="quarter" idx="13"/>
          </p:nvPr>
        </p:nvSpPr>
        <p:spPr>
          <a:xfrm>
            <a:off x="170481" y="2935704"/>
            <a:ext cx="6788257" cy="2905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sz="2000"/>
            </a:pPr>
          </a:p>
        </p:txBody>
      </p:sp>
      <p:sp>
        <p:nvSpPr>
          <p:cNvPr id="2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tangolo arrotondato"/>
          <p:cNvSpPr/>
          <p:nvPr/>
        </p:nvSpPr>
        <p:spPr>
          <a:xfrm>
            <a:off x="1654845" y="-1013579"/>
            <a:ext cx="8901360" cy="1270001"/>
          </a:xfrm>
          <a:prstGeom prst="roundRect">
            <a:avLst>
              <a:gd name="adj" fmla="val 15000"/>
            </a:avLst>
          </a:prstGeom>
          <a:solidFill>
            <a:srgbClr val="1B4587"/>
          </a:solidFill>
          <a:ln w="12700">
            <a:solidFill>
              <a:srgbClr val="1B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" name="Rettangolo"/>
          <p:cNvSpPr/>
          <p:nvPr/>
        </p:nvSpPr>
        <p:spPr>
          <a:xfrm>
            <a:off x="-26498" y="6397052"/>
            <a:ext cx="12244996" cy="530716"/>
          </a:xfrm>
          <a:prstGeom prst="rect">
            <a:avLst/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8" name="logo_full.png" descr="logo_fu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8" y="6398902"/>
            <a:ext cx="445416" cy="4454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6108" dir="5400000">
              <a:srgbClr val="1C4587"/>
            </a:outerShdw>
          </a:effectLst>
        </p:spPr>
      </p:pic>
      <p:sp>
        <p:nvSpPr>
          <p:cNvPr id="39" name="Maurizio Del Magno"/>
          <p:cNvSpPr txBox="1"/>
          <p:nvPr/>
        </p:nvSpPr>
        <p:spPr>
          <a:xfrm>
            <a:off x="444760" y="6586973"/>
            <a:ext cx="14301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900">
                <a:solidFill>
                  <a:srgbClr val="F7990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Maurizio Del Magno</a:t>
            </a:r>
          </a:p>
        </p:txBody>
      </p:sp>
      <p:pic>
        <p:nvPicPr>
          <p:cNvPr id="40" name="Immagine" descr="Immagin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1770" y="60493"/>
            <a:ext cx="1249624" cy="24704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12700" dir="5400000">
              <a:srgbClr val="FFFFFF"/>
            </a:outerShdw>
          </a:effectLst>
        </p:spPr>
      </p:pic>
      <p:pic>
        <p:nvPicPr>
          <p:cNvPr id="41" name="Immagine" descr="Immagin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745" y="59184"/>
            <a:ext cx="1249624" cy="21795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12700" dir="5400000">
              <a:srgbClr val="FFFFFF"/>
            </a:outerShdw>
          </a:effectLst>
        </p:spPr>
      </p:pic>
      <p:sp>
        <p:nvSpPr>
          <p:cNvPr id="42" name="Corpo livello uno…"/>
          <p:cNvSpPr txBox="1"/>
          <p:nvPr>
            <p:ph type="body" idx="1"/>
          </p:nvPr>
        </p:nvSpPr>
        <p:spPr>
          <a:xfrm>
            <a:off x="838200" y="1691906"/>
            <a:ext cx="10515600" cy="462665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3" name="Titolo Testo"/>
          <p:cNvSpPr txBox="1"/>
          <p:nvPr>
            <p:ph type="title"/>
          </p:nvPr>
        </p:nvSpPr>
        <p:spPr>
          <a:xfrm>
            <a:off x="95250" y="393790"/>
            <a:ext cx="12001500" cy="651065"/>
          </a:xfrm>
          <a:prstGeom prst="rect">
            <a:avLst/>
          </a:prstGeom>
          <a:effectLst/>
        </p:spPr>
        <p:txBody>
          <a:bodyPr/>
          <a:lstStyle>
            <a:lvl1pPr>
              <a:defRPr b="0" sz="40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Titolo Testo</a:t>
            </a:r>
          </a:p>
        </p:txBody>
      </p:sp>
      <p:pic>
        <p:nvPicPr>
          <p:cNvPr id="44" name="Immagine" descr="Immagin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449615" y="6275833"/>
            <a:ext cx="1670078" cy="50380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6108" dir="5400000">
              <a:srgbClr val="1C4587"/>
            </a:outerShdw>
          </a:effectLst>
        </p:spPr>
      </p:pic>
      <p:sp>
        <p:nvSpPr>
          <p:cNvPr id="4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ptyBlac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umero diapositiva"/>
          <p:cNvSpPr txBox="1"/>
          <p:nvPr>
            <p:ph type="sldNum" sz="quarter" idx="2"/>
          </p:nvPr>
        </p:nvSpPr>
        <p:spPr>
          <a:xfrm>
            <a:off x="11658133" y="6362606"/>
            <a:ext cx="482521" cy="465753"/>
          </a:xfrm>
          <a:prstGeom prst="rect">
            <a:avLst/>
          </a:prstGeom>
        </p:spPr>
        <p:txBody>
          <a:bodyPr lIns="121899" tIns="121899" rIns="121899" bIns="121899"/>
          <a:lstStyle>
            <a:lvl1pPr defTabSz="121920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rpo livello uno…"/>
          <p:cNvSpPr txBox="1"/>
          <p:nvPr>
            <p:ph type="body" idx="1"/>
          </p:nvPr>
        </p:nvSpPr>
        <p:spPr>
          <a:xfrm>
            <a:off x="838200" y="1183906"/>
            <a:ext cx="10515600" cy="52091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>
                <a:latin typeface="Consolas"/>
                <a:ea typeface="Consolas"/>
                <a:cs typeface="Consolas"/>
                <a:sym typeface="Consolas"/>
              </a:defRPr>
            </a:lvl1pPr>
            <a:lvl2pPr marL="0" indent="457200">
              <a:buSzTx/>
              <a:buFontTx/>
              <a:buNone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marL="0" indent="914400">
              <a:buSzTx/>
              <a:buFontTx/>
              <a:buNone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marL="0" indent="1371600">
              <a:buSzTx/>
              <a:buFontTx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marL="0" indent="1828800">
              <a:buSzTx/>
              <a:buFontTx/>
              <a:buNone/>
              <a:defRPr>
                <a:latin typeface="Consolas"/>
                <a:ea typeface="Consolas"/>
                <a:cs typeface="Consolas"/>
                <a:sym typeface="Consolas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0" name="Titolo Testo"/>
          <p:cNvSpPr txBox="1"/>
          <p:nvPr>
            <p:ph type="title"/>
          </p:nvPr>
        </p:nvSpPr>
        <p:spPr>
          <a:xfrm>
            <a:off x="104775" y="255586"/>
            <a:ext cx="12001500" cy="651065"/>
          </a:xfrm>
          <a:prstGeom prst="rect">
            <a:avLst/>
          </a:prstGeom>
          <a:effectLst/>
        </p:spPr>
        <p:txBody>
          <a:bodyPr/>
          <a:lstStyle>
            <a:lvl1pPr>
              <a:defRPr b="0" sz="40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6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olo Testo"/>
          <p:cNvSpPr txBox="1"/>
          <p:nvPr>
            <p:ph type="title"/>
          </p:nvPr>
        </p:nvSpPr>
        <p:spPr>
          <a:xfrm>
            <a:off x="914399" y="2111122"/>
            <a:ext cx="10363201" cy="1546476"/>
          </a:xfrm>
          <a:prstGeom prst="rect">
            <a:avLst/>
          </a:prstGeom>
          <a:effectLst/>
        </p:spPr>
        <p:txBody>
          <a:bodyPr lIns="121899" tIns="121899" rIns="121899" bIns="121899" anchor="b"/>
          <a:lstStyle>
            <a:lvl1pPr defTabSz="1219200">
              <a:lnSpc>
                <a:spcPct val="100000"/>
              </a:lnSpc>
              <a:defRPr cap="none" sz="64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Titolo Testo</a:t>
            </a:r>
          </a:p>
        </p:txBody>
      </p:sp>
      <p:sp>
        <p:nvSpPr>
          <p:cNvPr id="69" name="Corpo livello uno…"/>
          <p:cNvSpPr txBox="1"/>
          <p:nvPr>
            <p:ph type="body" sz="quarter" idx="1"/>
          </p:nvPr>
        </p:nvSpPr>
        <p:spPr>
          <a:xfrm>
            <a:off x="914399" y="3786737"/>
            <a:ext cx="10363201" cy="1046317"/>
          </a:xfrm>
          <a:prstGeom prst="rect">
            <a:avLst/>
          </a:prstGeom>
        </p:spPr>
        <p:txBody>
          <a:bodyPr lIns="121899" tIns="121899" rIns="121899" bIns="121899">
            <a:normAutofit fontScale="100000" lnSpcReduction="0"/>
          </a:bodyPr>
          <a:lstStyle>
            <a:lvl1pPr marL="0" indent="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0" algn="ctr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0" name="Numero diapositiva"/>
          <p:cNvSpPr txBox="1"/>
          <p:nvPr>
            <p:ph type="sldNum" sz="quarter" idx="2"/>
          </p:nvPr>
        </p:nvSpPr>
        <p:spPr>
          <a:xfrm>
            <a:off x="11658133" y="6362606"/>
            <a:ext cx="482521" cy="465753"/>
          </a:xfrm>
          <a:prstGeom prst="rect">
            <a:avLst/>
          </a:prstGeom>
        </p:spPr>
        <p:txBody>
          <a:bodyPr lIns="121899" tIns="121899" rIns="121899" bIns="121899"/>
          <a:lstStyle>
            <a:lvl1pPr defTabSz="121920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two colum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olo Testo"/>
          <p:cNvSpPr txBox="1"/>
          <p:nvPr>
            <p:ph type="title"/>
          </p:nvPr>
        </p:nvSpPr>
        <p:spPr>
          <a:xfrm>
            <a:off x="609599" y="274637"/>
            <a:ext cx="10972801" cy="1143001"/>
          </a:xfrm>
          <a:prstGeom prst="rect">
            <a:avLst/>
          </a:prstGeom>
          <a:effectLst/>
        </p:spPr>
        <p:txBody>
          <a:bodyPr lIns="121899" tIns="121899" rIns="121899" bIns="121899" anchor="b"/>
          <a:lstStyle>
            <a:lvl1pPr algn="l" defTabSz="1219200">
              <a:lnSpc>
                <a:spcPct val="100000"/>
              </a:lnSpc>
              <a:defRPr cap="none" sz="4800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Titolo Testo</a:t>
            </a:r>
          </a:p>
        </p:txBody>
      </p:sp>
      <p:sp>
        <p:nvSpPr>
          <p:cNvPr id="78" name="Corpo livello uno…"/>
          <p:cNvSpPr txBox="1"/>
          <p:nvPr>
            <p:ph type="body" sz="half" idx="1"/>
          </p:nvPr>
        </p:nvSpPr>
        <p:spPr>
          <a:xfrm>
            <a:off x="609599" y="1600199"/>
            <a:ext cx="5326035" cy="4967575"/>
          </a:xfrm>
          <a:prstGeom prst="rect">
            <a:avLst/>
          </a:prstGeom>
        </p:spPr>
        <p:txBody>
          <a:bodyPr lIns="121899" tIns="121899" rIns="121899" bIns="121899">
            <a:normAutofit fontScale="100000" lnSpcReduction="0"/>
          </a:bodyPr>
          <a:lstStyle>
            <a:lvl1pPr marL="0" indent="0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marL="0" indent="0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marL="0" indent="0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marL="0" indent="0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marL="0" indent="0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9" name="Rettangolo"/>
          <p:cNvSpPr txBox="1"/>
          <p:nvPr>
            <p:ph type="body" sz="half" idx="13"/>
          </p:nvPr>
        </p:nvSpPr>
        <p:spPr>
          <a:xfrm>
            <a:off x="6256363" y="1600199"/>
            <a:ext cx="5326035" cy="4967575"/>
          </a:xfrm>
          <a:prstGeom prst="rect">
            <a:avLst/>
          </a:prstGeom>
        </p:spPr>
        <p:txBody>
          <a:bodyPr lIns="121899" tIns="121899" rIns="121899" bIns="121899">
            <a:normAutofit fontScale="100000" lnSpcReduction="0"/>
          </a:bodyPr>
          <a:lstStyle/>
          <a:p>
            <a:pPr marL="0" indent="0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0" name="Numero diapositiva"/>
          <p:cNvSpPr txBox="1"/>
          <p:nvPr>
            <p:ph type="sldNum" sz="quarter" idx="2"/>
          </p:nvPr>
        </p:nvSpPr>
        <p:spPr>
          <a:xfrm>
            <a:off x="11658133" y="6362606"/>
            <a:ext cx="482521" cy="465753"/>
          </a:xfrm>
          <a:prstGeom prst="rect">
            <a:avLst/>
          </a:prstGeom>
        </p:spPr>
        <p:txBody>
          <a:bodyPr lIns="121899" tIns="121899" rIns="121899" bIns="121899"/>
          <a:lstStyle>
            <a:lvl1pPr defTabSz="1219200"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3.ti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98BFE6"/>
            </a:gs>
            <a:gs pos="100000">
              <a:srgbClr val="FFF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"/>
          <p:cNvSpPr/>
          <p:nvPr/>
        </p:nvSpPr>
        <p:spPr>
          <a:xfrm>
            <a:off x="1645320" y="1907421"/>
            <a:ext cx="8901360" cy="1270001"/>
          </a:xfrm>
          <a:prstGeom prst="roundRect">
            <a:avLst>
              <a:gd name="adj" fmla="val 15000"/>
            </a:avLst>
          </a:prstGeom>
          <a:solidFill>
            <a:srgbClr val="1B4587"/>
          </a:solidFill>
          <a:ln w="12700">
            <a:solidFill>
              <a:srgbClr val="1B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Titolo Testo"/>
          <p:cNvSpPr txBox="1"/>
          <p:nvPr>
            <p:ph type="title"/>
          </p:nvPr>
        </p:nvSpPr>
        <p:spPr>
          <a:xfrm>
            <a:off x="1422986" y="1827212"/>
            <a:ext cx="9346028" cy="143041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4" name="Rettangolo"/>
          <p:cNvSpPr/>
          <p:nvPr/>
        </p:nvSpPr>
        <p:spPr>
          <a:xfrm>
            <a:off x="-26498" y="6397052"/>
            <a:ext cx="12244996" cy="530716"/>
          </a:xfrm>
          <a:prstGeom prst="rect">
            <a:avLst/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5" name="logo_full.png" descr="logo_fu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8" y="6398902"/>
            <a:ext cx="445416" cy="44541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6108" dir="5400000">
              <a:srgbClr val="1C4587"/>
            </a:outerShdw>
          </a:effectLst>
        </p:spPr>
      </p:pic>
      <p:sp>
        <p:nvSpPr>
          <p:cNvPr id="6" name="Maurizio Del Magno"/>
          <p:cNvSpPr txBox="1"/>
          <p:nvPr/>
        </p:nvSpPr>
        <p:spPr>
          <a:xfrm>
            <a:off x="444760" y="6586973"/>
            <a:ext cx="14301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900">
                <a:solidFill>
                  <a:srgbClr val="F7990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Maurizio Del Magno</a:t>
            </a:r>
          </a:p>
        </p:txBody>
      </p:sp>
      <p:pic>
        <p:nvPicPr>
          <p:cNvPr id="7" name="Immagine" descr="Immagin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1770" y="73193"/>
            <a:ext cx="1249624" cy="24704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12700" dir="5400000">
              <a:srgbClr val="FFFFFF"/>
            </a:outerShdw>
          </a:effectLst>
        </p:spPr>
      </p:pic>
      <p:pic>
        <p:nvPicPr>
          <p:cNvPr id="8" name="Immagine" descr="Immagin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745" y="59184"/>
            <a:ext cx="1249624" cy="21795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12700" dir="5400000">
              <a:srgbClr val="FFFFFF"/>
            </a:outerShdw>
          </a:effectLst>
        </p:spPr>
      </p:pic>
      <p:pic>
        <p:nvPicPr>
          <p:cNvPr id="9" name="Immagine" descr="Immagin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449615" y="6275833"/>
            <a:ext cx="1670078" cy="50380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6108" dir="5400000">
              <a:srgbClr val="1C4587"/>
            </a:outerShdw>
          </a:effectLst>
        </p:spPr>
      </p:pic>
      <p:sp>
        <p:nvSpPr>
          <p:cNvPr id="10" name="Corpo livello uno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" name="Numero diapositiva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</p:sldLayoutIdLst>
  <p:transition xmlns:p14="http://schemas.microsoft.com/office/powerpoint/2010/main" spd="med" advClick="1"/>
  <p:txStyles>
    <p:titleStyle>
      <a:lvl1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small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small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small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small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small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small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small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small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small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1.tif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mauriziodm/iORM" TargetMode="External"/><Relationship Id="rId3" Type="http://schemas.openxmlformats.org/officeDocument/2006/relationships/image" Target="../media/image1.jpeg"/><Relationship Id="rId4" Type="http://schemas.openxmlformats.org/officeDocument/2006/relationships/image" Target="../media/image4.tif"/><Relationship Id="rId5" Type="http://schemas.openxmlformats.org/officeDocument/2006/relationships/hyperlink" Target="https://github.com/mauriziodm/DJSON" TargetMode="External"/><Relationship Id="rId6" Type="http://schemas.openxmlformats.org/officeDocument/2006/relationships/image" Target="../media/image5.tif"/><Relationship Id="rId7" Type="http://schemas.openxmlformats.org/officeDocument/2006/relationships/hyperlink" Target="http://facebook.com/maurizio.delmagno" TargetMode="External"/><Relationship Id="rId8" Type="http://schemas.openxmlformats.org/officeDocument/2006/relationships/image" Target="../media/image6.tif"/><Relationship Id="rId9" Type="http://schemas.openxmlformats.org/officeDocument/2006/relationships/hyperlink" Target="mailto:mauriziodm@levantesw.it?subject=" TargetMode="External"/><Relationship Id="rId10" Type="http://schemas.openxmlformats.org/officeDocument/2006/relationships/hyperlink" Target="mailto:mauriziodelmagno@gmail.com?subject=" TargetMode="External"/><Relationship Id="rId11" Type="http://schemas.openxmlformats.org/officeDocument/2006/relationships/image" Target="../media/image6.png"/><Relationship Id="rId12" Type="http://schemas.openxmlformats.org/officeDocument/2006/relationships/image" Target="../media/image1.png"/><Relationship Id="rId13" Type="http://schemas.openxmlformats.org/officeDocument/2006/relationships/image" Target="../media/image1.tif"/><Relationship Id="rId14" Type="http://schemas.openxmlformats.org/officeDocument/2006/relationships/image" Target="../media/image2.tif"/><Relationship Id="rId15" Type="http://schemas.openxmlformats.org/officeDocument/2006/relationships/image" Target="../media/image4.png"/><Relationship Id="rId16" Type="http://schemas.openxmlformats.org/officeDocument/2006/relationships/image" Target="../media/image5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tif"/><Relationship Id="rId3" Type="http://schemas.openxmlformats.org/officeDocument/2006/relationships/image" Target="../media/image9.tif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tif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tif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tif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tif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tif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tif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tif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4.tif"/><Relationship Id="rId4" Type="http://schemas.openxmlformats.org/officeDocument/2006/relationships/hyperlink" Target="https://github.com/mauriziodm/iORM" TargetMode="External"/><Relationship Id="rId5" Type="http://schemas.openxmlformats.org/officeDocument/2006/relationships/hyperlink" Target="https://github.com/mauriziodm/DJSON" TargetMode="External"/><Relationship Id="rId6" Type="http://schemas.openxmlformats.org/officeDocument/2006/relationships/image" Target="../media/image5.tif"/><Relationship Id="rId7" Type="http://schemas.openxmlformats.org/officeDocument/2006/relationships/hyperlink" Target="http://facebook.com/maurizio.delmagno" TargetMode="External"/><Relationship Id="rId8" Type="http://schemas.openxmlformats.org/officeDocument/2006/relationships/image" Target="../media/image6.tif"/><Relationship Id="rId9" Type="http://schemas.openxmlformats.org/officeDocument/2006/relationships/hyperlink" Target="mailto:mauriziodm@levantesw.it?subject=" TargetMode="External"/><Relationship Id="rId10" Type="http://schemas.openxmlformats.org/officeDocument/2006/relationships/hyperlink" Target="mailto:mauriziodelmagno@gmail.com?subject=" TargetMode="External"/><Relationship Id="rId11" Type="http://schemas.openxmlformats.org/officeDocument/2006/relationships/image" Target="../media/image6.png"/><Relationship Id="rId12" Type="http://schemas.openxmlformats.org/officeDocument/2006/relationships/image" Target="../media/image1.png"/><Relationship Id="rId13" Type="http://schemas.openxmlformats.org/officeDocument/2006/relationships/image" Target="../media/image1.tif"/><Relationship Id="rId14" Type="http://schemas.openxmlformats.org/officeDocument/2006/relationships/image" Target="../media/image2.tif"/><Relationship Id="rId15" Type="http://schemas.openxmlformats.org/officeDocument/2006/relationships/image" Target="../media/image4.png"/><Relationship Id="rId16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orpo"/>
          <p:cNvSpPr txBox="1"/>
          <p:nvPr>
            <p:ph type="body" idx="1"/>
          </p:nvPr>
        </p:nvSpPr>
        <p:spPr>
          <a:xfrm>
            <a:off x="-3638" y="0"/>
            <a:ext cx="12199275" cy="6858000"/>
          </a:xfrm>
          <a:prstGeom prst="rect">
            <a:avLst/>
          </a:prstGeom>
          <a:gradFill>
            <a:gsLst>
              <a:gs pos="0">
                <a:srgbClr val="A7C4E5"/>
              </a:gs>
              <a:gs pos="100000">
                <a:srgbClr val="4F82C1"/>
              </a:gs>
            </a:gsLst>
            <a:lin ang="16200000"/>
          </a:gradFill>
        </p:spPr>
        <p:txBody>
          <a:bodyPr/>
          <a:lstStyle/>
          <a:p>
            <a:pPr algn="l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0" name="speaker: Maurizio Del Magno"/>
          <p:cNvSpPr txBox="1"/>
          <p:nvPr/>
        </p:nvSpPr>
        <p:spPr>
          <a:xfrm>
            <a:off x="4455663" y="6216891"/>
            <a:ext cx="3280674" cy="4724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1270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algn="ctr" defTabSz="1219200">
              <a:defRPr sz="16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speaker: Maurizio Del Magno</a:t>
            </a:r>
          </a:p>
        </p:txBody>
      </p:sp>
      <p:sp>
        <p:nvSpPr>
          <p:cNvPr id="91" name="Brutto anatroccolo…"/>
          <p:cNvSpPr txBox="1"/>
          <p:nvPr/>
        </p:nvSpPr>
        <p:spPr>
          <a:xfrm>
            <a:off x="2317553" y="3882500"/>
            <a:ext cx="7861285" cy="17805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1270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algn="ctr" defTabSz="1219200">
              <a:defRPr sz="3200">
                <a:solidFill>
                  <a:srgbClr val="41414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Brutto anatroccolo</a:t>
            </a:r>
          </a:p>
          <a:p>
            <a:pPr algn="ctr" defTabSz="1219200">
              <a:defRPr sz="3200">
                <a:solidFill>
                  <a:srgbClr val="41414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o</a:t>
            </a:r>
          </a:p>
          <a:p>
            <a:pPr algn="ctr" defTabSz="1219200">
              <a:defRPr sz="3200">
                <a:solidFill>
                  <a:srgbClr val="41414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cigno incompreso?</a:t>
            </a:r>
          </a:p>
        </p:txBody>
      </p:sp>
      <p:pic>
        <p:nvPicPr>
          <p:cNvPr id="92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598" y="6355965"/>
            <a:ext cx="1781576" cy="31074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12700" dir="5400000">
              <a:srgbClr val="FFFFFF"/>
            </a:outerShdw>
          </a:effectLst>
        </p:spPr>
      </p:pic>
      <p:pic>
        <p:nvPicPr>
          <p:cNvPr id="93" name="Immagine" descr="Immagin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50437" y="6332465"/>
            <a:ext cx="1781575" cy="35220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12700" dir="5400000">
              <a:srgbClr val="FFFFFF"/>
            </a:outerShdw>
          </a:effectLst>
        </p:spPr>
      </p:pic>
      <p:sp>
        <p:nvSpPr>
          <p:cNvPr id="94" name="Rettangolo"/>
          <p:cNvSpPr/>
          <p:nvPr/>
        </p:nvSpPr>
        <p:spPr>
          <a:xfrm>
            <a:off x="1398647" y="2595507"/>
            <a:ext cx="9394706" cy="1038885"/>
          </a:xfrm>
          <a:prstGeom prst="rect">
            <a:avLst/>
          </a:prstGeom>
          <a:solidFill>
            <a:srgbClr val="274483"/>
          </a:solidFill>
          <a:ln w="25400">
            <a:solidFill>
              <a:srgbClr val="274483"/>
            </a:solidFill>
          </a:ln>
        </p:spPr>
        <p:txBody>
          <a:bodyPr lIns="60959" tIns="60959" rIns="60959" bIns="60959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5" name="LiveBindings"/>
          <p:cNvSpPr txBox="1"/>
          <p:nvPr/>
        </p:nvSpPr>
        <p:spPr>
          <a:xfrm>
            <a:off x="1801831" y="2616709"/>
            <a:ext cx="8588338" cy="99648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12700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algn="ctr" defTabSz="1219200">
              <a:spcBef>
                <a:spcPts val="600"/>
              </a:spcBef>
              <a:defRPr b="1" sz="5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LiveBindings</a:t>
            </a:r>
          </a:p>
        </p:txBody>
      </p:sp>
      <p:pic>
        <p:nvPicPr>
          <p:cNvPr id="96" name="ZPp76cGx03FdP-PQaK6B8AklFlR6i2tx_VHsrcsH4HjTM8lPWLRgFwflKP3Be-EeuH4Ifiyy5emMnznjivMR5gZsGm8s8RTQOIJyEAxm5GDQYwUCr8nFwJV9bezhFPBS6MAMmq2yJzE.png" descr="ZPp76cGx03FdP-PQaK6B8AklFlR6i2tx_VHsrcsH4HjTM8lPWLRgFwflKP3Be-EeuH4Ifiyy5emMnznjivMR5gZsGm8s8RTQOIJyEAxm5GDQYwUCr8nFwJV9bezhFPBS6MAMmq2yJzE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60725" y="242264"/>
            <a:ext cx="3974940" cy="123190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65100" dist="0" dir="5400000">
              <a:srgbClr val="FFFFFF">
                <a:alpha val="50315"/>
              </a:srgbClr>
            </a:outerShdw>
            <a:reflection blurRad="0" stA="8000" stPos="0" endA="0" endPos="40000" dist="0" dir="5400000" fadeDir="5400000" sx="100000" sy="-100000" kx="0" ky="0" algn="bl" rotWithShape="0"/>
          </a:effectLst>
        </p:spPr>
      </p:pic>
      <p:pic>
        <p:nvPicPr>
          <p:cNvPr id="97" name="BKaqSeAOfOWL-mNUBlsFiIWwPYtImTdNjA_l6rsw5wTE1K2qo1mCKaA2Wt82koeT87NliXF4ZMHjvkI2vaUENz956VJw6Qjsu0i8M8bjTuksWGhunn3vdBMjeDtQa-usdTKHi5R1NFs.png" descr="BKaqSeAOfOWL-mNUBlsFiIWwPYtImTdNjA_l6rsw5wTE1K2qo1mCKaA2Wt82koeT87NliXF4ZMHjvkI2vaUENz956VJw6Qjsu0i8M8bjTuksWGhunn3vdBMjeDtQa-usdTKHi5R1NFs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18545" y="1675604"/>
            <a:ext cx="2954910" cy="3107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65100" dist="0" dir="5400000">
              <a:srgbClr val="FFFFFF">
                <a:alpha val="50315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LiveBindings</a:t>
            </a:r>
          </a:p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Come è fatto?</a:t>
            </a:r>
          </a:p>
        </p:txBody>
      </p:sp>
      <p:sp>
        <p:nvSpPr>
          <p:cNvPr id="162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63" name="Unknown.jpeg" descr="Unknow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3400" y="3625186"/>
            <a:ext cx="3505200" cy="232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1"/>
      <p:bldP build="whole" bldLvl="1" animBg="1" rev="0" advAuto="0" spid="162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66" name="keep-calm-and-lasciate-ogni-speranza-o-voi-che-entrate-5.png" descr="keep-calm-and-lasciate-ogni-speranza-o-voi-che-entrate-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8159" y="177033"/>
            <a:ext cx="6075682" cy="7088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69" name="Divina-commedia.jpihigiuig.jpg" descr="Divina-commedia.jpihigiui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5967" y="269955"/>
            <a:ext cx="4680066" cy="6318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2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3" name="Segnaposto contenuto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Expression engine</a:t>
            </a:r>
          </a:p>
          <a:p>
            <a:pPr>
              <a:defRPr b="1"/>
            </a:pPr>
            <a:r>
              <a:t>Relational espressions</a:t>
            </a:r>
            <a:endParaRPr b="0" i="1" sz="1800"/>
          </a:p>
          <a:p>
            <a:pPr marL="228599" indent="-228599">
              <a:defRPr b="1"/>
            </a:pPr>
            <a:r>
              <a:t>Scope</a:t>
            </a:r>
            <a:endParaRPr b="0"/>
          </a:p>
          <a:p>
            <a:pPr marL="228599" indent="-228599">
              <a:defRPr b="1"/>
            </a:pPr>
            <a:r>
              <a:t>Output converters</a:t>
            </a:r>
          </a:p>
        </p:txBody>
      </p:sp>
      <p:sp>
        <p:nvSpPr>
          <p:cNvPr id="174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Basics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2"/>
      <p:bldP build="p" bldLvl="1" animBg="1" rev="0" advAuto="0" spid="17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TBindingExpression</a:t>
            </a:r>
          </a:p>
        </p:txBody>
      </p:sp>
      <p:sp>
        <p:nvSpPr>
          <p:cNvPr id="177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0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1" name="Segnaposto contenuto 3"/>
          <p:cNvSpPr txBox="1"/>
          <p:nvPr>
            <p:ph type="body" idx="1"/>
          </p:nvPr>
        </p:nvSpPr>
        <p:spPr>
          <a:xfrm>
            <a:off x="847725" y="1691906"/>
            <a:ext cx="10515600" cy="4626655"/>
          </a:xfrm>
          <a:prstGeom prst="rect">
            <a:avLst/>
          </a:prstGeom>
        </p:spPr>
        <p:txBody>
          <a:bodyPr/>
          <a:lstStyle/>
          <a:p>
            <a:pPr/>
            <a:r>
              <a:t>Unit: System.Bindings.Expression</a:t>
            </a:r>
          </a:p>
          <a:p>
            <a:pPr/>
            <a:r>
              <a:t>Abstract class</a:t>
            </a:r>
            <a:endParaRPr i="1" sz="1800"/>
          </a:p>
          <a:p>
            <a:pPr>
              <a:defRPr b="1"/>
            </a:pPr>
            <a:r>
              <a:rPr b="0"/>
              <a:t>Incapsula l’expression engine </a:t>
            </a:r>
            <a:r>
              <a:rPr b="0" i="1" sz="1800"/>
              <a:t>(System.Bindings.Evaluator)</a:t>
            </a:r>
            <a:endParaRPr b="0"/>
          </a:p>
          <a:p>
            <a:pPr>
              <a:defRPr b="1"/>
            </a:pPr>
            <a:r>
              <a:t>TBindingExpressionDefault</a:t>
            </a:r>
            <a:r>
              <a:rPr b="0"/>
              <a:t> </a:t>
            </a:r>
            <a:r>
              <a:rPr b="0" i="1" sz="1800"/>
              <a:t>(è la classe più a basso livello che la implementa)</a:t>
            </a:r>
          </a:p>
          <a:p>
            <a:pPr marL="228599" indent="-228599"/>
            <a:r>
              <a:t>Input —&gt; property </a:t>
            </a:r>
            <a:r>
              <a:rPr b="1"/>
              <a:t>Source</a:t>
            </a:r>
            <a:r>
              <a:t>: String </a:t>
            </a:r>
            <a:r>
              <a:rPr i="1" sz="1800"/>
              <a:t>(expression)</a:t>
            </a:r>
            <a:endParaRPr i="1" sz="1800"/>
          </a:p>
          <a:p>
            <a:pPr lvl="1" marL="685800" indent="-228600">
              <a:defRPr sz="1800"/>
            </a:pPr>
            <a:r>
              <a:t>Apici singoli o doppi</a:t>
            </a:r>
          </a:p>
          <a:p>
            <a:pPr lvl="1" marL="685800" indent="-228600">
              <a:defRPr sz="1800"/>
            </a:pPr>
            <a:r>
              <a:t>CaseSensitive</a:t>
            </a:r>
          </a:p>
          <a:p>
            <a:pPr marL="228599" indent="-228599"/>
            <a:r>
              <a:t>Output —&gt; </a:t>
            </a:r>
            <a:r>
              <a:rPr b="1"/>
              <a:t>IValue</a:t>
            </a:r>
            <a:r>
              <a:t> </a:t>
            </a:r>
            <a:r>
              <a:rPr i="1" sz="1800"/>
              <a:t>(System.Bindings.EvalProtocol)</a:t>
            </a:r>
          </a:p>
        </p:txBody>
      </p:sp>
      <p:sp>
        <p:nvSpPr>
          <p:cNvPr id="182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TBindingExpression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500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500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2"/>
      <p:bldP build="p" bldLvl="1" animBg="1" rev="0" advAuto="0" spid="18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5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6" name="Segnaposto contenuto 3"/>
          <p:cNvSpPr txBox="1"/>
          <p:nvPr>
            <p:ph type="body" idx="1"/>
          </p:nvPr>
        </p:nvSpPr>
        <p:spPr>
          <a:xfrm>
            <a:off x="838200" y="1404451"/>
            <a:ext cx="10515600" cy="4626654"/>
          </a:xfrm>
          <a:prstGeom prst="rect">
            <a:avLst/>
          </a:prstGeom>
        </p:spPr>
        <p:txBody>
          <a:bodyPr/>
          <a:lstStyle/>
          <a:p>
            <a:pPr/>
            <a:r>
              <a:t>Unit: System.Bindings.EvalProtocol</a:t>
            </a:r>
          </a:p>
          <a:p>
            <a:pPr/>
            <a:r>
              <a:t>Si basa su TValue</a:t>
            </a:r>
          </a:p>
          <a:p>
            <a:pPr/>
            <a:r>
              <a:t>Può contenere </a:t>
            </a:r>
            <a:r>
              <a:rPr b="1"/>
              <a:t>qualsiasi</a:t>
            </a:r>
            <a:r>
              <a:t> tipo di valore</a:t>
            </a:r>
          </a:p>
          <a:p>
            <a:pPr lvl="1" marL="685800" indent="-228600">
              <a:defRPr sz="2100"/>
            </a:pPr>
            <a:r>
              <a:t>Simple values (string, integer, float, date &amp; time, boolean…)</a:t>
            </a:r>
          </a:p>
          <a:p>
            <a:pPr lvl="1" marL="685800" indent="-228600">
              <a:defRPr sz="2100"/>
            </a:pPr>
            <a:r>
              <a:t>Enumerati</a:t>
            </a:r>
          </a:p>
          <a:p>
            <a:pPr lvl="1" marL="685800" indent="-228600">
              <a:defRPr sz="2100"/>
            </a:pPr>
            <a:r>
              <a:t>Oggetti</a:t>
            </a:r>
          </a:p>
          <a:p>
            <a:pPr lvl="1" marL="685800" indent="-228600">
              <a:defRPr sz="2100"/>
            </a:pPr>
            <a:r>
              <a:t>Interfacce</a:t>
            </a:r>
          </a:p>
          <a:p>
            <a:pPr lvl="1" marL="685800" indent="-228600">
              <a:defRPr sz="2100"/>
            </a:pPr>
            <a:r>
              <a:t>…</a:t>
            </a:r>
          </a:p>
        </p:txBody>
      </p:sp>
      <p:sp>
        <p:nvSpPr>
          <p:cNvPr id="187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IValue</a:t>
            </a:r>
          </a:p>
        </p:txBody>
      </p:sp>
      <p:sp>
        <p:nvSpPr>
          <p:cNvPr id="188" name="IValue = interface…"/>
          <p:cNvSpPr txBox="1"/>
          <p:nvPr/>
        </p:nvSpPr>
        <p:spPr>
          <a:xfrm>
            <a:off x="4489961" y="4122819"/>
            <a:ext cx="6551710" cy="161544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IValue = 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interface</a:t>
            </a:r>
          </a:p>
          <a:p>
            <a:pPr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</a:t>
            </a:r>
            <a:r>
              <a:rPr>
                <a:solidFill>
                  <a:srgbClr val="A7A7A7"/>
                </a:solidFill>
              </a:rPr>
              <a:t>['{A495F901-72F5-4384-BA50-EC3B4B42F6C2}']</a:t>
            </a:r>
          </a:p>
          <a:p>
            <a:pPr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function</a:t>
            </a:r>
            <a:r>
              <a:t> GetType: PTypeInfo;</a:t>
            </a:r>
          </a:p>
          <a:p>
            <a:pPr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function</a:t>
            </a:r>
            <a:r>
              <a:t> GetValue: TValue;</a:t>
            </a:r>
          </a:p>
          <a:p>
            <a:pPr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end</a:t>
            </a:r>
            <a: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5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2"/>
      <p:bldP build="whole" bldLvl="1" animBg="1" rev="0" advAuto="0" spid="184" grpId="3"/>
      <p:bldP build="p" bldLvl="1" animBg="1" rev="0" advAuto="0" spid="18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1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2" name="Segnaposto contenuto 3"/>
          <p:cNvSpPr txBox="1"/>
          <p:nvPr>
            <p:ph type="body" idx="1"/>
          </p:nvPr>
        </p:nvSpPr>
        <p:spPr>
          <a:xfrm>
            <a:off x="847725" y="1175492"/>
            <a:ext cx="10515600" cy="522367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</a:p>
          <a:p>
            <a:pPr lvl="1" marL="0" indent="22860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rPr b="0"/>
              <a:t>Expr: TBindingExpression;</a:t>
            </a:r>
            <a:endParaRPr b="0"/>
          </a:p>
          <a:p>
            <a:pPr lvl="1" marL="0" indent="22860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rPr b="0"/>
              <a:t>ExprResult: IValue;</a:t>
            </a:r>
            <a:endParaRPr b="0"/>
          </a:p>
          <a:p>
            <a:pPr marL="0" indent="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t>begin</a:t>
            </a:r>
            <a:endParaRPr b="0"/>
          </a:p>
          <a:p>
            <a:pPr lvl="1" marL="0" indent="22860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rPr b="0"/>
              <a:t>Expr := TBindingExpressionDefault.Create(nil);</a:t>
            </a:r>
            <a:endParaRPr b="0"/>
          </a:p>
          <a:p>
            <a:pPr lvl="1" marL="0" indent="22860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t>try</a:t>
            </a:r>
            <a:endParaRPr b="0"/>
          </a:p>
          <a:p>
            <a:pPr lvl="2" marL="0" indent="45720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rPr b="0"/>
              <a:t>Expr.Source := ‘5 + 3 * (2 + 4)’;</a:t>
            </a:r>
            <a:endParaRPr b="0"/>
          </a:p>
          <a:p>
            <a:pPr lvl="2" marL="0" indent="45720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rPr b="0"/>
              <a:t>Expr.Compile([], [], []);</a:t>
            </a:r>
            <a:endParaRPr b="0"/>
          </a:p>
          <a:p>
            <a:pPr lvl="2" marL="0" indent="45720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rPr b="0"/>
              <a:t>ExprResult := Expr.Evaluate;</a:t>
            </a:r>
            <a:endParaRPr b="0"/>
          </a:p>
          <a:p>
            <a:pPr lvl="2" marL="0" indent="45720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rPr b="0"/>
              <a:t>WriteLn(ExprResult.GetValue.ToString);</a:t>
            </a:r>
            <a:endParaRPr b="0"/>
          </a:p>
          <a:p>
            <a:pPr lvl="1" marL="0" indent="22860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t>finally</a:t>
            </a:r>
            <a:endParaRPr b="0"/>
          </a:p>
          <a:p>
            <a:pPr lvl="2" marL="0" indent="45720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rPr b="0"/>
              <a:t>Expr.Free;</a:t>
            </a:r>
            <a:endParaRPr b="0"/>
          </a:p>
          <a:p>
            <a:pPr lvl="1" marL="0" indent="22860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  <a:r>
              <a:rPr b="0"/>
              <a:t>;</a:t>
            </a:r>
            <a:endParaRPr b="0"/>
          </a:p>
          <a:p>
            <a:pPr marL="0" indent="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  <a:r>
              <a:rPr b="0"/>
              <a:t>;</a:t>
            </a:r>
          </a:p>
        </p:txBody>
      </p:sp>
      <p:sp>
        <p:nvSpPr>
          <p:cNvPr id="193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TBindingExpression sample</a:t>
            </a:r>
          </a:p>
        </p:txBody>
      </p:sp>
      <p:grpSp>
        <p:nvGrpSpPr>
          <p:cNvPr id="196" name="Gruppo"/>
          <p:cNvGrpSpPr/>
          <p:nvPr/>
        </p:nvGrpSpPr>
        <p:grpSpPr>
          <a:xfrm>
            <a:off x="7071538" y="2622305"/>
            <a:ext cx="2009979" cy="1270001"/>
            <a:chOff x="0" y="0"/>
            <a:chExt cx="2009978" cy="1270000"/>
          </a:xfrm>
        </p:grpSpPr>
        <p:sp>
          <p:nvSpPr>
            <p:cNvPr id="194" name="Creazione istanza"/>
            <p:cNvSpPr/>
            <p:nvPr/>
          </p:nvSpPr>
          <p:spPr>
            <a:xfrm>
              <a:off x="739978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600">
                  <a:solidFill>
                    <a:srgbClr val="FF0024"/>
                  </a:solidFill>
                </a:defRPr>
              </a:lvl1pPr>
            </a:lstStyle>
            <a:p>
              <a:pPr/>
              <a:r>
                <a:t>Creazione istanza</a:t>
              </a:r>
            </a:p>
          </p:txBody>
        </p:sp>
        <p:sp>
          <p:nvSpPr>
            <p:cNvPr id="195" name="Linea"/>
            <p:cNvSpPr/>
            <p:nvPr/>
          </p:nvSpPr>
          <p:spPr>
            <a:xfrm>
              <a:off x="0" y="166369"/>
              <a:ext cx="708953" cy="1"/>
            </a:xfrm>
            <a:prstGeom prst="line">
              <a:avLst/>
            </a:prstGeom>
            <a:noFill/>
            <a:ln w="25400" cap="flat">
              <a:solidFill>
                <a:srgbClr val="F40026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9" name="Gruppo"/>
          <p:cNvGrpSpPr/>
          <p:nvPr/>
        </p:nvGrpSpPr>
        <p:grpSpPr>
          <a:xfrm>
            <a:off x="5640571" y="3401478"/>
            <a:ext cx="2009979" cy="1270001"/>
            <a:chOff x="0" y="0"/>
            <a:chExt cx="2009978" cy="1270000"/>
          </a:xfrm>
        </p:grpSpPr>
        <p:sp>
          <p:nvSpPr>
            <p:cNvPr id="197" name="Definizione dell’espressione"/>
            <p:cNvSpPr/>
            <p:nvPr/>
          </p:nvSpPr>
          <p:spPr>
            <a:xfrm>
              <a:off x="739978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600">
                  <a:solidFill>
                    <a:srgbClr val="FF0024"/>
                  </a:solidFill>
                </a:defRPr>
              </a:lvl1pPr>
            </a:lstStyle>
            <a:p>
              <a:pPr/>
              <a:r>
                <a:t>Definizione dell’espressione</a:t>
              </a:r>
            </a:p>
          </p:txBody>
        </p:sp>
        <p:sp>
          <p:nvSpPr>
            <p:cNvPr id="198" name="Linea"/>
            <p:cNvSpPr/>
            <p:nvPr/>
          </p:nvSpPr>
          <p:spPr>
            <a:xfrm>
              <a:off x="0" y="166369"/>
              <a:ext cx="708953" cy="1"/>
            </a:xfrm>
            <a:prstGeom prst="line">
              <a:avLst/>
            </a:prstGeom>
            <a:noFill/>
            <a:ln w="25400" cap="flat">
              <a:solidFill>
                <a:srgbClr val="F40026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2" name="Gruppo"/>
          <p:cNvGrpSpPr/>
          <p:nvPr/>
        </p:nvGrpSpPr>
        <p:grpSpPr>
          <a:xfrm>
            <a:off x="4617211" y="3773042"/>
            <a:ext cx="2009980" cy="1270001"/>
            <a:chOff x="0" y="0"/>
            <a:chExt cx="2009978" cy="1270000"/>
          </a:xfrm>
        </p:grpSpPr>
        <p:sp>
          <p:nvSpPr>
            <p:cNvPr id="200" name="Compilazione"/>
            <p:cNvSpPr/>
            <p:nvPr/>
          </p:nvSpPr>
          <p:spPr>
            <a:xfrm>
              <a:off x="739978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600">
                  <a:solidFill>
                    <a:srgbClr val="FF0024"/>
                  </a:solidFill>
                </a:defRPr>
              </a:lvl1pPr>
            </a:lstStyle>
            <a:p>
              <a:pPr/>
              <a:r>
                <a:t>Compilazione</a:t>
              </a:r>
            </a:p>
          </p:txBody>
        </p:sp>
        <p:sp>
          <p:nvSpPr>
            <p:cNvPr id="201" name="Linea"/>
            <p:cNvSpPr/>
            <p:nvPr/>
          </p:nvSpPr>
          <p:spPr>
            <a:xfrm>
              <a:off x="0" y="166369"/>
              <a:ext cx="708953" cy="1"/>
            </a:xfrm>
            <a:prstGeom prst="line">
              <a:avLst/>
            </a:prstGeom>
            <a:noFill/>
            <a:ln w="25400" cap="flat">
              <a:solidFill>
                <a:srgbClr val="F40026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5" name="Gruppo"/>
          <p:cNvGrpSpPr/>
          <p:nvPr/>
        </p:nvGrpSpPr>
        <p:grpSpPr>
          <a:xfrm>
            <a:off x="5034066" y="4144607"/>
            <a:ext cx="2009979" cy="1270001"/>
            <a:chOff x="0" y="0"/>
            <a:chExt cx="2009978" cy="1270000"/>
          </a:xfrm>
        </p:grpSpPr>
        <p:sp>
          <p:nvSpPr>
            <p:cNvPr id="203" name="Valutazione"/>
            <p:cNvSpPr/>
            <p:nvPr/>
          </p:nvSpPr>
          <p:spPr>
            <a:xfrm>
              <a:off x="739978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600">
                  <a:solidFill>
                    <a:srgbClr val="FF0024"/>
                  </a:solidFill>
                </a:defRPr>
              </a:lvl1pPr>
            </a:lstStyle>
            <a:p>
              <a:pPr/>
              <a:r>
                <a:t>Valutazione</a:t>
              </a:r>
            </a:p>
          </p:txBody>
        </p:sp>
        <p:sp>
          <p:nvSpPr>
            <p:cNvPr id="204" name="Linea"/>
            <p:cNvSpPr/>
            <p:nvPr/>
          </p:nvSpPr>
          <p:spPr>
            <a:xfrm>
              <a:off x="0" y="166369"/>
              <a:ext cx="708953" cy="1"/>
            </a:xfrm>
            <a:prstGeom prst="line">
              <a:avLst/>
            </a:prstGeom>
            <a:noFill/>
            <a:ln w="25400" cap="flat">
              <a:solidFill>
                <a:srgbClr val="F40026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6" name="Esempio: 1.1"/>
          <p:cNvSpPr txBox="1"/>
          <p:nvPr/>
        </p:nvSpPr>
        <p:spPr>
          <a:xfrm>
            <a:off x="2640885" y="6387496"/>
            <a:ext cx="69102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DDDDDD"/>
                </a:solidFill>
              </a:defRPr>
            </a:pPr>
            <a:r>
              <a:t>Esempio: </a:t>
            </a:r>
            <a:r>
              <a:rPr b="1"/>
              <a:t>1.1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1" dur="500" fill="hold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1" dur="500" fill="hold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xit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1" dur="500" fill="hold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6"/>
      <p:bldP build="whole" bldLvl="1" animBg="1" rev="0" advAuto="0" spid="199" grpId="4"/>
      <p:bldP build="whole" bldLvl="1" animBg="1" rev="0" advAuto="0" spid="199" grpId="3"/>
      <p:bldP build="whole" bldLvl="1" animBg="1" rev="0" advAuto="0" spid="205" grpId="8"/>
      <p:bldP build="whole" bldLvl="1" animBg="1" rev="0" advAuto="0" spid="190" grpId="9"/>
      <p:bldP build="whole" bldLvl="1" animBg="1" rev="0" advAuto="0" spid="196" grpId="1"/>
      <p:bldP build="whole" bldLvl="1" animBg="1" rev="0" advAuto="0" spid="196" grpId="2"/>
      <p:bldP build="whole" bldLvl="1" animBg="1" rev="0" advAuto="0" spid="205" grpId="7"/>
      <p:bldP build="whole" bldLvl="1" animBg="1" rev="0" advAuto="0" spid="202" grpId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IScope</a:t>
            </a:r>
          </a:p>
        </p:txBody>
      </p:sp>
      <p:sp>
        <p:nvSpPr>
          <p:cNvPr id="209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2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3" name="Segnaposto contenuto 3"/>
          <p:cNvSpPr txBox="1"/>
          <p:nvPr>
            <p:ph type="body" idx="1"/>
          </p:nvPr>
        </p:nvSpPr>
        <p:spPr>
          <a:xfrm>
            <a:off x="838200" y="1404451"/>
            <a:ext cx="10515600" cy="4626654"/>
          </a:xfrm>
          <a:prstGeom prst="rect">
            <a:avLst/>
          </a:prstGeom>
        </p:spPr>
        <p:txBody>
          <a:bodyPr/>
          <a:lstStyle/>
          <a:p>
            <a:pPr/>
            <a:r>
              <a:t>Unit: System.Bindings.EvalProtocol</a:t>
            </a:r>
          </a:p>
          <a:p>
            <a:pPr/>
            <a:r>
              <a:t>Rende “visibile” qualcosa all’expression engine nel contesto dell’espressione</a:t>
            </a:r>
          </a:p>
          <a:p>
            <a:pPr lvl="1" marL="685800" indent="-228600">
              <a:defRPr sz="2100"/>
            </a:pPr>
            <a:r>
              <a:t>Oggetti</a:t>
            </a:r>
          </a:p>
          <a:p>
            <a:pPr lvl="1" marL="685800" indent="-228600">
              <a:defRPr sz="2100"/>
            </a:pPr>
            <a:r>
              <a:t>Componenti</a:t>
            </a:r>
          </a:p>
          <a:p>
            <a:pPr lvl="1" marL="685800" indent="-228600">
              <a:defRPr sz="2100"/>
            </a:pPr>
            <a:r>
              <a:t>Metodi</a:t>
            </a:r>
          </a:p>
          <a:p>
            <a:pPr lvl="1" marL="685800" indent="-228600">
              <a:defRPr sz="2100"/>
            </a:pPr>
            <a:r>
              <a:t>Costanti</a:t>
            </a:r>
          </a:p>
        </p:txBody>
      </p:sp>
      <p:sp>
        <p:nvSpPr>
          <p:cNvPr id="214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IScope</a:t>
            </a:r>
          </a:p>
        </p:txBody>
      </p:sp>
      <p:sp>
        <p:nvSpPr>
          <p:cNvPr id="215" name="IScope = interface…"/>
          <p:cNvSpPr txBox="1"/>
          <p:nvPr/>
        </p:nvSpPr>
        <p:spPr>
          <a:xfrm>
            <a:off x="3471131" y="4165270"/>
            <a:ext cx="7374804" cy="136144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IScope = 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interface</a:t>
            </a:r>
          </a:p>
          <a:p>
            <a:pPr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</a:t>
            </a:r>
            <a:r>
              <a:rPr>
                <a:solidFill>
                  <a:srgbClr val="A7A7A7"/>
                </a:solidFill>
              </a:rPr>
              <a:t>['{DAFE2455-3DB6-40CC-B1D6-1EAC0A29ABEC}']</a:t>
            </a:r>
          </a:p>
          <a:p>
            <a:pPr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function</a:t>
            </a:r>
            <a:r>
              <a:t> Lookup(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const</a:t>
            </a:r>
            <a:r>
              <a:t> Name: string): IInterface;</a:t>
            </a:r>
          </a:p>
          <a:p>
            <a:pPr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end</a:t>
            </a:r>
            <a: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2"/>
      <p:bldP build="p" bldLvl="1" animBg="1" rev="0" advAuto="0" spid="213" grpId="1"/>
      <p:bldP build="whole" bldLvl="1" animBg="1" rev="0" advAuto="0" spid="211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https://github.com/delphiforce/eInvoice4D"/>
          <p:cNvSpPr txBox="1"/>
          <p:nvPr/>
        </p:nvSpPr>
        <p:spPr>
          <a:xfrm>
            <a:off x="1072540" y="6505201"/>
            <a:ext cx="3772068" cy="4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 sz="12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 Unicode MS"/>
                <a:ea typeface="Arial Unicode MS"/>
                <a:cs typeface="Arial Unicode MS"/>
                <a:sym typeface="Arial Unicode MS"/>
                <a:hlinkClick r:id="rId2" invalidUrl="" action="" tgtFrame="" tooltip="" history="1" highlightClick="0" endSnd="0"/>
              </a:defRPr>
            </a:lvl1pPr>
          </a:lstStyle>
          <a:p>
            <a:pPr>
              <a:defRPr sz="16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rPr>
              <a:t>https://github.com/delphiforce/eInvoice4D</a:t>
            </a:r>
          </a:p>
        </p:txBody>
      </p:sp>
      <p:sp>
        <p:nvSpPr>
          <p:cNvPr id="100" name="eInvoice4D"/>
          <p:cNvSpPr txBox="1"/>
          <p:nvPr/>
        </p:nvSpPr>
        <p:spPr>
          <a:xfrm>
            <a:off x="1045627" y="6189864"/>
            <a:ext cx="1682939" cy="57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eInvoice4D</a:t>
            </a:r>
          </a:p>
        </p:txBody>
      </p:sp>
      <p:sp>
        <p:nvSpPr>
          <p:cNvPr id="101" name="Maurizio Del Magno…"/>
          <p:cNvSpPr txBox="1"/>
          <p:nvPr/>
        </p:nvSpPr>
        <p:spPr>
          <a:xfrm>
            <a:off x="333099" y="1852177"/>
            <a:ext cx="4890402" cy="89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algn="ctr" defTabSz="1219200"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Maurizio Del Magno</a:t>
            </a:r>
          </a:p>
          <a:p>
            <a:pPr algn="ctr" defTabSz="1219200"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Developer</a:t>
            </a:r>
          </a:p>
        </p:txBody>
      </p:sp>
      <p:pic>
        <p:nvPicPr>
          <p:cNvPr id="102" name="MaurizioDelMagno594x594.jpg" descr="MaurizioDelMagno594x594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8983" y="196737"/>
            <a:ext cx="1558634" cy="1558634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Corpo"/>
          <p:cNvSpPr txBox="1"/>
          <p:nvPr>
            <p:ph type="body" idx="1"/>
          </p:nvPr>
        </p:nvSpPr>
        <p:spPr>
          <a:xfrm>
            <a:off x="5586453" y="0"/>
            <a:ext cx="6593202" cy="6858000"/>
          </a:xfrm>
          <a:prstGeom prst="rect">
            <a:avLst/>
          </a:prstGeom>
          <a:gradFill>
            <a:gsLst>
              <a:gs pos="0">
                <a:srgbClr val="A8C4E6"/>
              </a:gs>
              <a:gs pos="100000">
                <a:srgbClr val="5083C1"/>
              </a:gs>
            </a:gsLst>
            <a:lin ang="16200000"/>
          </a:gradFill>
        </p:spPr>
        <p:txBody>
          <a:bodyPr/>
          <a:lstStyle/>
          <a:p>
            <a:pPr/>
          </a:p>
        </p:txBody>
      </p:sp>
      <p:sp>
        <p:nvSpPr>
          <p:cNvPr id="104" name="speaker: Maurizio Del Magno"/>
          <p:cNvSpPr txBox="1"/>
          <p:nvPr/>
        </p:nvSpPr>
        <p:spPr>
          <a:xfrm>
            <a:off x="7364447" y="6301558"/>
            <a:ext cx="3280674" cy="421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1270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algn="ctr" defTabSz="1219200">
              <a:defRPr sz="1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speaker: Maurizio Del Magno</a:t>
            </a:r>
          </a:p>
        </p:txBody>
      </p:sp>
      <p:sp>
        <p:nvSpPr>
          <p:cNvPr id="105" name="i-ORM…"/>
          <p:cNvSpPr txBox="1"/>
          <p:nvPr/>
        </p:nvSpPr>
        <p:spPr>
          <a:xfrm>
            <a:off x="1045627" y="3531330"/>
            <a:ext cx="1178025" cy="90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defRPr sz="16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rPr sz="1800">
                <a:latin typeface="Arial Black"/>
                <a:ea typeface="Arial Black"/>
                <a:cs typeface="Arial Black"/>
                <a:sym typeface="Arial Black"/>
              </a:rPr>
              <a:t>i-ORM</a:t>
            </a:r>
            <a:endParaRPr sz="1200"/>
          </a:p>
          <a:p>
            <a:pPr defTabSz="1219200">
              <a:defRPr sz="16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rPr sz="1800">
                <a:latin typeface="Arial Black"/>
                <a:ea typeface="Arial Black"/>
                <a:cs typeface="Arial Black"/>
                <a:sym typeface="Arial Black"/>
              </a:rPr>
              <a:t>DJSON</a:t>
            </a:r>
          </a:p>
        </p:txBody>
      </p:sp>
      <p:pic>
        <p:nvPicPr>
          <p:cNvPr id="106" name="Immagine" descr="Immagin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7416" y="3663167"/>
            <a:ext cx="623595" cy="623595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ithub.com/mauriziodm/iORM"/>
          <p:cNvSpPr txBox="1"/>
          <p:nvPr/>
        </p:nvSpPr>
        <p:spPr>
          <a:xfrm>
            <a:off x="2308674" y="3592667"/>
            <a:ext cx="3204804" cy="4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 sz="12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 Unicode MS"/>
                <a:ea typeface="Arial Unicode MS"/>
                <a:cs typeface="Arial Unicode MS"/>
                <a:sym typeface="Arial Unicode MS"/>
                <a:hlinkClick r:id="rId2" invalidUrl="" action="" tgtFrame="" tooltip="" history="1" highlightClick="0" endSnd="0"/>
              </a:defRPr>
            </a:lvl1pPr>
          </a:lstStyle>
          <a:p>
            <a:pPr>
              <a:defRPr sz="16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rPr>
              <a:t>github.com/mauriziodm/iORM</a:t>
            </a:r>
          </a:p>
        </p:txBody>
      </p:sp>
      <p:sp>
        <p:nvSpPr>
          <p:cNvPr id="108" name="github.com/mauriziodm/DJSON"/>
          <p:cNvSpPr txBox="1"/>
          <p:nvPr/>
        </p:nvSpPr>
        <p:spPr>
          <a:xfrm>
            <a:off x="2308674" y="3947388"/>
            <a:ext cx="3204804" cy="4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 sz="12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 Unicode MS"/>
                <a:ea typeface="Arial Unicode MS"/>
                <a:cs typeface="Arial Unicode MS"/>
                <a:sym typeface="Arial Unicode MS"/>
                <a:hlinkClick r:id="rId5" invalidUrl="" action="" tgtFrame="" tooltip="" history="1" highlightClick="0" endSnd="0"/>
              </a:defRPr>
            </a:lvl1pPr>
          </a:lstStyle>
          <a:p>
            <a:pPr>
              <a:defRPr sz="16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5" invalidUrl="" action="" tgtFrame="" tooltip="" history="1" highlightClick="0" endSnd="0"/>
              </a:rPr>
              <a:t>github.com/mauriziodm/DJSON</a:t>
            </a:r>
          </a:p>
        </p:txBody>
      </p:sp>
      <p:pic>
        <p:nvPicPr>
          <p:cNvPr id="109" name="Immagine" descr="Immagin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7416" y="5230131"/>
            <a:ext cx="623595" cy="623596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facebook.com/maurizio.delmagno"/>
          <p:cNvSpPr txBox="1"/>
          <p:nvPr/>
        </p:nvSpPr>
        <p:spPr>
          <a:xfrm>
            <a:off x="1066167" y="5136835"/>
            <a:ext cx="4315131" cy="4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 sz="12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 Unicode MS"/>
                <a:ea typeface="Arial Unicode MS"/>
                <a:cs typeface="Arial Unicode MS"/>
                <a:sym typeface="Arial Unicode MS"/>
                <a:hlinkClick r:id="rId7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7" invalidUrl="" action="" tgtFrame="" tooltip="" history="1" highlightClick="0" endSnd="0"/>
              </a:rPr>
              <a:t>facebook.com/maurizio.delmagno</a:t>
            </a:r>
          </a:p>
        </p:txBody>
      </p:sp>
      <p:sp>
        <p:nvSpPr>
          <p:cNvPr id="111" name="iORM + DJSON (group)"/>
          <p:cNvSpPr txBox="1"/>
          <p:nvPr/>
        </p:nvSpPr>
        <p:spPr>
          <a:xfrm>
            <a:off x="1066167" y="5466155"/>
            <a:ext cx="4315130" cy="4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 sz="1200">
                <a:solidFill>
                  <a:srgbClr val="1156CD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iORM + DJSON (group)</a:t>
            </a:r>
          </a:p>
        </p:txBody>
      </p:sp>
      <p:pic>
        <p:nvPicPr>
          <p:cNvPr id="112" name="Immagine" descr="Immagin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7958" y="4478582"/>
            <a:ext cx="554074" cy="554074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mauriziodm@levantesw.it"/>
          <p:cNvSpPr txBox="1"/>
          <p:nvPr/>
        </p:nvSpPr>
        <p:spPr>
          <a:xfrm>
            <a:off x="1066167" y="4384597"/>
            <a:ext cx="4315131" cy="4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 sz="12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 Unicode MS"/>
                <a:ea typeface="Arial Unicode MS"/>
                <a:cs typeface="Arial Unicode MS"/>
                <a:sym typeface="Arial Unicode MS"/>
                <a:hlinkClick r:id="rId9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9" invalidUrl="" action="" tgtFrame="" tooltip="" history="1" highlightClick="0" endSnd="0"/>
              </a:rPr>
              <a:t>mauriziodm@levantesw.it</a:t>
            </a:r>
          </a:p>
        </p:txBody>
      </p:sp>
      <p:sp>
        <p:nvSpPr>
          <p:cNvPr id="114" name="mauriziodelmagno@gmail.com"/>
          <p:cNvSpPr txBox="1"/>
          <p:nvPr/>
        </p:nvSpPr>
        <p:spPr>
          <a:xfrm>
            <a:off x="1066167" y="4675161"/>
            <a:ext cx="4315130" cy="4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 sz="12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 Unicode MS"/>
                <a:ea typeface="Arial Unicode MS"/>
                <a:cs typeface="Arial Unicode MS"/>
                <a:sym typeface="Arial Unicode MS"/>
                <a:hlinkClick r:id="rId10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1156CD"/>
                </a:solidFill>
                <a:uFillTx/>
              </a:defRPr>
            </a:pPr>
            <a:r>
              <a:rPr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10" invalidUrl="" action="" tgtFrame="" tooltip="" history="1" highlightClick="0" endSnd="0"/>
              </a:rPr>
              <a:t>mauriziodelmagno@gmail.com</a:t>
            </a:r>
          </a:p>
        </p:txBody>
      </p:sp>
      <p:pic>
        <p:nvPicPr>
          <p:cNvPr id="115" name="LevanteLogoRounded.png" descr="LevanteLogoRounded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10243" y="2847625"/>
            <a:ext cx="723370" cy="623595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Levante software"/>
          <p:cNvSpPr txBox="1"/>
          <p:nvPr/>
        </p:nvSpPr>
        <p:spPr>
          <a:xfrm>
            <a:off x="1028909" y="2919204"/>
            <a:ext cx="4049921" cy="48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Levante software</a:t>
            </a:r>
          </a:p>
        </p:txBody>
      </p:sp>
      <p:pic>
        <p:nvPicPr>
          <p:cNvPr id="117" name="logo_full.png" descr="logo_full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10243" y="6034269"/>
            <a:ext cx="723370" cy="72337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Membro fondatore"/>
          <p:cNvSpPr txBox="1"/>
          <p:nvPr/>
        </p:nvSpPr>
        <p:spPr>
          <a:xfrm>
            <a:off x="1066167" y="5980557"/>
            <a:ext cx="4315131" cy="4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 sz="12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Membro fondatore</a:t>
            </a:r>
          </a:p>
        </p:txBody>
      </p:sp>
      <p:pic>
        <p:nvPicPr>
          <p:cNvPr id="119" name="Immagine" descr="Immagin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814405" y="6436946"/>
            <a:ext cx="1253074" cy="24772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12700" dir="5400000">
              <a:srgbClr val="FFFFFF"/>
            </a:outerShdw>
          </a:effectLst>
        </p:spPr>
      </p:pic>
      <p:pic>
        <p:nvPicPr>
          <p:cNvPr id="120" name="Immagine" descr="Immagin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717931" y="6433439"/>
            <a:ext cx="1337387" cy="23326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12700" dir="5400000">
              <a:srgbClr val="FFFFFF"/>
            </a:outerShdw>
          </a:effectLst>
        </p:spPr>
      </p:pic>
      <p:sp>
        <p:nvSpPr>
          <p:cNvPr id="121" name="Rettangolo"/>
          <p:cNvSpPr/>
          <p:nvPr/>
        </p:nvSpPr>
        <p:spPr>
          <a:xfrm>
            <a:off x="5992290" y="2568682"/>
            <a:ext cx="5781528" cy="736843"/>
          </a:xfrm>
          <a:prstGeom prst="rect">
            <a:avLst/>
          </a:prstGeom>
          <a:solidFill>
            <a:srgbClr val="274483"/>
          </a:solidFill>
          <a:ln w="25400">
            <a:solidFill>
              <a:srgbClr val="274483"/>
            </a:solidFill>
          </a:ln>
        </p:spPr>
        <p:txBody>
          <a:bodyPr lIns="60959" tIns="60959" rIns="60959" bIns="60959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2" name="LiveBindings"/>
          <p:cNvSpPr txBox="1"/>
          <p:nvPr/>
        </p:nvSpPr>
        <p:spPr>
          <a:xfrm>
            <a:off x="4588885" y="2555982"/>
            <a:ext cx="8588338" cy="76224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12700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algn="ctr" defTabSz="1219200">
              <a:spcBef>
                <a:spcPts val="600"/>
              </a:spcBef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LiveBindings</a:t>
            </a:r>
          </a:p>
        </p:txBody>
      </p:sp>
      <p:sp>
        <p:nvSpPr>
          <p:cNvPr id="123" name="Brutto anatroccolo…"/>
          <p:cNvSpPr txBox="1"/>
          <p:nvPr/>
        </p:nvSpPr>
        <p:spPr>
          <a:xfrm>
            <a:off x="5897454" y="3693136"/>
            <a:ext cx="5971201" cy="1463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1270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algn="ctr" defTabSz="1219200">
              <a:defRPr sz="2100">
                <a:solidFill>
                  <a:srgbClr val="41414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Brutto anatroccolo</a:t>
            </a:r>
          </a:p>
          <a:p>
            <a:pPr algn="ctr" defTabSz="1219200">
              <a:defRPr sz="2100">
                <a:solidFill>
                  <a:srgbClr val="41414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o</a:t>
            </a:r>
          </a:p>
          <a:p>
            <a:pPr algn="ctr" defTabSz="1219200">
              <a:defRPr sz="2100">
                <a:solidFill>
                  <a:srgbClr val="41414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cigno incompreso?</a:t>
            </a:r>
          </a:p>
        </p:txBody>
      </p:sp>
      <p:pic>
        <p:nvPicPr>
          <p:cNvPr id="124" name="ZPp76cGx03FdP-PQaK6B8AklFlR6i2tx_VHsrcsH4HjTM8lPWLRgFwflKP3Be-EeuH4Ifiyy5emMnznjivMR5gZsGm8s8RTQOIJyEAxm5GDQYwUCr8nFwJV9bezhFPBS6MAMmq2yJzE.png" descr="ZPp76cGx03FdP-PQaK6B8AklFlR6i2tx_VHsrcsH4HjTM8lPWLRgFwflKP3Be-EeuH4Ifiyy5emMnznjivMR5gZsGm8s8RTQOIJyEAxm5GDQYwUCr8nFwJV9bezhFPBS6MAMmq2yJzE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771379" y="725099"/>
            <a:ext cx="2466810" cy="76451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65100" dist="0" dir="5400000">
              <a:srgbClr val="FFFFFF">
                <a:alpha val="50315"/>
              </a:srgbClr>
            </a:outerShdw>
            <a:reflection blurRad="0" stA="8000" stPos="0" endA="0" endPos="40000" dist="0" dir="5400000" fadeDir="5400000" sx="100000" sy="-100000" kx="0" ky="0" algn="bl" rotWithShape="0"/>
          </a:effectLst>
        </p:spPr>
      </p:pic>
      <p:pic>
        <p:nvPicPr>
          <p:cNvPr id="125" name="BKaqSeAOfOWL-mNUBlsFiIWwPYtImTdNjA_l6rsw5wTE1K2qo1mCKaA2Wt82koeT87NliXF4ZMHjvkI2vaUENz956VJw6Qjsu0i8M8bjTuksWGhunn3vdBMjeDtQa-usdTKHi5R1NFs.png" descr="BKaqSeAOfOWL-mNUBlsFiIWwPYtImTdNjA_l6rsw5wTE1K2qo1mCKaA2Wt82koeT87NliXF4ZMHjvkI2vaUENz956VJw6Qjsu0i8M8bjTuksWGhunn3vdBMjeDtQa-usdTKHi5R1NFs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8091678" y="1619005"/>
            <a:ext cx="1826211" cy="19204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65100" dist="0" dir="5400000">
              <a:srgbClr val="FFFFFF">
                <a:alpha val="50315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8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9" name="Segnaposto contenuto 3"/>
          <p:cNvSpPr txBox="1"/>
          <p:nvPr>
            <p:ph type="body" idx="1"/>
          </p:nvPr>
        </p:nvSpPr>
        <p:spPr>
          <a:xfrm>
            <a:off x="838200" y="1404451"/>
            <a:ext cx="10515600" cy="4626654"/>
          </a:xfrm>
          <a:prstGeom prst="rect">
            <a:avLst/>
          </a:prstGeom>
        </p:spPr>
        <p:txBody>
          <a:bodyPr/>
          <a:lstStyle/>
          <a:p>
            <a:pPr/>
            <a:r>
              <a:t>In pratica l’expression engine (quindi l’espressione) vede solo IScope</a:t>
            </a:r>
          </a:p>
          <a:p>
            <a:pPr/>
            <a:r>
              <a:t>Diverse specializzazioni di IScope</a:t>
            </a:r>
          </a:p>
          <a:p>
            <a:pPr lvl="1" marL="685800" indent="-228600">
              <a:defRPr sz="2100"/>
            </a:pPr>
            <a:r>
              <a:t>IScopeEx </a:t>
            </a:r>
            <a:r>
              <a:rPr i="1" sz="1800"/>
              <a:t>(Lookup not only by name but objects too)</a:t>
            </a:r>
          </a:p>
          <a:p>
            <a:pPr lvl="1" marL="685800" indent="-228600">
              <a:defRPr sz="2100"/>
            </a:pPr>
            <a:r>
              <a:t>ICustomScope </a:t>
            </a:r>
            <a:r>
              <a:rPr i="1" sz="1800"/>
              <a:t>(can wrap a custom object)</a:t>
            </a:r>
          </a:p>
          <a:p>
            <a:pPr lvl="1" marL="685800" indent="-228600">
              <a:defRPr sz="2100"/>
            </a:pPr>
            <a:r>
              <a:t>IScopeEnumerator </a:t>
            </a:r>
            <a:r>
              <a:rPr i="1" sz="1800"/>
              <a:t>(loops)</a:t>
            </a:r>
          </a:p>
          <a:p>
            <a:pPr lvl="1" marL="685800" indent="-228600">
              <a:defRPr sz="2100"/>
            </a:pPr>
            <a:r>
              <a:t>IScopeEnumerable </a:t>
            </a:r>
            <a:r>
              <a:rPr i="1" sz="1800"/>
              <a:t>(loops)</a:t>
            </a:r>
            <a:endParaRPr i="1" sz="1800"/>
          </a:p>
          <a:p>
            <a:pPr lvl="1" marL="653142" indent="-195942">
              <a:defRPr sz="2100"/>
            </a:pPr>
            <a:r>
              <a:rPr i="1" sz="1800"/>
              <a:t>…</a:t>
            </a:r>
          </a:p>
          <a:p>
            <a:pPr/>
            <a:r>
              <a:t>Alto grado di customizzazione</a:t>
            </a:r>
          </a:p>
        </p:txBody>
      </p:sp>
      <p:sp>
        <p:nvSpPr>
          <p:cNvPr id="220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IScope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9" grpId="1"/>
      <p:bldP build="whole" bldLvl="1" animBg="1" rev="0" advAuto="0" spid="217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3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4" name="Segnaposto contenuto 3"/>
          <p:cNvSpPr txBox="1"/>
          <p:nvPr>
            <p:ph type="body" idx="1"/>
          </p:nvPr>
        </p:nvSpPr>
        <p:spPr>
          <a:xfrm>
            <a:off x="847725" y="1175492"/>
            <a:ext cx="10515600" cy="522367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</a:p>
          <a:p>
            <a:pPr lvl="1" marL="0" indent="22860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rPr b="0"/>
              <a:t>Expr: TBindingExpression;</a:t>
            </a:r>
            <a:endParaRPr b="0"/>
          </a:p>
          <a:p>
            <a:pPr lvl="1" marL="0" indent="22860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rPr b="0"/>
              <a:t>ExprResult: IValue;</a:t>
            </a:r>
            <a:endParaRPr b="0"/>
          </a:p>
          <a:p>
            <a:pPr marL="0" indent="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t>begin</a:t>
            </a:r>
            <a:endParaRPr b="0"/>
          </a:p>
          <a:p>
            <a:pPr lvl="1" marL="0" indent="22860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rPr b="0"/>
              <a:t>Expr := TBindingExpressionDefault.Create(nil);</a:t>
            </a:r>
            <a:endParaRPr b="0"/>
          </a:p>
          <a:p>
            <a:pPr lvl="1" marL="0" indent="22860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t>try</a:t>
            </a:r>
            <a:endParaRPr b="0"/>
          </a:p>
          <a:p>
            <a:pPr lvl="2" marL="0" indent="45720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rPr b="0"/>
              <a:t>Expr.Source := ‘5 + 3 * (2 + 4)’;</a:t>
            </a:r>
            <a:endParaRPr b="0"/>
          </a:p>
          <a:p>
            <a:pPr lvl="2" marL="0" indent="45720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rPr b="0"/>
              <a:t>Expr.Compile([], [], []);</a:t>
            </a:r>
            <a:endParaRPr b="0"/>
          </a:p>
          <a:p>
            <a:pPr lvl="2" marL="0" indent="45720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rPr b="0"/>
              <a:t>ExprResult := Expr.Evaluate;</a:t>
            </a:r>
            <a:endParaRPr b="0"/>
          </a:p>
          <a:p>
            <a:pPr lvl="2" marL="0" indent="45720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rPr b="0"/>
              <a:t>WriteLn(ExprResult.GetValue.ToString);</a:t>
            </a:r>
            <a:endParaRPr b="0"/>
          </a:p>
          <a:p>
            <a:pPr lvl="1" marL="0" indent="22860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t>finally</a:t>
            </a:r>
            <a:endParaRPr b="0"/>
          </a:p>
          <a:p>
            <a:pPr lvl="2" marL="0" indent="45720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rPr b="0"/>
              <a:t>Expr.Free;</a:t>
            </a:r>
            <a:endParaRPr b="0"/>
          </a:p>
          <a:p>
            <a:pPr lvl="1" marL="0" indent="22860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  <a:r>
              <a:rPr b="0"/>
              <a:t>;</a:t>
            </a:r>
            <a:endParaRPr b="0"/>
          </a:p>
          <a:p>
            <a:pPr marL="0" indent="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  <a:r>
              <a:rPr b="0"/>
              <a:t>;</a:t>
            </a:r>
          </a:p>
        </p:txBody>
      </p:sp>
      <p:sp>
        <p:nvSpPr>
          <p:cNvPr id="225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IScope</a:t>
            </a:r>
          </a:p>
        </p:txBody>
      </p:sp>
      <p:grpSp>
        <p:nvGrpSpPr>
          <p:cNvPr id="229" name="Gruppo"/>
          <p:cNvGrpSpPr/>
          <p:nvPr/>
        </p:nvGrpSpPr>
        <p:grpSpPr>
          <a:xfrm>
            <a:off x="2953363" y="1616873"/>
            <a:ext cx="2930698" cy="2464167"/>
            <a:chOff x="0" y="0"/>
            <a:chExt cx="2930697" cy="2464166"/>
          </a:xfrm>
        </p:grpSpPr>
        <p:sp>
          <p:nvSpPr>
            <p:cNvPr id="226" name="Array of TComponents (accessibile con il nome specificato nella proprietà “Name”)"/>
            <p:cNvSpPr/>
            <p:nvPr/>
          </p:nvSpPr>
          <p:spPr>
            <a:xfrm>
              <a:off x="1660697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1600">
                  <a:solidFill>
                    <a:srgbClr val="FF0024"/>
                  </a:solidFill>
                </a:defRPr>
              </a:pPr>
              <a:r>
                <a:t>Array of TComponents </a:t>
              </a:r>
              <a:r>
                <a:rPr b="0" i="1" sz="1300"/>
                <a:t>(accessibile con il nome specificato nella proprietà “Name”)</a:t>
              </a:r>
            </a:p>
          </p:txBody>
        </p:sp>
        <p:sp>
          <p:nvSpPr>
            <p:cNvPr id="227" name="Linea"/>
            <p:cNvSpPr/>
            <p:nvPr/>
          </p:nvSpPr>
          <p:spPr>
            <a:xfrm flipV="1">
              <a:off x="248269" y="327675"/>
              <a:ext cx="1781690" cy="1781690"/>
            </a:xfrm>
            <a:prstGeom prst="line">
              <a:avLst/>
            </a:prstGeom>
            <a:noFill/>
            <a:ln w="25400" cap="flat">
              <a:solidFill>
                <a:srgbClr val="F40026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Rettangolo"/>
            <p:cNvSpPr/>
            <p:nvPr/>
          </p:nvSpPr>
          <p:spPr>
            <a:xfrm>
              <a:off x="0" y="2141616"/>
              <a:ext cx="308237" cy="322551"/>
            </a:xfrm>
            <a:prstGeom prst="rect">
              <a:avLst/>
            </a:prstGeom>
            <a:solidFill>
              <a:srgbClr val="F40026">
                <a:alpha val="252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33" name="Gruppo"/>
          <p:cNvGrpSpPr/>
          <p:nvPr/>
        </p:nvGrpSpPr>
        <p:grpSpPr>
          <a:xfrm>
            <a:off x="3451739" y="1616873"/>
            <a:ext cx="2930698" cy="2464167"/>
            <a:chOff x="0" y="0"/>
            <a:chExt cx="2930697" cy="2464166"/>
          </a:xfrm>
        </p:grpSpPr>
        <p:sp>
          <p:nvSpPr>
            <p:cNvPr id="230" name="Array of TBindingAssociation"/>
            <p:cNvSpPr/>
            <p:nvPr/>
          </p:nvSpPr>
          <p:spPr>
            <a:xfrm>
              <a:off x="1660697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600">
                  <a:solidFill>
                    <a:srgbClr val="FF0024"/>
                  </a:solidFill>
                </a:defRPr>
              </a:lvl1pPr>
            </a:lstStyle>
            <a:p>
              <a:pPr/>
              <a:r>
                <a:t>Array of TBindingAssociation</a:t>
              </a:r>
            </a:p>
          </p:txBody>
        </p:sp>
        <p:sp>
          <p:nvSpPr>
            <p:cNvPr id="231" name="Linea"/>
            <p:cNvSpPr/>
            <p:nvPr/>
          </p:nvSpPr>
          <p:spPr>
            <a:xfrm flipV="1">
              <a:off x="248269" y="327675"/>
              <a:ext cx="1781690" cy="1781690"/>
            </a:xfrm>
            <a:prstGeom prst="line">
              <a:avLst/>
            </a:prstGeom>
            <a:noFill/>
            <a:ln w="25400" cap="flat">
              <a:solidFill>
                <a:srgbClr val="F40026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Rettangolo"/>
            <p:cNvSpPr/>
            <p:nvPr/>
          </p:nvSpPr>
          <p:spPr>
            <a:xfrm>
              <a:off x="0" y="2141616"/>
              <a:ext cx="308237" cy="322551"/>
            </a:xfrm>
            <a:prstGeom prst="rect">
              <a:avLst/>
            </a:prstGeom>
            <a:solidFill>
              <a:srgbClr val="F40026">
                <a:alpha val="252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37" name="Gruppo"/>
          <p:cNvGrpSpPr/>
          <p:nvPr/>
        </p:nvGrpSpPr>
        <p:grpSpPr>
          <a:xfrm>
            <a:off x="3950115" y="1613221"/>
            <a:ext cx="2930698" cy="2464167"/>
            <a:chOff x="0" y="0"/>
            <a:chExt cx="2930697" cy="2464166"/>
          </a:xfrm>
        </p:grpSpPr>
        <p:sp>
          <p:nvSpPr>
            <p:cNvPr id="234" name="Array of IScope"/>
            <p:cNvSpPr/>
            <p:nvPr/>
          </p:nvSpPr>
          <p:spPr>
            <a:xfrm>
              <a:off x="1660697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600">
                  <a:solidFill>
                    <a:srgbClr val="FF0024"/>
                  </a:solidFill>
                </a:defRPr>
              </a:lvl1pPr>
            </a:lstStyle>
            <a:p>
              <a:pPr/>
              <a:r>
                <a:t>Array of IScope</a:t>
              </a:r>
            </a:p>
          </p:txBody>
        </p:sp>
        <p:sp>
          <p:nvSpPr>
            <p:cNvPr id="235" name="Linea"/>
            <p:cNvSpPr/>
            <p:nvPr/>
          </p:nvSpPr>
          <p:spPr>
            <a:xfrm flipV="1">
              <a:off x="248269" y="327675"/>
              <a:ext cx="1781690" cy="1781690"/>
            </a:xfrm>
            <a:prstGeom prst="line">
              <a:avLst/>
            </a:prstGeom>
            <a:noFill/>
            <a:ln w="25400" cap="flat">
              <a:solidFill>
                <a:srgbClr val="F40026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Rettangolo"/>
            <p:cNvSpPr/>
            <p:nvPr/>
          </p:nvSpPr>
          <p:spPr>
            <a:xfrm>
              <a:off x="0" y="2141616"/>
              <a:ext cx="308237" cy="322551"/>
            </a:xfrm>
            <a:prstGeom prst="rect">
              <a:avLst/>
            </a:prstGeom>
            <a:solidFill>
              <a:srgbClr val="F40026">
                <a:alpha val="252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500" fill="hold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1" dur="500" fill="hold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1" dur="500" fill="hold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3"/>
      <p:bldP build="whole" bldLvl="1" animBg="1" rev="0" advAuto="0" spid="233" grpId="4"/>
      <p:bldP build="whole" bldLvl="1" animBg="1" rev="0" advAuto="0" spid="237" grpId="5"/>
      <p:bldP build="whole" bldLvl="1" animBg="1" rev="0" advAuto="0" spid="237" grpId="6"/>
      <p:bldP build="whole" bldLvl="1" animBg="1" rev="0" advAuto="0" spid="229" grpId="1"/>
      <p:bldP build="whole" bldLvl="1" animBg="1" rev="0" advAuto="0" spid="229" grpId="2"/>
      <p:bldP build="whole" bldLvl="1" animBg="1" rev="0" advAuto="0" spid="222" grpId="7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0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1" name="Segnaposto contenuto 3"/>
          <p:cNvSpPr txBox="1"/>
          <p:nvPr>
            <p:ph type="body" idx="1"/>
          </p:nvPr>
        </p:nvSpPr>
        <p:spPr>
          <a:xfrm>
            <a:off x="847725" y="1691906"/>
            <a:ext cx="10839564" cy="4626655"/>
          </a:xfrm>
          <a:prstGeom prst="rect">
            <a:avLst/>
          </a:prstGeom>
        </p:spPr>
        <p:txBody>
          <a:bodyPr/>
          <a:lstStyle/>
          <a:p>
            <a:pPr/>
            <a:r>
              <a:t>Unit: System.Bindings.Methods </a:t>
            </a:r>
            <a:r>
              <a:rPr i="1" sz="1800"/>
              <a:t>(static class)</a:t>
            </a:r>
          </a:p>
          <a:p>
            <a:pPr/>
            <a:r>
              <a:t>Collezione di </a:t>
            </a:r>
            <a:r>
              <a:rPr b="1"/>
              <a:t>metodi</a:t>
            </a:r>
            <a:r>
              <a:t> </a:t>
            </a:r>
            <a:r>
              <a:rPr b="1"/>
              <a:t>predefiniti</a:t>
            </a:r>
            <a:r>
              <a:t> </a:t>
            </a:r>
            <a:r>
              <a:rPr i="1" sz="1800"/>
              <a:t>(UpperCase, LowerCase,</a:t>
            </a:r>
            <a:r>
              <a:rPr sz="1800"/>
              <a:t> ToStr, Format, IfThen…)</a:t>
            </a:r>
            <a:endParaRPr i="1" sz="1800"/>
          </a:p>
          <a:p>
            <a:pPr>
              <a:defRPr b="1"/>
            </a:pPr>
            <a:r>
              <a:rPr b="0"/>
              <a:t>Possibilità di registrare propri </a:t>
            </a:r>
            <a:r>
              <a:t>metodi</a:t>
            </a:r>
            <a:r>
              <a:rPr b="0"/>
              <a:t> </a:t>
            </a:r>
            <a:r>
              <a:t>custom</a:t>
            </a:r>
            <a:endParaRPr b="0"/>
          </a:p>
          <a:p>
            <a:pPr/>
            <a:r>
              <a:t>Fornisce </a:t>
            </a:r>
            <a:r>
              <a:rPr b="1"/>
              <a:t>IScope</a:t>
            </a:r>
            <a:r>
              <a:t> per rendere visibili all’expression engine alcuni o tutti i metodi registrati</a:t>
            </a:r>
          </a:p>
        </p:txBody>
      </p:sp>
      <p:sp>
        <p:nvSpPr>
          <p:cNvPr id="242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IScope  - TBindingMethodsFactory</a:t>
            </a:r>
          </a:p>
        </p:txBody>
      </p:sp>
      <p:sp>
        <p:nvSpPr>
          <p:cNvPr id="243" name="Esempio: 1.2"/>
          <p:cNvSpPr txBox="1"/>
          <p:nvPr/>
        </p:nvSpPr>
        <p:spPr>
          <a:xfrm>
            <a:off x="2640885" y="6387496"/>
            <a:ext cx="69102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DDDDDD"/>
                </a:solidFill>
              </a:defRPr>
            </a:pPr>
            <a:r>
              <a:t>Esempio: </a:t>
            </a:r>
            <a:r>
              <a:rPr b="1"/>
              <a:t>1.2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1" grpId="1"/>
      <p:bldP build="whole" bldLvl="1" animBg="1" rev="0" advAuto="0" spid="239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6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7" name="Segnaposto contenuto 3"/>
          <p:cNvSpPr txBox="1"/>
          <p:nvPr>
            <p:ph type="body" idx="1"/>
          </p:nvPr>
        </p:nvSpPr>
        <p:spPr>
          <a:xfrm>
            <a:off x="847725" y="1390860"/>
            <a:ext cx="10515600" cy="5223678"/>
          </a:xfrm>
          <a:prstGeom prst="rect">
            <a:avLst/>
          </a:prstGeom>
        </p:spPr>
        <p:txBody>
          <a:bodyPr/>
          <a:lstStyle/>
          <a:p>
            <a:pPr marL="0" indent="0" defTabSz="713231">
              <a:spcBef>
                <a:spcPts val="700"/>
              </a:spcBef>
              <a:buSzTx/>
              <a:buFontTx/>
              <a:buNone/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TBindingMethodsFactory.RegisterMethod(</a:t>
            </a:r>
          </a:p>
          <a:p>
            <a:pPr marL="0" indent="0" defTabSz="713231">
              <a:spcBef>
                <a:spcPts val="700"/>
              </a:spcBef>
              <a:buSzTx/>
              <a:buFontTx/>
              <a:buNone/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TMethodDescription.Create(MakeInvokable(</a:t>
            </a:r>
          </a:p>
          <a:p>
            <a:pPr marL="0" indent="0" defTabSz="713231">
              <a:spcBef>
                <a:spcPts val="700"/>
              </a:spcBef>
              <a:buSzTx/>
              <a:buFontTx/>
              <a:buNone/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function</a:t>
            </a:r>
            <a:r>
              <a:t>(Args: TArray&lt;IValue&gt;): IValue</a:t>
            </a:r>
          </a:p>
          <a:p>
            <a:pPr marL="0" indent="0" defTabSz="713231">
              <a:spcBef>
                <a:spcPts val="700"/>
              </a:spcBef>
              <a:buSzTx/>
              <a:buFontTx/>
              <a:buNone/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var</a:t>
            </a:r>
          </a:p>
          <a:p>
            <a:pPr marL="0" indent="0" defTabSz="713231">
              <a:spcBef>
                <a:spcPts val="700"/>
              </a:spcBef>
              <a:buSzTx/>
              <a:buFontTx/>
              <a:buNone/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    StrValue: String;</a:t>
            </a:r>
          </a:p>
          <a:p>
            <a:pPr marL="0" indent="0" defTabSz="713231">
              <a:spcBef>
                <a:spcPts val="700"/>
              </a:spcBef>
              <a:buSzTx/>
              <a:buFontTx/>
              <a:buNone/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begin</a:t>
            </a:r>
          </a:p>
          <a:p>
            <a:pPr marL="0" indent="0" defTabSz="713231">
              <a:spcBef>
                <a:spcPts val="700"/>
              </a:spcBef>
              <a:buSzTx/>
              <a:buFontTx/>
              <a:buNone/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    StrValue := Args[0].GetValue.AsString;</a:t>
            </a:r>
          </a:p>
          <a:p>
            <a:pPr marL="0" indent="0" defTabSz="713231">
              <a:spcBef>
                <a:spcPts val="700"/>
              </a:spcBef>
              <a:buSzTx/>
              <a:buFontTx/>
              <a:buNone/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    Result := TValueWrapper.Create(CapitalizeString(StrValue));</a:t>
            </a:r>
          </a:p>
          <a:p>
            <a:pPr marL="0" indent="0" defTabSz="713231">
              <a:spcBef>
                <a:spcPts val="700"/>
              </a:spcBef>
              <a:buSzTx/>
              <a:buFontTx/>
              <a:buNone/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end</a:t>
            </a:r>
            <a:r>
              <a:t>),</a:t>
            </a:r>
          </a:p>
          <a:p>
            <a:pPr marL="0" indent="0" defTabSz="713231">
              <a:spcBef>
                <a:spcPts val="700"/>
              </a:spcBef>
              <a:buSzTx/>
              <a:buFontTx/>
              <a:buNone/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  'Capitalize',   // Method identifier</a:t>
            </a:r>
          </a:p>
          <a:p>
            <a:pPr marL="0" indent="0" defTabSz="713231">
              <a:spcBef>
                <a:spcPts val="700"/>
              </a:spcBef>
              <a:buSzTx/>
              <a:buFontTx/>
              <a:buNone/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  'Capitalize',   // Method name</a:t>
            </a:r>
          </a:p>
          <a:p>
            <a:pPr marL="0" indent="0" defTabSz="713231">
              <a:spcBef>
                <a:spcPts val="700"/>
              </a:spcBef>
              <a:buSzTx/>
              <a:buFontTx/>
              <a:buNone/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  'Utilities',    // Unit name where the method is defined</a:t>
            </a:r>
          </a:p>
          <a:p>
            <a:pPr marL="0" indent="0" defTabSz="713231">
              <a:spcBef>
                <a:spcPts val="700"/>
              </a:spcBef>
              <a:buSzTx/>
              <a:buFontTx/>
              <a:buNone/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  True,           // Enabled</a:t>
            </a:r>
          </a:p>
          <a:p>
            <a:pPr marL="0" indent="0" defTabSz="713231">
              <a:spcBef>
                <a:spcPts val="700"/>
              </a:spcBef>
              <a:buSzTx/>
              <a:buFontTx/>
              <a:buNone/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  'Capitalize the first letter of every word in the string', // Long method description (Hint)</a:t>
            </a:r>
          </a:p>
          <a:p>
            <a:pPr marL="0" indent="0" defTabSz="713231">
              <a:spcBef>
                <a:spcPts val="700"/>
              </a:spcBef>
              <a:buSzTx/>
              <a:buFontTx/>
              <a:buNone/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  nil             // Method's platform (TComponent=VCL; TFMXComponent=FMX; nil=both)</a:t>
            </a:r>
          </a:p>
          <a:p>
            <a:pPr marL="0" indent="0" defTabSz="713231">
              <a:spcBef>
                <a:spcPts val="700"/>
              </a:spcBef>
              <a:buSzTx/>
              <a:buFontTx/>
              <a:buNone/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)</a:t>
            </a:r>
          </a:p>
          <a:p>
            <a:pPr marL="0" indent="0" defTabSz="713231">
              <a:spcBef>
                <a:spcPts val="700"/>
              </a:spcBef>
              <a:buSzTx/>
              <a:buFontTx/>
              <a:buNone/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);</a:t>
            </a:r>
          </a:p>
        </p:txBody>
      </p:sp>
      <p:sp>
        <p:nvSpPr>
          <p:cNvPr id="248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TBindingMethodsFactory sample</a:t>
            </a:r>
          </a:p>
        </p:txBody>
      </p:sp>
      <p:sp>
        <p:nvSpPr>
          <p:cNvPr id="249" name="Esempio: 1.3"/>
          <p:cNvSpPr txBox="1"/>
          <p:nvPr/>
        </p:nvSpPr>
        <p:spPr>
          <a:xfrm>
            <a:off x="2640885" y="6387496"/>
            <a:ext cx="69102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DDDDDD"/>
                </a:solidFill>
              </a:defRPr>
            </a:pPr>
            <a:r>
              <a:t>Esempio: </a:t>
            </a:r>
            <a:r>
              <a:rPr b="1"/>
              <a:t>1.3</a:t>
            </a:r>
          </a:p>
        </p:txBody>
      </p:sp>
      <p:grpSp>
        <p:nvGrpSpPr>
          <p:cNvPr id="252" name="Gruppo"/>
          <p:cNvGrpSpPr/>
          <p:nvPr/>
        </p:nvGrpSpPr>
        <p:grpSpPr>
          <a:xfrm>
            <a:off x="4952322" y="1340277"/>
            <a:ext cx="2009980" cy="1270001"/>
            <a:chOff x="0" y="0"/>
            <a:chExt cx="2009978" cy="1270000"/>
          </a:xfrm>
        </p:grpSpPr>
        <p:sp>
          <p:nvSpPr>
            <p:cNvPr id="250" name="Registra nuovo metodo (parametro TMethodDescription)"/>
            <p:cNvSpPr/>
            <p:nvPr/>
          </p:nvSpPr>
          <p:spPr>
            <a:xfrm>
              <a:off x="739978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1600">
                  <a:solidFill>
                    <a:srgbClr val="FF0024"/>
                  </a:solidFill>
                </a:defRPr>
              </a:pPr>
              <a:r>
                <a:t>Registra nuovo metodo</a:t>
              </a:r>
              <a:r>
                <a:rPr b="0"/>
                <a:t> </a:t>
              </a:r>
              <a:r>
                <a:rPr b="0" i="1" sz="1200"/>
                <a:t>(parametro TMethodDescription)</a:t>
              </a:r>
            </a:p>
          </p:txBody>
        </p:sp>
        <p:sp>
          <p:nvSpPr>
            <p:cNvPr id="251" name="Linea"/>
            <p:cNvSpPr/>
            <p:nvPr/>
          </p:nvSpPr>
          <p:spPr>
            <a:xfrm>
              <a:off x="0" y="166369"/>
              <a:ext cx="708953" cy="1"/>
            </a:xfrm>
            <a:prstGeom prst="line">
              <a:avLst/>
            </a:prstGeom>
            <a:noFill/>
            <a:ln w="25400" cap="flat">
              <a:solidFill>
                <a:srgbClr val="F40026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55" name="Gruppo"/>
          <p:cNvGrpSpPr/>
          <p:nvPr/>
        </p:nvGrpSpPr>
        <p:grpSpPr>
          <a:xfrm>
            <a:off x="2475040" y="1905968"/>
            <a:ext cx="2377979" cy="1828486"/>
            <a:chOff x="0" y="0"/>
            <a:chExt cx="2377977" cy="1828485"/>
          </a:xfrm>
        </p:grpSpPr>
        <p:sp>
          <p:nvSpPr>
            <p:cNvPr id="253" name="Crea una TMethodDescription (1° parametro IInvokable)"/>
            <p:cNvSpPr/>
            <p:nvPr/>
          </p:nvSpPr>
          <p:spPr>
            <a:xfrm>
              <a:off x="1107977" y="55848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1600">
                  <a:solidFill>
                    <a:srgbClr val="FF0024"/>
                  </a:solidFill>
                </a:defRPr>
              </a:pPr>
              <a:r>
                <a:t>Crea una TMethodDescription </a:t>
              </a:r>
              <a:r>
                <a:rPr b="0" i="1" sz="1200"/>
                <a:t>(1° parametro IInvokable)</a:t>
              </a:r>
            </a:p>
          </p:txBody>
        </p:sp>
        <p:sp>
          <p:nvSpPr>
            <p:cNvPr id="254" name="Linea"/>
            <p:cNvSpPr/>
            <p:nvPr/>
          </p:nvSpPr>
          <p:spPr>
            <a:xfrm>
              <a:off x="-1" y="-1"/>
              <a:ext cx="1220823" cy="603439"/>
            </a:xfrm>
            <a:prstGeom prst="line">
              <a:avLst/>
            </a:prstGeom>
            <a:noFill/>
            <a:ln w="25400" cap="flat">
              <a:solidFill>
                <a:srgbClr val="F40026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58" name="Gruppo"/>
          <p:cNvGrpSpPr/>
          <p:nvPr/>
        </p:nvGrpSpPr>
        <p:grpSpPr>
          <a:xfrm>
            <a:off x="5364291" y="1933887"/>
            <a:ext cx="2009979" cy="1270001"/>
            <a:chOff x="0" y="0"/>
            <a:chExt cx="2009978" cy="1270000"/>
          </a:xfrm>
        </p:grpSpPr>
        <p:sp>
          <p:nvSpPr>
            <p:cNvPr id="256" name="Anonimous method (attenzione ai parametri)"/>
            <p:cNvSpPr/>
            <p:nvPr/>
          </p:nvSpPr>
          <p:spPr>
            <a:xfrm>
              <a:off x="739978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1600">
                  <a:solidFill>
                    <a:srgbClr val="FF0024"/>
                  </a:solidFill>
                </a:defRPr>
              </a:pPr>
              <a:r>
                <a:t>Anonimous method </a:t>
              </a:r>
              <a:r>
                <a:rPr b="0" i="1" sz="1200"/>
                <a:t>(attenzione ai parametri)</a:t>
              </a:r>
            </a:p>
          </p:txBody>
        </p:sp>
        <p:sp>
          <p:nvSpPr>
            <p:cNvPr id="257" name="Linea"/>
            <p:cNvSpPr/>
            <p:nvPr/>
          </p:nvSpPr>
          <p:spPr>
            <a:xfrm>
              <a:off x="0" y="166369"/>
              <a:ext cx="708953" cy="1"/>
            </a:xfrm>
            <a:prstGeom prst="line">
              <a:avLst/>
            </a:prstGeom>
            <a:noFill/>
            <a:ln w="25400" cap="flat">
              <a:solidFill>
                <a:srgbClr val="F40026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1" name="Gruppo"/>
          <p:cNvGrpSpPr/>
          <p:nvPr/>
        </p:nvGrpSpPr>
        <p:grpSpPr>
          <a:xfrm>
            <a:off x="7545931" y="3333922"/>
            <a:ext cx="2009979" cy="1270001"/>
            <a:chOff x="0" y="0"/>
            <a:chExt cx="2009978" cy="1270000"/>
          </a:xfrm>
        </p:grpSpPr>
        <p:sp>
          <p:nvSpPr>
            <p:cNvPr id="259" name="Wrap del risultato in un IValue"/>
            <p:cNvSpPr/>
            <p:nvPr/>
          </p:nvSpPr>
          <p:spPr>
            <a:xfrm>
              <a:off x="739978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600">
                  <a:solidFill>
                    <a:srgbClr val="FF0024"/>
                  </a:solidFill>
                </a:defRPr>
              </a:lvl1pPr>
            </a:lstStyle>
            <a:p>
              <a:pPr/>
              <a:r>
                <a:t>Wrap del risultato in un IValue</a:t>
              </a:r>
            </a:p>
          </p:txBody>
        </p:sp>
        <p:sp>
          <p:nvSpPr>
            <p:cNvPr id="260" name="Linea"/>
            <p:cNvSpPr/>
            <p:nvPr/>
          </p:nvSpPr>
          <p:spPr>
            <a:xfrm>
              <a:off x="0" y="166369"/>
              <a:ext cx="708953" cy="1"/>
            </a:xfrm>
            <a:prstGeom prst="line">
              <a:avLst/>
            </a:prstGeom>
            <a:noFill/>
            <a:ln w="25400" cap="flat">
              <a:solidFill>
                <a:srgbClr val="F40026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4" name="Gruppo"/>
          <p:cNvGrpSpPr/>
          <p:nvPr/>
        </p:nvGrpSpPr>
        <p:grpSpPr>
          <a:xfrm>
            <a:off x="5279035" y="1636477"/>
            <a:ext cx="1755271" cy="1270001"/>
            <a:chOff x="0" y="0"/>
            <a:chExt cx="1755270" cy="1270000"/>
          </a:xfrm>
        </p:grpSpPr>
        <p:sp>
          <p:nvSpPr>
            <p:cNvPr id="262" name="Wrap dell’anonimo method in una IInvokable (parametro TInvokableBody)"/>
            <p:cNvSpPr/>
            <p:nvPr/>
          </p:nvSpPr>
          <p:spPr>
            <a:xfrm>
              <a:off x="485270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1600">
                  <a:solidFill>
                    <a:srgbClr val="FF0024"/>
                  </a:solidFill>
                </a:defRPr>
              </a:pPr>
              <a:r>
                <a:t>Wrap dell’anonimo method in una IInvokable </a:t>
              </a:r>
              <a:r>
                <a:rPr b="0" i="1" sz="1200"/>
                <a:t>(parametro TInvokableBody)</a:t>
              </a:r>
            </a:p>
          </p:txBody>
        </p:sp>
        <p:sp>
          <p:nvSpPr>
            <p:cNvPr id="263" name="Linea"/>
            <p:cNvSpPr/>
            <p:nvPr/>
          </p:nvSpPr>
          <p:spPr>
            <a:xfrm>
              <a:off x="0" y="166369"/>
              <a:ext cx="408424" cy="1"/>
            </a:xfrm>
            <a:prstGeom prst="line">
              <a:avLst/>
            </a:prstGeom>
            <a:noFill/>
            <a:ln w="25400" cap="flat">
              <a:solidFill>
                <a:srgbClr val="F40026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500" fill="hold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1" dur="500" fill="hold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1" dur="500" fill="hold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xit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1" dur="500" fill="hold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xit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1" dur="500" fill="hold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8" grpId="5"/>
      <p:bldP build="whole" bldLvl="1" animBg="1" rev="0" advAuto="0" spid="258" grpId="6"/>
      <p:bldP build="whole" bldLvl="1" animBg="1" rev="0" advAuto="0" spid="255" grpId="3"/>
      <p:bldP build="whole" bldLvl="1" animBg="1" rev="0" advAuto="0" spid="255" grpId="4"/>
      <p:bldP build="whole" bldLvl="1" animBg="1" rev="0" advAuto="0" spid="252" grpId="1"/>
      <p:bldP build="whole" bldLvl="1" animBg="1" rev="0" advAuto="0" spid="252" grpId="2"/>
      <p:bldP build="whole" bldLvl="1" animBg="1" rev="0" advAuto="0" spid="264" grpId="7"/>
      <p:bldP build="whole" bldLvl="1" animBg="1" rev="0" advAuto="0" spid="264" grpId="8"/>
      <p:bldP build="whole" bldLvl="1" animBg="1" rev="0" advAuto="0" spid="261" grpId="9"/>
      <p:bldP build="whole" bldLvl="1" animBg="1" rev="0" advAuto="0" spid="261" grpId="10"/>
      <p:bldP build="whole" bldLvl="1" animBg="1" rev="0" advAuto="0" spid="245" grpId="1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7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8" name="Segnaposto contenuto 3"/>
          <p:cNvSpPr txBox="1"/>
          <p:nvPr>
            <p:ph type="body" sz="quarter" idx="1"/>
          </p:nvPr>
        </p:nvSpPr>
        <p:spPr>
          <a:xfrm>
            <a:off x="847725" y="1179108"/>
            <a:ext cx="10839564" cy="1418632"/>
          </a:xfrm>
          <a:prstGeom prst="rect">
            <a:avLst/>
          </a:prstGeom>
        </p:spPr>
        <p:txBody>
          <a:bodyPr/>
          <a:lstStyle/>
          <a:p>
            <a:pPr/>
            <a:r>
              <a:t>E’ possibile aggiungere metodi custom senza la factory </a:t>
            </a:r>
            <a:r>
              <a:rPr i="1" sz="1600"/>
              <a:t>(TCustomMethodsFactory)</a:t>
            </a:r>
            <a:r>
              <a:t> </a:t>
            </a:r>
          </a:p>
          <a:p>
            <a:pPr/>
            <a:r>
              <a:rPr b="1"/>
              <a:t>TBindings</a:t>
            </a:r>
            <a:r>
              <a:t> helper class </a:t>
            </a:r>
            <a:r>
              <a:rPr i="1" sz="1600"/>
              <a:t>(System.Bindings.Helper)</a:t>
            </a:r>
            <a:endParaRPr i="1" sz="1800"/>
          </a:p>
          <a:p>
            <a:pPr lvl="1" marL="685800" indent="-228600">
              <a:defRPr sz="1600"/>
            </a:pPr>
            <a:r>
              <a:t>class function TBindings.</a:t>
            </a:r>
            <a:r>
              <a:rPr b="1"/>
              <a:t>CreateMethodScope</a:t>
            </a:r>
            <a:r>
              <a:t>(const </a:t>
            </a:r>
            <a:r>
              <a:rPr b="1"/>
              <a:t>MethodName</a:t>
            </a:r>
            <a:r>
              <a:t>: string; </a:t>
            </a:r>
            <a:r>
              <a:rPr b="1"/>
              <a:t>InvokableMethod</a:t>
            </a:r>
            <a:r>
              <a:t>: </a:t>
            </a:r>
            <a:r>
              <a:rPr b="1"/>
              <a:t>IInvokable</a:t>
            </a:r>
            <a:r>
              <a:t>): </a:t>
            </a:r>
            <a:r>
              <a:rPr b="1"/>
              <a:t>IScope</a:t>
            </a:r>
            <a:r>
              <a:t>;</a:t>
            </a:r>
          </a:p>
        </p:txBody>
      </p:sp>
      <p:sp>
        <p:nvSpPr>
          <p:cNvPr id="269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IScope  - Custom Method (no factory)</a:t>
            </a:r>
          </a:p>
        </p:txBody>
      </p:sp>
      <p:sp>
        <p:nvSpPr>
          <p:cNvPr id="270" name="Esempio: 1.4"/>
          <p:cNvSpPr txBox="1"/>
          <p:nvPr/>
        </p:nvSpPr>
        <p:spPr>
          <a:xfrm>
            <a:off x="2640885" y="6387496"/>
            <a:ext cx="69102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DDDDDD"/>
                </a:solidFill>
              </a:defRPr>
            </a:pPr>
            <a:r>
              <a:t>Esempio: </a:t>
            </a:r>
            <a:r>
              <a:rPr b="1"/>
              <a:t>1.4</a:t>
            </a:r>
          </a:p>
        </p:txBody>
      </p:sp>
      <p:sp>
        <p:nvSpPr>
          <p:cNvPr id="271" name="Segnaposto contenuto 3"/>
          <p:cNvSpPr txBox="1"/>
          <p:nvPr/>
        </p:nvSpPr>
        <p:spPr>
          <a:xfrm>
            <a:off x="1886487" y="2775533"/>
            <a:ext cx="8438076" cy="3437376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58368">
              <a:lnSpc>
                <a:spcPct val="90000"/>
              </a:lnSpc>
              <a:spcBef>
                <a:spcPts val="700"/>
              </a:spcBef>
              <a:defRPr b="1" sz="1296"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</a:p>
          <a:p>
            <a:pPr defTabSz="658368">
              <a:lnSpc>
                <a:spcPct val="90000"/>
              </a:lnSpc>
              <a:spcBef>
                <a:spcPts val="700"/>
              </a:spcBef>
              <a:defRPr sz="1296">
                <a:latin typeface="Consolas"/>
                <a:ea typeface="Consolas"/>
                <a:cs typeface="Consolas"/>
                <a:sym typeface="Consolas"/>
              </a:defRPr>
            </a:pPr>
            <a:r>
              <a:t>  LScope: IScope;</a:t>
            </a:r>
          </a:p>
          <a:p>
            <a:pPr defTabSz="658368">
              <a:lnSpc>
                <a:spcPct val="90000"/>
              </a:lnSpc>
              <a:spcBef>
                <a:spcPts val="700"/>
              </a:spcBef>
              <a:defRPr b="1" sz="1296">
                <a:latin typeface="Consolas"/>
                <a:ea typeface="Consolas"/>
                <a:cs typeface="Consolas"/>
                <a:sym typeface="Consolas"/>
              </a:defRPr>
            </a:pPr>
            <a:r>
              <a:t>begin</a:t>
            </a:r>
          </a:p>
          <a:p>
            <a:pPr defTabSz="658368">
              <a:lnSpc>
                <a:spcPct val="90000"/>
              </a:lnSpc>
              <a:spcBef>
                <a:spcPts val="700"/>
              </a:spcBef>
              <a:defRPr sz="1296">
                <a:latin typeface="Consolas"/>
                <a:ea typeface="Consolas"/>
                <a:cs typeface="Consolas"/>
                <a:sym typeface="Consolas"/>
              </a:defRPr>
            </a:pPr>
            <a:r>
              <a:t>  LScope := TBindings.CreateMethodScope('PutStars',</a:t>
            </a:r>
          </a:p>
          <a:p>
            <a:pPr defTabSz="658368">
              <a:lnSpc>
                <a:spcPct val="90000"/>
              </a:lnSpc>
              <a:spcBef>
                <a:spcPts val="700"/>
              </a:spcBef>
              <a:defRPr sz="1296">
                <a:latin typeface="Consolas"/>
                <a:ea typeface="Consolas"/>
                <a:cs typeface="Consolas"/>
                <a:sym typeface="Consolas"/>
              </a:defRPr>
            </a:pPr>
            <a:r>
              <a:t>    MakeInvokable(</a:t>
            </a:r>
          </a:p>
          <a:p>
            <a:pPr defTabSz="658368">
              <a:lnSpc>
                <a:spcPct val="90000"/>
              </a:lnSpc>
              <a:spcBef>
                <a:spcPts val="700"/>
              </a:spcBef>
              <a:defRPr sz="1296"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function</a:t>
            </a:r>
            <a:r>
              <a:t>(Args: TArray&lt;IValue&gt;): IValue</a:t>
            </a:r>
          </a:p>
          <a:p>
            <a:pPr defTabSz="658368">
              <a:lnSpc>
                <a:spcPct val="90000"/>
              </a:lnSpc>
              <a:spcBef>
                <a:spcPts val="700"/>
              </a:spcBef>
              <a:defRPr sz="1296"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begin</a:t>
            </a:r>
          </a:p>
          <a:p>
            <a:pPr defTabSz="658368">
              <a:lnSpc>
                <a:spcPct val="90000"/>
              </a:lnSpc>
              <a:spcBef>
                <a:spcPts val="700"/>
              </a:spcBef>
              <a:defRPr sz="1296">
                <a:latin typeface="Consolas"/>
                <a:ea typeface="Consolas"/>
                <a:cs typeface="Consolas"/>
                <a:sym typeface="Consolas"/>
              </a:defRPr>
            </a:pPr>
            <a:r>
              <a:t>        Result := TValueWrapper.Create('***' + Args[0].GetValue.AsString + '***');</a:t>
            </a:r>
          </a:p>
          <a:p>
            <a:pPr defTabSz="658368">
              <a:lnSpc>
                <a:spcPct val="90000"/>
              </a:lnSpc>
              <a:spcBef>
                <a:spcPts val="700"/>
              </a:spcBef>
              <a:defRPr sz="1296"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end</a:t>
            </a:r>
          </a:p>
          <a:p>
            <a:pPr defTabSz="658368">
              <a:lnSpc>
                <a:spcPct val="90000"/>
              </a:lnSpc>
              <a:spcBef>
                <a:spcPts val="700"/>
              </a:spcBef>
              <a:defRPr sz="1296">
                <a:latin typeface="Consolas"/>
                <a:ea typeface="Consolas"/>
                <a:cs typeface="Consolas"/>
                <a:sym typeface="Consolas"/>
              </a:defRPr>
            </a:pPr>
            <a:r>
              <a:t>    )</a:t>
            </a:r>
          </a:p>
          <a:p>
            <a:pPr defTabSz="658368">
              <a:lnSpc>
                <a:spcPct val="90000"/>
              </a:lnSpc>
              <a:spcBef>
                <a:spcPts val="700"/>
              </a:spcBef>
              <a:defRPr sz="1296">
                <a:latin typeface="Consolas"/>
                <a:ea typeface="Consolas"/>
                <a:cs typeface="Consolas"/>
                <a:sym typeface="Consolas"/>
              </a:defRPr>
            </a:pPr>
            <a:r>
              <a:t>  );</a:t>
            </a:r>
          </a:p>
          <a:p>
            <a:pPr defTabSz="658368">
              <a:lnSpc>
                <a:spcPct val="90000"/>
              </a:lnSpc>
              <a:spcBef>
                <a:spcPts val="700"/>
              </a:spcBef>
              <a:defRPr sz="1296">
                <a:latin typeface="Consolas"/>
                <a:ea typeface="Consolas"/>
                <a:cs typeface="Consolas"/>
                <a:sym typeface="Consolas"/>
              </a:defRPr>
            </a:pPr>
            <a:r>
              <a:t>  …</a:t>
            </a:r>
          </a:p>
          <a:p>
            <a:pPr defTabSz="658368">
              <a:lnSpc>
                <a:spcPct val="90000"/>
              </a:lnSpc>
              <a:spcBef>
                <a:spcPts val="700"/>
              </a:spcBef>
              <a:defRPr sz="1296">
                <a:latin typeface="Consolas"/>
                <a:ea typeface="Consolas"/>
                <a:cs typeface="Consolas"/>
                <a:sym typeface="Consolas"/>
              </a:defRPr>
            </a:pPr>
            <a:r>
              <a:rPr b="1"/>
              <a:t>end</a:t>
            </a:r>
            <a:r>
              <a:t>;</a:t>
            </a:r>
          </a:p>
        </p:txBody>
      </p:sp>
      <p:grpSp>
        <p:nvGrpSpPr>
          <p:cNvPr id="274" name="Gruppo"/>
          <p:cNvGrpSpPr/>
          <p:nvPr/>
        </p:nvGrpSpPr>
        <p:grpSpPr>
          <a:xfrm>
            <a:off x="4944908" y="2927600"/>
            <a:ext cx="1495788" cy="1270001"/>
            <a:chOff x="0" y="0"/>
            <a:chExt cx="1495787" cy="1270000"/>
          </a:xfrm>
        </p:grpSpPr>
        <p:sp>
          <p:nvSpPr>
            <p:cNvPr id="272" name="Crea uno IScope per il metodo (2° parametro IInvokable)"/>
            <p:cNvSpPr/>
            <p:nvPr/>
          </p:nvSpPr>
          <p:spPr>
            <a:xfrm>
              <a:off x="225787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1600">
                  <a:solidFill>
                    <a:srgbClr val="FF0024"/>
                  </a:solidFill>
                </a:defRPr>
              </a:pPr>
              <a:r>
                <a:t>Crea uno IScope per il metodo </a:t>
              </a:r>
              <a:r>
                <a:rPr b="0" i="1" sz="1200"/>
                <a:t>(2° parametro IInvokable)</a:t>
              </a:r>
            </a:p>
          </p:txBody>
        </p:sp>
        <p:sp>
          <p:nvSpPr>
            <p:cNvPr id="273" name="Linea"/>
            <p:cNvSpPr/>
            <p:nvPr/>
          </p:nvSpPr>
          <p:spPr>
            <a:xfrm flipV="1">
              <a:off x="0" y="318568"/>
              <a:ext cx="307635" cy="307636"/>
            </a:xfrm>
            <a:prstGeom prst="line">
              <a:avLst/>
            </a:prstGeom>
            <a:noFill/>
            <a:ln w="25400" cap="flat">
              <a:solidFill>
                <a:srgbClr val="F40026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7" name="Gruppo"/>
          <p:cNvGrpSpPr/>
          <p:nvPr/>
        </p:nvGrpSpPr>
        <p:grpSpPr>
          <a:xfrm>
            <a:off x="6043511" y="4056450"/>
            <a:ext cx="2009979" cy="1270001"/>
            <a:chOff x="0" y="0"/>
            <a:chExt cx="2009978" cy="1270000"/>
          </a:xfrm>
        </p:grpSpPr>
        <p:sp>
          <p:nvSpPr>
            <p:cNvPr id="275" name="Anonimous method (attenzione ai parametri)"/>
            <p:cNvSpPr/>
            <p:nvPr/>
          </p:nvSpPr>
          <p:spPr>
            <a:xfrm>
              <a:off x="739978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1600">
                  <a:solidFill>
                    <a:srgbClr val="FF0024"/>
                  </a:solidFill>
                </a:defRPr>
              </a:pPr>
              <a:r>
                <a:t>Anonimous method </a:t>
              </a:r>
              <a:r>
                <a:rPr b="0" i="1" sz="1200"/>
                <a:t>(attenzione ai parametri)</a:t>
              </a:r>
            </a:p>
          </p:txBody>
        </p:sp>
        <p:sp>
          <p:nvSpPr>
            <p:cNvPr id="276" name="Linea"/>
            <p:cNvSpPr/>
            <p:nvPr/>
          </p:nvSpPr>
          <p:spPr>
            <a:xfrm>
              <a:off x="0" y="166369"/>
              <a:ext cx="708953" cy="1"/>
            </a:xfrm>
            <a:prstGeom prst="line">
              <a:avLst/>
            </a:prstGeom>
            <a:noFill/>
            <a:ln w="25400" cap="flat">
              <a:solidFill>
                <a:srgbClr val="F40026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0" name="Gruppo"/>
          <p:cNvGrpSpPr/>
          <p:nvPr/>
        </p:nvGrpSpPr>
        <p:grpSpPr>
          <a:xfrm>
            <a:off x="4160178" y="4898596"/>
            <a:ext cx="1609080" cy="1734496"/>
            <a:chOff x="0" y="0"/>
            <a:chExt cx="1609079" cy="1734495"/>
          </a:xfrm>
        </p:grpSpPr>
        <p:sp>
          <p:nvSpPr>
            <p:cNvPr id="278" name="Wrap del risultato in un IValue"/>
            <p:cNvSpPr/>
            <p:nvPr/>
          </p:nvSpPr>
          <p:spPr>
            <a:xfrm>
              <a:off x="339079" y="46449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600">
                  <a:solidFill>
                    <a:srgbClr val="FF0024"/>
                  </a:solidFill>
                </a:defRPr>
              </a:lvl1pPr>
            </a:lstStyle>
            <a:p>
              <a:pPr/>
              <a:r>
                <a:t>Wrap del risultato in un IValue</a:t>
              </a:r>
            </a:p>
          </p:txBody>
        </p:sp>
        <p:sp>
          <p:nvSpPr>
            <p:cNvPr id="279" name="Linea"/>
            <p:cNvSpPr/>
            <p:nvPr/>
          </p:nvSpPr>
          <p:spPr>
            <a:xfrm>
              <a:off x="-1" y="-1"/>
              <a:ext cx="502054" cy="502054"/>
            </a:xfrm>
            <a:prstGeom prst="line">
              <a:avLst/>
            </a:prstGeom>
            <a:noFill/>
            <a:ln w="25400" cap="flat">
              <a:solidFill>
                <a:srgbClr val="F40026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3" name="Gruppo"/>
          <p:cNvGrpSpPr/>
          <p:nvPr/>
        </p:nvGrpSpPr>
        <p:grpSpPr>
          <a:xfrm>
            <a:off x="3674377" y="3784408"/>
            <a:ext cx="1755272" cy="1270001"/>
            <a:chOff x="0" y="0"/>
            <a:chExt cx="1755270" cy="1270000"/>
          </a:xfrm>
        </p:grpSpPr>
        <p:sp>
          <p:nvSpPr>
            <p:cNvPr id="281" name="Wrap dell’anonimo method in una IInvokable (parametro TInvokableBody)"/>
            <p:cNvSpPr/>
            <p:nvPr/>
          </p:nvSpPr>
          <p:spPr>
            <a:xfrm>
              <a:off x="485270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1600">
                  <a:solidFill>
                    <a:srgbClr val="FF0024"/>
                  </a:solidFill>
                </a:defRPr>
              </a:pPr>
              <a:r>
                <a:t>Wrap dell’anonimo method in una IInvokable </a:t>
              </a:r>
              <a:r>
                <a:rPr b="0" i="1" sz="1200"/>
                <a:t>(parametro TInvokableBody)</a:t>
              </a:r>
            </a:p>
          </p:txBody>
        </p:sp>
        <p:sp>
          <p:nvSpPr>
            <p:cNvPr id="282" name="Linea"/>
            <p:cNvSpPr/>
            <p:nvPr/>
          </p:nvSpPr>
          <p:spPr>
            <a:xfrm>
              <a:off x="0" y="166369"/>
              <a:ext cx="408424" cy="1"/>
            </a:xfrm>
            <a:prstGeom prst="line">
              <a:avLst/>
            </a:prstGeom>
            <a:noFill/>
            <a:ln w="25400" cap="flat">
              <a:solidFill>
                <a:srgbClr val="F40026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2" dur="500" fill="hold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2" dur="500" fill="hold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2" dur="500" fill="hold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xit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2" dur="500" fill="hold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3" grpId="7"/>
      <p:bldP build="whole" bldLvl="1" animBg="1" rev="0" advAuto="0" spid="283" grpId="8"/>
      <p:bldP build="whole" bldLvl="1" animBg="1" rev="0" advAuto="0" spid="280" grpId="9"/>
      <p:bldP build="whole" bldLvl="1" animBg="1" rev="0" advAuto="0" spid="280" grpId="10"/>
      <p:bldP build="whole" bldLvl="1" animBg="1" rev="0" advAuto="0" spid="266" grpId="11"/>
      <p:bldP build="whole" bldLvl="1" animBg="1" rev="0" advAuto="0" spid="277" grpId="5"/>
      <p:bldP build="whole" bldLvl="1" animBg="1" rev="0" advAuto="0" spid="277" grpId="6"/>
      <p:bldP build="whole" bldLvl="1" animBg="1" rev="0" advAuto="0" spid="274" grpId="3"/>
      <p:bldP build="whole" bldLvl="1" animBg="1" rev="0" advAuto="0" spid="274" grpId="4"/>
      <p:bldP build="p" bldLvl="1" animBg="1" rev="0" advAuto="0" spid="268" grpId="1"/>
      <p:bldP build="whole" bldLvl="1" animBg="1" rev="0" advAuto="0" spid="271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6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7" name="Segnaposto contenuto 3"/>
          <p:cNvSpPr txBox="1"/>
          <p:nvPr>
            <p:ph type="body" sz="quarter" idx="1"/>
          </p:nvPr>
        </p:nvSpPr>
        <p:spPr>
          <a:xfrm>
            <a:off x="847725" y="1691906"/>
            <a:ext cx="10839564" cy="1187009"/>
          </a:xfrm>
          <a:prstGeom prst="rect">
            <a:avLst/>
          </a:prstGeom>
        </p:spPr>
        <p:txBody>
          <a:bodyPr/>
          <a:lstStyle/>
          <a:p>
            <a:pPr/>
            <a:r>
              <a:t>function </a:t>
            </a:r>
            <a:r>
              <a:rPr b="1"/>
              <a:t>WrapObject</a:t>
            </a:r>
            <a:r>
              <a:t>(AObject: TObject): </a:t>
            </a:r>
            <a:r>
              <a:rPr b="1"/>
              <a:t>IScope</a:t>
            </a:r>
            <a:r>
              <a:t>;   </a:t>
            </a:r>
            <a:r>
              <a:rPr i="1" sz="1600"/>
              <a:t>(System.Bindings.ObjEval)</a:t>
            </a:r>
            <a:endParaRPr i="1" sz="1800"/>
          </a:p>
          <a:p>
            <a:pPr/>
            <a:r>
              <a:t>Wrap</a:t>
            </a:r>
            <a:r>
              <a:rPr b="1"/>
              <a:t> </a:t>
            </a:r>
            <a:r>
              <a:t>dell’oggetto in un IScope</a:t>
            </a:r>
          </a:p>
        </p:txBody>
      </p:sp>
      <p:sp>
        <p:nvSpPr>
          <p:cNvPr id="288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IScope  - Objects</a:t>
            </a:r>
          </a:p>
        </p:txBody>
      </p:sp>
      <p:sp>
        <p:nvSpPr>
          <p:cNvPr id="289" name="Esempio: 1.5"/>
          <p:cNvSpPr txBox="1"/>
          <p:nvPr/>
        </p:nvSpPr>
        <p:spPr>
          <a:xfrm>
            <a:off x="2640885" y="6387496"/>
            <a:ext cx="69102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DDDDDD"/>
                </a:solidFill>
              </a:defRPr>
            </a:pPr>
            <a:r>
              <a:t>Esempio: </a:t>
            </a:r>
            <a:r>
              <a:rPr b="1"/>
              <a:t>1.5</a:t>
            </a:r>
          </a:p>
        </p:txBody>
      </p:sp>
      <p:sp>
        <p:nvSpPr>
          <p:cNvPr id="290" name="Segnaposto contenuto 3"/>
          <p:cNvSpPr txBox="1"/>
          <p:nvPr/>
        </p:nvSpPr>
        <p:spPr>
          <a:xfrm>
            <a:off x="1876962" y="3828324"/>
            <a:ext cx="8438076" cy="1712695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713231">
              <a:lnSpc>
                <a:spcPct val="90000"/>
              </a:lnSpc>
              <a:spcBef>
                <a:spcPts val="700"/>
              </a:spcBef>
              <a:defRPr b="1" sz="1403"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</a:p>
          <a:p>
            <a:pPr defTabSz="713231">
              <a:lnSpc>
                <a:spcPct val="90000"/>
              </a:lnSpc>
              <a:spcBef>
                <a:spcPts val="7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LScope: IScope;</a:t>
            </a:r>
          </a:p>
          <a:p>
            <a:pPr defTabSz="713231">
              <a:lnSpc>
                <a:spcPct val="90000"/>
              </a:lnSpc>
              <a:spcBef>
                <a:spcPts val="700"/>
              </a:spcBef>
              <a:defRPr b="1" sz="1403">
                <a:latin typeface="Consolas"/>
                <a:ea typeface="Consolas"/>
                <a:cs typeface="Consolas"/>
                <a:sym typeface="Consolas"/>
              </a:defRPr>
            </a:pPr>
            <a:r>
              <a:t>begin</a:t>
            </a:r>
          </a:p>
          <a:p>
            <a:pPr defTabSz="713231">
              <a:lnSpc>
                <a:spcPct val="90000"/>
              </a:lnSpc>
              <a:spcBef>
                <a:spcPts val="7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LScope := WrapObject(TPerson.Create('Mario', ‘Rossi', '01/07/1980'));</a:t>
            </a:r>
          </a:p>
          <a:p>
            <a:pPr defTabSz="713231">
              <a:lnSpc>
                <a:spcPct val="90000"/>
              </a:lnSpc>
              <a:spcBef>
                <a:spcPts val="7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…</a:t>
            </a:r>
          </a:p>
          <a:p>
            <a:pPr defTabSz="713231">
              <a:lnSpc>
                <a:spcPct val="90000"/>
              </a:lnSpc>
              <a:spcBef>
                <a:spcPts val="7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rPr b="1"/>
              <a:t>end</a:t>
            </a:r>
            <a: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0" grpId="2"/>
      <p:bldP build="whole" bldLvl="1" animBg="1" rev="0" advAuto="0" spid="285" grpId="3"/>
      <p:bldP build="p" bldLvl="1" animBg="1" rev="0" advAuto="0" spid="28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3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4" name="Segnaposto contenuto 3"/>
          <p:cNvSpPr txBox="1"/>
          <p:nvPr>
            <p:ph type="body" idx="1"/>
          </p:nvPr>
        </p:nvSpPr>
        <p:spPr>
          <a:xfrm>
            <a:off x="847725" y="1691906"/>
            <a:ext cx="10839564" cy="4626655"/>
          </a:xfrm>
          <a:prstGeom prst="rect">
            <a:avLst/>
          </a:prstGeom>
        </p:spPr>
        <p:txBody>
          <a:bodyPr/>
          <a:lstStyle/>
          <a:p>
            <a:pPr/>
            <a:r>
              <a:t>Gli IScope sono </a:t>
            </a:r>
            <a:r>
              <a:rPr b="1"/>
              <a:t>gerarchici</a:t>
            </a:r>
          </a:p>
          <a:p>
            <a:pPr lvl="1" marL="628650" indent="-171450"/>
            <a:r>
              <a:rPr sz="2100"/>
              <a:t>In realtà l’espressione riceve sempre un solo IScope (root scope)</a:t>
            </a:r>
            <a:endParaRPr sz="2100"/>
          </a:p>
          <a:p>
            <a:pPr lvl="1" marL="628650" indent="-171450"/>
            <a:r>
              <a:rPr sz="2100"/>
              <a:t>Il root scope ha poi una serie di IScope innestati</a:t>
            </a:r>
            <a:endParaRPr sz="2100"/>
          </a:p>
          <a:p>
            <a:pPr lvl="1" marL="628650" indent="-171450"/>
            <a:r>
              <a:rPr sz="2100"/>
              <a:t>Gli IScope innestati posso a loro volta contenere altri IScope ulteriormente innestati</a:t>
            </a:r>
            <a:endParaRPr sz="2100"/>
          </a:p>
          <a:p>
            <a:pPr lvl="1" marL="628650" indent="-171450"/>
            <a:r>
              <a:rPr sz="2100"/>
              <a:t>Una </a:t>
            </a:r>
            <a:r>
              <a:rPr b="1" sz="2100"/>
              <a:t>gerarchia</a:t>
            </a:r>
            <a:r>
              <a:rPr sz="2100"/>
              <a:t> di IScope con un meccanismo di </a:t>
            </a:r>
            <a:r>
              <a:rPr b="1" sz="2100"/>
              <a:t>Lookup</a:t>
            </a:r>
            <a:r>
              <a:rPr sz="2100"/>
              <a:t> </a:t>
            </a:r>
            <a:r>
              <a:rPr i="1" sz="1600"/>
              <a:t>(multilivello)</a:t>
            </a:r>
          </a:p>
          <a:p>
            <a:pPr/>
            <a:r>
              <a:rPr b="1"/>
              <a:t>TDictionaryScope</a:t>
            </a:r>
            <a:r>
              <a:t> è uno IScope  </a:t>
            </a:r>
            <a:r>
              <a:rPr i="1" sz="1600"/>
              <a:t>(implementa l’interfaccia IScope - System.Bindings.EvalSys) </a:t>
            </a:r>
            <a:endParaRPr i="1" sz="1800"/>
          </a:p>
          <a:p>
            <a:pPr>
              <a:defRPr b="1"/>
            </a:pPr>
            <a:r>
              <a:rPr b="0"/>
              <a:t>Contiene una </a:t>
            </a:r>
            <a:r>
              <a:t>collezione</a:t>
            </a:r>
            <a:r>
              <a:rPr b="0"/>
              <a:t> di IScope ognuno associato a un </a:t>
            </a:r>
            <a:r>
              <a:t>nome</a:t>
            </a:r>
            <a:endParaRPr b="0"/>
          </a:p>
          <a:p>
            <a:pPr/>
            <a:r>
              <a:t>La chiave del dictionary è anche il nome con il quale quello scope sarà visibile nell’espressione</a:t>
            </a:r>
          </a:p>
        </p:txBody>
      </p:sp>
      <p:sp>
        <p:nvSpPr>
          <p:cNvPr id="295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IScope  - TDictionaryScope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500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94" grpId="1"/>
      <p:bldP build="whole" bldLvl="1" animBg="1" rev="0" advAuto="0" spid="292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8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9" name="Segnaposto contenuto 3"/>
          <p:cNvSpPr txBox="1"/>
          <p:nvPr>
            <p:ph type="body" idx="1"/>
          </p:nvPr>
        </p:nvSpPr>
        <p:spPr>
          <a:xfrm>
            <a:off x="838200" y="1690987"/>
            <a:ext cx="10515600" cy="424985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</a:p>
          <a:p>
            <a:pPr lvl="1" marL="0" indent="228600">
              <a:buSzTx/>
              <a:buFont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LPerson: TPerson;</a:t>
            </a:r>
          </a:p>
          <a:p>
            <a:pPr lvl="1" marL="0" indent="228600">
              <a:buSzTx/>
              <a:buFont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LPersonScope: IScope;</a:t>
            </a:r>
          </a:p>
          <a:p>
            <a:pPr lvl="1" marL="0" indent="228600">
              <a:buSzTx/>
              <a:buFont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LDictionaryScope: TDictionaryScope;</a:t>
            </a:r>
          </a:p>
          <a:p>
            <a:pPr marL="0" indent="0">
              <a:buSzTx/>
              <a:buFontTx/>
              <a:buNone/>
              <a:defRPr b="1" sz="1800">
                <a:latin typeface="Consolas"/>
                <a:ea typeface="Consolas"/>
                <a:cs typeface="Consolas"/>
                <a:sym typeface="Consolas"/>
              </a:defRPr>
            </a:pPr>
            <a:r>
              <a:t>begin</a:t>
            </a:r>
          </a:p>
          <a:p>
            <a:pPr marL="0" indent="0">
              <a:buSzTx/>
              <a:buFont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  LPerson := TPerson.Create('Maurizio', 'Del Magno', '22/10/1970');</a:t>
            </a:r>
          </a:p>
          <a:p>
            <a:pPr marL="0" indent="0">
              <a:buSzTx/>
              <a:buFont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  LPersonScope := WrapObject(LPerson);</a:t>
            </a:r>
          </a:p>
          <a:p>
            <a:pPr marL="0" indent="0">
              <a:buSzTx/>
              <a:buFont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  LDictionaryScope := TDictionaryScope.Create;</a:t>
            </a:r>
          </a:p>
          <a:p>
            <a:pPr marL="0" indent="0">
              <a:buSzTx/>
              <a:buFont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  LDictionaryScope.Map.Add('Person', LPersonScope);</a:t>
            </a:r>
          </a:p>
          <a:p>
            <a:pPr marL="0" indent="0">
              <a:buSzTx/>
              <a:buFont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  …</a:t>
            </a:r>
          </a:p>
          <a:p>
            <a:pPr marL="0" indent="0">
              <a:buSzTx/>
              <a:buFont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rPr b="1"/>
              <a:t>end</a:t>
            </a:r>
            <a:r>
              <a:t>;</a:t>
            </a:r>
          </a:p>
        </p:txBody>
      </p:sp>
      <p:sp>
        <p:nvSpPr>
          <p:cNvPr id="300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IScope  - TDictionaryScope sample</a:t>
            </a:r>
          </a:p>
        </p:txBody>
      </p:sp>
      <p:sp>
        <p:nvSpPr>
          <p:cNvPr id="301" name="Esempio: 1.6"/>
          <p:cNvSpPr txBox="1"/>
          <p:nvPr/>
        </p:nvSpPr>
        <p:spPr>
          <a:xfrm>
            <a:off x="2640885" y="6393117"/>
            <a:ext cx="69102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DDDDDD"/>
                </a:solidFill>
              </a:defRPr>
            </a:pPr>
            <a:r>
              <a:t>Esempio: </a:t>
            </a:r>
            <a:r>
              <a:rPr b="1"/>
              <a:t>1.6</a:t>
            </a:r>
          </a:p>
        </p:txBody>
      </p:sp>
      <p:grpSp>
        <p:nvGrpSpPr>
          <p:cNvPr id="304" name="Gruppo"/>
          <p:cNvGrpSpPr/>
          <p:nvPr/>
        </p:nvGrpSpPr>
        <p:grpSpPr>
          <a:xfrm>
            <a:off x="5754842" y="3912116"/>
            <a:ext cx="2009980" cy="1270001"/>
            <a:chOff x="0" y="0"/>
            <a:chExt cx="2009978" cy="1270000"/>
          </a:xfrm>
        </p:grpSpPr>
        <p:sp>
          <p:nvSpPr>
            <p:cNvPr id="302" name="Wrap di LPerson in un IScope"/>
            <p:cNvSpPr/>
            <p:nvPr/>
          </p:nvSpPr>
          <p:spPr>
            <a:xfrm>
              <a:off x="739978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600">
                  <a:solidFill>
                    <a:srgbClr val="FF0024"/>
                  </a:solidFill>
                </a:defRPr>
              </a:lvl1pPr>
            </a:lstStyle>
            <a:p>
              <a:pPr/>
              <a:r>
                <a:t>Wrap di LPerson in un IScope</a:t>
              </a:r>
            </a:p>
          </p:txBody>
        </p:sp>
        <p:sp>
          <p:nvSpPr>
            <p:cNvPr id="303" name="Linea"/>
            <p:cNvSpPr/>
            <p:nvPr/>
          </p:nvSpPr>
          <p:spPr>
            <a:xfrm>
              <a:off x="0" y="166369"/>
              <a:ext cx="708953" cy="1"/>
            </a:xfrm>
            <a:prstGeom prst="line">
              <a:avLst/>
            </a:prstGeom>
            <a:noFill/>
            <a:ln w="25400" cap="flat">
              <a:solidFill>
                <a:srgbClr val="F40026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07" name="Gruppo"/>
          <p:cNvGrpSpPr/>
          <p:nvPr/>
        </p:nvGrpSpPr>
        <p:grpSpPr>
          <a:xfrm>
            <a:off x="6773319" y="4268353"/>
            <a:ext cx="2009979" cy="1270001"/>
            <a:chOff x="0" y="0"/>
            <a:chExt cx="2009978" cy="1270000"/>
          </a:xfrm>
        </p:grpSpPr>
        <p:sp>
          <p:nvSpPr>
            <p:cNvPr id="305" name="Creazione del TDictionaryScope"/>
            <p:cNvSpPr/>
            <p:nvPr/>
          </p:nvSpPr>
          <p:spPr>
            <a:xfrm>
              <a:off x="739978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600">
                  <a:solidFill>
                    <a:srgbClr val="FF0024"/>
                  </a:solidFill>
                </a:defRPr>
              </a:lvl1pPr>
            </a:lstStyle>
            <a:p>
              <a:pPr/>
              <a:r>
                <a:t>Creazione del TDictionaryScope</a:t>
              </a:r>
            </a:p>
          </p:txBody>
        </p:sp>
        <p:sp>
          <p:nvSpPr>
            <p:cNvPr id="306" name="Linea"/>
            <p:cNvSpPr/>
            <p:nvPr/>
          </p:nvSpPr>
          <p:spPr>
            <a:xfrm>
              <a:off x="0" y="166369"/>
              <a:ext cx="708953" cy="1"/>
            </a:xfrm>
            <a:prstGeom prst="line">
              <a:avLst/>
            </a:prstGeom>
            <a:noFill/>
            <a:ln w="25400" cap="flat">
              <a:solidFill>
                <a:srgbClr val="F40026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10" name="Gruppo"/>
          <p:cNvGrpSpPr/>
          <p:nvPr/>
        </p:nvGrpSpPr>
        <p:grpSpPr>
          <a:xfrm>
            <a:off x="4746006" y="4991989"/>
            <a:ext cx="1609080" cy="1734496"/>
            <a:chOff x="0" y="0"/>
            <a:chExt cx="1609079" cy="1734495"/>
          </a:xfrm>
        </p:grpSpPr>
        <p:sp>
          <p:nvSpPr>
            <p:cNvPr id="308" name="Aggiunge lo scope alla collezione associandogli un nome"/>
            <p:cNvSpPr/>
            <p:nvPr/>
          </p:nvSpPr>
          <p:spPr>
            <a:xfrm>
              <a:off x="339079" y="46449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600">
                  <a:solidFill>
                    <a:srgbClr val="FF0024"/>
                  </a:solidFill>
                </a:defRPr>
              </a:lvl1pPr>
            </a:lstStyle>
            <a:p>
              <a:pPr/>
              <a:r>
                <a:t>Aggiunge lo scope alla collezione associandogli un nome</a:t>
              </a:r>
            </a:p>
          </p:txBody>
        </p:sp>
        <p:sp>
          <p:nvSpPr>
            <p:cNvPr id="309" name="Linea"/>
            <p:cNvSpPr/>
            <p:nvPr/>
          </p:nvSpPr>
          <p:spPr>
            <a:xfrm>
              <a:off x="-1" y="-1"/>
              <a:ext cx="502054" cy="502054"/>
            </a:xfrm>
            <a:prstGeom prst="line">
              <a:avLst/>
            </a:prstGeom>
            <a:noFill/>
            <a:ln w="25400" cap="flat">
              <a:solidFill>
                <a:srgbClr val="F40026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500" fill="hold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1" dur="500" fill="hold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1" dur="500" fill="hold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7" grpId="3"/>
      <p:bldP build="whole" bldLvl="1" animBg="1" rev="0" advAuto="0" spid="307" grpId="4"/>
      <p:bldP build="whole" bldLvl="1" animBg="1" rev="0" advAuto="0" spid="304" grpId="1"/>
      <p:bldP build="whole" bldLvl="1" animBg="1" rev="0" advAuto="0" spid="310" grpId="5"/>
      <p:bldP build="whole" bldLvl="1" animBg="1" rev="0" advAuto="0" spid="304" grpId="2"/>
      <p:bldP build="whole" bldLvl="1" animBg="1" rev="0" advAuto="0" spid="310" grpId="6"/>
      <p:bldP build="whole" bldLvl="1" animBg="1" rev="0" advAuto="0" spid="297" grpId="7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3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4" name="Segnaposto contenuto 3"/>
          <p:cNvSpPr txBox="1"/>
          <p:nvPr>
            <p:ph type="body" sz="half" idx="1"/>
          </p:nvPr>
        </p:nvSpPr>
        <p:spPr>
          <a:xfrm>
            <a:off x="838200" y="1116764"/>
            <a:ext cx="10534650" cy="2397984"/>
          </a:xfrm>
          <a:prstGeom prst="rect">
            <a:avLst/>
          </a:prstGeom>
        </p:spPr>
        <p:txBody>
          <a:bodyPr/>
          <a:lstStyle/>
          <a:p>
            <a:pPr marL="208026" indent="-208026" defTabSz="832104">
              <a:spcBef>
                <a:spcPts val="900"/>
              </a:spcBef>
              <a:defRPr sz="2548"/>
            </a:pPr>
            <a:r>
              <a:t>Unit: System.Bindings.Expression;</a:t>
            </a:r>
          </a:p>
          <a:p>
            <a:pPr marL="208026" indent="-208026" defTabSz="832104">
              <a:spcBef>
                <a:spcPts val="900"/>
              </a:spcBef>
              <a:defRPr b="1" sz="2548"/>
            </a:pPr>
            <a:r>
              <a:rPr b="0"/>
              <a:t>E’ un record</a:t>
            </a:r>
            <a:endParaRPr b="0"/>
          </a:p>
          <a:p>
            <a:pPr marL="208026" indent="-208026" defTabSz="832104">
              <a:spcBef>
                <a:spcPts val="900"/>
              </a:spcBef>
              <a:defRPr b="1" sz="2548"/>
            </a:pPr>
            <a:r>
              <a:rPr b="0"/>
              <a:t>Associazione un un oggetto a un nome</a:t>
            </a:r>
            <a:endParaRPr b="0"/>
          </a:p>
          <a:p>
            <a:pPr marL="208026" indent="-208026" defTabSz="832104">
              <a:spcBef>
                <a:spcPts val="900"/>
              </a:spcBef>
              <a:defRPr b="1" sz="2548"/>
            </a:pPr>
            <a:r>
              <a:rPr b="0"/>
              <a:t>L’oggetto sarà “visibile” nel contesto dell’espressione con quel nome</a:t>
            </a:r>
            <a:endParaRPr b="0"/>
          </a:p>
          <a:p>
            <a:pPr marL="208026" indent="-208026" defTabSz="832104">
              <a:spcBef>
                <a:spcPts val="900"/>
              </a:spcBef>
              <a:defRPr b="1" sz="2548"/>
            </a:pPr>
            <a:r>
              <a:rPr b="0"/>
              <a:t>Dietro le quinte viene comunque creato un IScope</a:t>
            </a:r>
          </a:p>
        </p:txBody>
      </p:sp>
      <p:sp>
        <p:nvSpPr>
          <p:cNvPr id="315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TBindingAssociation</a:t>
            </a:r>
          </a:p>
        </p:txBody>
      </p:sp>
      <p:sp>
        <p:nvSpPr>
          <p:cNvPr id="316" name="Segnaposto contenuto 3"/>
          <p:cNvSpPr txBox="1"/>
          <p:nvPr/>
        </p:nvSpPr>
        <p:spPr>
          <a:xfrm>
            <a:off x="1479651" y="3692480"/>
            <a:ext cx="9251748" cy="2397984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indent="224027" defTabSz="896111">
              <a:lnSpc>
                <a:spcPct val="90000"/>
              </a:lnSpc>
              <a:spcBef>
                <a:spcPts val="900"/>
              </a:spcBef>
              <a:defRPr b="1" sz="1764">
                <a:latin typeface="Consolas"/>
                <a:ea typeface="Consolas"/>
                <a:cs typeface="Consolas"/>
                <a:sym typeface="Consolas"/>
              </a:defRPr>
            </a:pPr>
            <a:r>
              <a:rPr b="0"/>
              <a:t>TBindingAssociation = </a:t>
            </a:r>
            <a:r>
              <a:t>record</a:t>
            </a:r>
            <a:endParaRPr b="0"/>
          </a:p>
          <a:p>
            <a:pPr lvl="1" indent="224027" defTabSz="896111">
              <a:lnSpc>
                <a:spcPct val="90000"/>
              </a:lnSpc>
              <a:spcBef>
                <a:spcPts val="900"/>
              </a:spcBef>
              <a:defRPr sz="1764">
                <a:latin typeface="Consolas"/>
                <a:ea typeface="Consolas"/>
                <a:cs typeface="Consolas"/>
                <a:sym typeface="Consolas"/>
              </a:defRPr>
            </a:pPr>
            <a:r>
              <a:rPr b="1"/>
              <a:t>public</a:t>
            </a:r>
          </a:p>
          <a:p>
            <a:pPr lvl="2" indent="448055" defTabSz="896111">
              <a:lnSpc>
                <a:spcPct val="90000"/>
              </a:lnSpc>
              <a:spcBef>
                <a:spcPts val="900"/>
              </a:spcBef>
              <a:defRPr sz="1764">
                <a:latin typeface="Consolas"/>
                <a:ea typeface="Consolas"/>
                <a:cs typeface="Consolas"/>
                <a:sym typeface="Consolas"/>
              </a:defRPr>
            </a:pPr>
            <a:r>
              <a:t>RealObject: TObject;</a:t>
            </a:r>
          </a:p>
          <a:p>
            <a:pPr lvl="2" indent="448055" defTabSz="896111">
              <a:lnSpc>
                <a:spcPct val="90000"/>
              </a:lnSpc>
              <a:spcBef>
                <a:spcPts val="900"/>
              </a:spcBef>
              <a:defRPr sz="1764">
                <a:latin typeface="Consolas"/>
                <a:ea typeface="Consolas"/>
                <a:cs typeface="Consolas"/>
                <a:sym typeface="Consolas"/>
              </a:defRPr>
            </a:pPr>
            <a:r>
              <a:t>ScriptObject: String;</a:t>
            </a:r>
          </a:p>
          <a:p>
            <a:pPr lvl="2" indent="448055" defTabSz="896111">
              <a:lnSpc>
                <a:spcPct val="90000"/>
              </a:lnSpc>
              <a:spcBef>
                <a:spcPts val="900"/>
              </a:spcBef>
              <a:defRPr sz="1764">
                <a:latin typeface="Consolas"/>
                <a:ea typeface="Consolas"/>
                <a:cs typeface="Consolas"/>
                <a:sym typeface="Consolas"/>
              </a:defRPr>
            </a:pPr>
            <a:r>
              <a:t>constructor Create(ARealObject: TObject; const AScriptObject: String);</a:t>
            </a:r>
          </a:p>
          <a:p>
            <a:pPr lvl="1" indent="224027" defTabSz="896111">
              <a:lnSpc>
                <a:spcPct val="90000"/>
              </a:lnSpc>
              <a:spcBef>
                <a:spcPts val="900"/>
              </a:spcBef>
              <a:defRPr sz="1764">
                <a:latin typeface="Consolas"/>
                <a:ea typeface="Consolas"/>
                <a:cs typeface="Consolas"/>
                <a:sym typeface="Consolas"/>
              </a:defRPr>
            </a:pPr>
            <a:r>
              <a:rPr b="1"/>
              <a:t>end</a:t>
            </a:r>
            <a: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14" grpId="1"/>
      <p:bldP build="whole" bldLvl="1" animBg="1" rev="0" advAuto="0" spid="316" grpId="2"/>
      <p:bldP build="whole" bldLvl="1" animBg="1" rev="0" advAuto="0" spid="312" grpId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9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0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TBindingAssociation sample</a:t>
            </a:r>
          </a:p>
        </p:txBody>
      </p:sp>
      <p:sp>
        <p:nvSpPr>
          <p:cNvPr id="321" name="Segnaposto contenuto 3"/>
          <p:cNvSpPr txBox="1"/>
          <p:nvPr/>
        </p:nvSpPr>
        <p:spPr>
          <a:xfrm>
            <a:off x="1470126" y="963208"/>
            <a:ext cx="9251748" cy="288617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b="1" sz="1400"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</a:p>
          <a:p>
            <a:pPr lvl="1" indent="228600">
              <a:lnSpc>
                <a:spcPct val="90000"/>
              </a:lnSpc>
              <a:spcBef>
                <a:spcPts val="1000"/>
              </a:spcBef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LExpr: TBindingExpression;</a:t>
            </a:r>
          </a:p>
          <a:p>
            <a:pPr lvl="1" indent="228600">
              <a:lnSpc>
                <a:spcPct val="90000"/>
              </a:lnSpc>
              <a:spcBef>
                <a:spcPts val="1000"/>
              </a:spcBef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LPerson: TPerson;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b="1" sz="1400">
                <a:latin typeface="Consolas"/>
                <a:ea typeface="Consolas"/>
                <a:cs typeface="Consolas"/>
                <a:sym typeface="Consolas"/>
              </a:defRPr>
            </a:pPr>
            <a:r>
              <a:t>begin</a:t>
            </a:r>
          </a:p>
          <a:p>
            <a:pPr lvl="1" indent="228600">
              <a:lnSpc>
                <a:spcPct val="90000"/>
              </a:lnSpc>
              <a:spcBef>
                <a:spcPts val="1000"/>
              </a:spcBef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LPerson := TPerson.Create(‘Mario’, ‘Rossi’, ’14/08/1972’);</a:t>
            </a:r>
          </a:p>
          <a:p>
            <a:pPr lvl="1" indent="228600">
              <a:lnSpc>
                <a:spcPct val="90000"/>
              </a:lnSpc>
              <a:spcBef>
                <a:spcPts val="1000"/>
              </a:spcBef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…</a:t>
            </a:r>
          </a:p>
          <a:p>
            <a:pPr lvl="1" indent="228600">
              <a:lnSpc>
                <a:spcPct val="90000"/>
              </a:lnSpc>
              <a:spcBef>
                <a:spcPts val="1000"/>
              </a:spcBef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LExpr.Compile([], [</a:t>
            </a:r>
            <a:r>
              <a:rPr b="1"/>
              <a:t>TBindingAssociation</a:t>
            </a:r>
            <a:r>
              <a:t>.Create(LPerson, ‘Person’)]. []);</a:t>
            </a:r>
          </a:p>
          <a:p>
            <a:pPr lvl="1" indent="228600">
              <a:lnSpc>
                <a:spcPct val="90000"/>
              </a:lnSpc>
              <a:spcBef>
                <a:spcPts val="1000"/>
              </a:spcBef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t>…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Consolas"/>
                <a:ea typeface="Consolas"/>
                <a:cs typeface="Consolas"/>
                <a:sym typeface="Consolas"/>
              </a:defRPr>
            </a:pPr>
            <a:r>
              <a:rPr b="1"/>
              <a:t>end</a:t>
            </a:r>
            <a:r>
              <a:t>;</a:t>
            </a:r>
          </a:p>
        </p:txBody>
      </p:sp>
      <p:sp>
        <p:nvSpPr>
          <p:cNvPr id="322" name="Segnaposto contenuto 3"/>
          <p:cNvSpPr txBox="1"/>
          <p:nvPr/>
        </p:nvSpPr>
        <p:spPr>
          <a:xfrm>
            <a:off x="1470126" y="4199534"/>
            <a:ext cx="9251748" cy="2056915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886968">
              <a:lnSpc>
                <a:spcPct val="90000"/>
              </a:lnSpc>
              <a:spcBef>
                <a:spcPts val="900"/>
              </a:spcBef>
              <a:defRPr b="1" sz="1358"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</a:p>
          <a:p>
            <a:pPr lvl="1" indent="221742" defTabSz="886968">
              <a:lnSpc>
                <a:spcPct val="90000"/>
              </a:lnSpc>
              <a:spcBef>
                <a:spcPts val="900"/>
              </a:spcBef>
              <a:defRPr sz="1358">
                <a:latin typeface="Consolas"/>
                <a:ea typeface="Consolas"/>
                <a:cs typeface="Consolas"/>
                <a:sym typeface="Consolas"/>
              </a:defRPr>
            </a:pPr>
            <a:r>
              <a:t>LExpr: TBindingExpression;</a:t>
            </a:r>
          </a:p>
          <a:p>
            <a:pPr defTabSz="886968">
              <a:lnSpc>
                <a:spcPct val="90000"/>
              </a:lnSpc>
              <a:spcBef>
                <a:spcPts val="900"/>
              </a:spcBef>
              <a:defRPr b="1" sz="1358">
                <a:latin typeface="Consolas"/>
                <a:ea typeface="Consolas"/>
                <a:cs typeface="Consolas"/>
                <a:sym typeface="Consolas"/>
              </a:defRPr>
            </a:pPr>
            <a:r>
              <a:t>begin</a:t>
            </a:r>
          </a:p>
          <a:p>
            <a:pPr lvl="1" indent="221742" defTabSz="886968">
              <a:lnSpc>
                <a:spcPct val="90000"/>
              </a:lnSpc>
              <a:spcBef>
                <a:spcPts val="900"/>
              </a:spcBef>
              <a:defRPr sz="1358">
                <a:latin typeface="Consolas"/>
                <a:ea typeface="Consolas"/>
                <a:cs typeface="Consolas"/>
                <a:sym typeface="Consolas"/>
              </a:defRPr>
            </a:pPr>
            <a:r>
              <a:t>…</a:t>
            </a:r>
          </a:p>
          <a:p>
            <a:pPr lvl="1" indent="221742" defTabSz="886968">
              <a:lnSpc>
                <a:spcPct val="90000"/>
              </a:lnSpc>
              <a:spcBef>
                <a:spcPts val="900"/>
              </a:spcBef>
              <a:defRPr sz="1358">
                <a:latin typeface="Consolas"/>
                <a:ea typeface="Consolas"/>
                <a:cs typeface="Consolas"/>
                <a:sym typeface="Consolas"/>
              </a:defRPr>
            </a:pPr>
            <a:r>
              <a:t>LExpr.</a:t>
            </a:r>
            <a:r>
              <a:rPr b="1"/>
              <a:t>Associations</a:t>
            </a:r>
            <a:r>
              <a:t>.Add(TPerson.Create(‘Mario’, ‘Rossi’, ’14/08/1972’), ‘Person’);</a:t>
            </a:r>
          </a:p>
          <a:p>
            <a:pPr lvl="1" indent="221742" defTabSz="886968">
              <a:lnSpc>
                <a:spcPct val="90000"/>
              </a:lnSpc>
              <a:spcBef>
                <a:spcPts val="900"/>
              </a:spcBef>
              <a:defRPr sz="1358">
                <a:latin typeface="Consolas"/>
                <a:ea typeface="Consolas"/>
                <a:cs typeface="Consolas"/>
                <a:sym typeface="Consolas"/>
              </a:defRPr>
            </a:pPr>
            <a:r>
              <a:t>…</a:t>
            </a:r>
          </a:p>
          <a:p>
            <a:pPr defTabSz="886968">
              <a:lnSpc>
                <a:spcPct val="90000"/>
              </a:lnSpc>
              <a:spcBef>
                <a:spcPts val="900"/>
              </a:spcBef>
              <a:defRPr sz="1358">
                <a:latin typeface="Consolas"/>
                <a:ea typeface="Consolas"/>
                <a:cs typeface="Consolas"/>
                <a:sym typeface="Consolas"/>
              </a:defRPr>
            </a:pPr>
            <a:r>
              <a:rPr b="1"/>
              <a:t>end</a:t>
            </a:r>
            <a:r>
              <a:t>;</a:t>
            </a:r>
          </a:p>
        </p:txBody>
      </p:sp>
      <p:sp>
        <p:nvSpPr>
          <p:cNvPr id="323" name="or"/>
          <p:cNvSpPr txBox="1"/>
          <p:nvPr/>
        </p:nvSpPr>
        <p:spPr>
          <a:xfrm>
            <a:off x="5953330" y="3829336"/>
            <a:ext cx="30439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or</a:t>
            </a:r>
          </a:p>
        </p:txBody>
      </p:sp>
      <p:sp>
        <p:nvSpPr>
          <p:cNvPr id="324" name="Esempio: 1.7"/>
          <p:cNvSpPr txBox="1"/>
          <p:nvPr/>
        </p:nvSpPr>
        <p:spPr>
          <a:xfrm>
            <a:off x="2640885" y="6393117"/>
            <a:ext cx="69102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DDDDDD"/>
                </a:solidFill>
              </a:defRPr>
            </a:pPr>
            <a:r>
              <a:t>Esempio: </a:t>
            </a:r>
            <a:r>
              <a:rPr b="1"/>
              <a:t>1.7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8" grpId="4"/>
      <p:bldP build="whole" bldLvl="1" animBg="1" rev="0" advAuto="0" spid="321" grpId="1"/>
      <p:bldP build="whole" bldLvl="1" animBg="1" rev="0" advAuto="0" spid="323" grpId="2"/>
      <p:bldP build="whole" bldLvl="1" animBg="1" rev="0" advAuto="0" spid="322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LiveBindings</a:t>
            </a:r>
          </a:p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Brutto anatroccolo o cigno incompreso?</a:t>
            </a:r>
          </a:p>
        </p:txBody>
      </p:sp>
      <p:sp>
        <p:nvSpPr>
          <p:cNvPr id="128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riangolo"/>
          <p:cNvSpPr/>
          <p:nvPr/>
        </p:nvSpPr>
        <p:spPr>
          <a:xfrm rot="5400000">
            <a:off x="4898189" y="2126017"/>
            <a:ext cx="2457917" cy="2346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272E9"/>
          </a:solidFill>
          <a:ln w="12700">
            <a:solidFill>
              <a:srgbClr val="1272E9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331" name="Gruppo"/>
          <p:cNvGrpSpPr/>
          <p:nvPr/>
        </p:nvGrpSpPr>
        <p:grpSpPr>
          <a:xfrm>
            <a:off x="7207980" y="2924656"/>
            <a:ext cx="519992" cy="749705"/>
            <a:chOff x="0" y="0"/>
            <a:chExt cx="519991" cy="749704"/>
          </a:xfrm>
        </p:grpSpPr>
        <p:sp>
          <p:nvSpPr>
            <p:cNvPr id="327" name="Linea"/>
            <p:cNvSpPr/>
            <p:nvPr/>
          </p:nvSpPr>
          <p:spPr>
            <a:xfrm>
              <a:off x="0" y="374852"/>
              <a:ext cx="265615" cy="1"/>
            </a:xfrm>
            <a:prstGeom prst="line">
              <a:avLst/>
            </a:prstGeom>
            <a:noFill/>
            <a:ln w="38100" cap="flat">
              <a:solidFill>
                <a:srgbClr val="1272E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" name="Linea"/>
            <p:cNvSpPr/>
            <p:nvPr/>
          </p:nvSpPr>
          <p:spPr>
            <a:xfrm flipV="1">
              <a:off x="257868" y="-1"/>
              <a:ext cx="1" cy="749706"/>
            </a:xfrm>
            <a:prstGeom prst="line">
              <a:avLst/>
            </a:prstGeom>
            <a:noFill/>
            <a:ln w="38100" cap="flat">
              <a:solidFill>
                <a:srgbClr val="1272E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" name="Linea"/>
            <p:cNvSpPr/>
            <p:nvPr/>
          </p:nvSpPr>
          <p:spPr>
            <a:xfrm>
              <a:off x="245590" y="16873"/>
              <a:ext cx="274402" cy="1"/>
            </a:xfrm>
            <a:prstGeom prst="line">
              <a:avLst/>
            </a:prstGeom>
            <a:noFill/>
            <a:ln w="38100" cap="flat">
              <a:solidFill>
                <a:srgbClr val="1272E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" name="Linea"/>
            <p:cNvSpPr/>
            <p:nvPr/>
          </p:nvSpPr>
          <p:spPr>
            <a:xfrm>
              <a:off x="245590" y="732830"/>
              <a:ext cx="274402" cy="1"/>
            </a:xfrm>
            <a:prstGeom prst="line">
              <a:avLst/>
            </a:prstGeom>
            <a:noFill/>
            <a:ln w="38100" cap="flat">
              <a:solidFill>
                <a:srgbClr val="1272E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2" name="Linea"/>
          <p:cNvSpPr/>
          <p:nvPr/>
        </p:nvSpPr>
        <p:spPr>
          <a:xfrm>
            <a:off x="4694870" y="2574155"/>
            <a:ext cx="274402" cy="1"/>
          </a:xfrm>
          <a:prstGeom prst="line">
            <a:avLst/>
          </a:prstGeom>
          <a:ln w="38100">
            <a:solidFill>
              <a:srgbClr val="1272E9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7" name="Gruppo"/>
          <p:cNvGrpSpPr/>
          <p:nvPr/>
        </p:nvGrpSpPr>
        <p:grpSpPr>
          <a:xfrm>
            <a:off x="3869893" y="3640639"/>
            <a:ext cx="1099379" cy="861657"/>
            <a:chOff x="0" y="0"/>
            <a:chExt cx="1099377" cy="861656"/>
          </a:xfrm>
        </p:grpSpPr>
        <p:sp>
          <p:nvSpPr>
            <p:cNvPr id="333" name="Linea"/>
            <p:cNvSpPr/>
            <p:nvPr/>
          </p:nvSpPr>
          <p:spPr>
            <a:xfrm>
              <a:off x="824976" y="430827"/>
              <a:ext cx="274402" cy="1"/>
            </a:xfrm>
            <a:prstGeom prst="line">
              <a:avLst/>
            </a:prstGeom>
            <a:noFill/>
            <a:ln w="38100" cap="flat">
              <a:solidFill>
                <a:srgbClr val="1272E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36" name="Gruppo"/>
            <p:cNvGrpSpPr/>
            <p:nvPr/>
          </p:nvGrpSpPr>
          <p:grpSpPr>
            <a:xfrm>
              <a:off x="-1" y="0"/>
              <a:ext cx="843923" cy="861657"/>
              <a:chOff x="0" y="0"/>
              <a:chExt cx="843921" cy="861656"/>
            </a:xfrm>
          </p:grpSpPr>
          <p:sp>
            <p:nvSpPr>
              <p:cNvPr id="334" name="Cerchio"/>
              <p:cNvSpPr/>
              <p:nvPr/>
            </p:nvSpPr>
            <p:spPr>
              <a:xfrm>
                <a:off x="21400" y="17753"/>
                <a:ext cx="822522" cy="826150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1272E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5" name="Rettangolo"/>
              <p:cNvSpPr/>
              <p:nvPr/>
            </p:nvSpPr>
            <p:spPr>
              <a:xfrm>
                <a:off x="0" y="0"/>
                <a:ext cx="444566" cy="86165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38" name="Source"/>
          <p:cNvSpPr txBox="1"/>
          <p:nvPr/>
        </p:nvSpPr>
        <p:spPr>
          <a:xfrm>
            <a:off x="4943745" y="2442960"/>
            <a:ext cx="58701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B0CA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Source</a:t>
            </a:r>
          </a:p>
        </p:txBody>
      </p:sp>
      <p:sp>
        <p:nvSpPr>
          <p:cNvPr id="339" name="Value"/>
          <p:cNvSpPr txBox="1"/>
          <p:nvPr/>
        </p:nvSpPr>
        <p:spPr>
          <a:xfrm>
            <a:off x="6725083" y="3155096"/>
            <a:ext cx="482611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A9C7F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Value</a:t>
            </a:r>
          </a:p>
        </p:txBody>
      </p:sp>
      <p:sp>
        <p:nvSpPr>
          <p:cNvPr id="340" name="Scopes"/>
          <p:cNvSpPr txBox="1"/>
          <p:nvPr/>
        </p:nvSpPr>
        <p:spPr>
          <a:xfrm>
            <a:off x="4943745" y="3943432"/>
            <a:ext cx="61246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AAC7F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Scopes</a:t>
            </a:r>
          </a:p>
        </p:txBody>
      </p:sp>
      <p:grpSp>
        <p:nvGrpSpPr>
          <p:cNvPr id="343" name="Gruppo"/>
          <p:cNvGrpSpPr/>
          <p:nvPr/>
        </p:nvGrpSpPr>
        <p:grpSpPr>
          <a:xfrm>
            <a:off x="7342871" y="2306407"/>
            <a:ext cx="524953" cy="589403"/>
            <a:chOff x="0" y="0"/>
            <a:chExt cx="524951" cy="589402"/>
          </a:xfrm>
        </p:grpSpPr>
        <p:sp>
          <p:nvSpPr>
            <p:cNvPr id="341" name="Linea"/>
            <p:cNvSpPr/>
            <p:nvPr/>
          </p:nvSpPr>
          <p:spPr>
            <a:xfrm flipH="1">
              <a:off x="249775" y="215695"/>
              <a:ext cx="1" cy="373708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2" name="IValue"/>
            <p:cNvSpPr txBox="1"/>
            <p:nvPr/>
          </p:nvSpPr>
          <p:spPr>
            <a:xfrm>
              <a:off x="0" y="0"/>
              <a:ext cx="524952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26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IValue</a:t>
              </a:r>
            </a:p>
          </p:txBody>
        </p:sp>
      </p:grpSp>
      <p:grpSp>
        <p:nvGrpSpPr>
          <p:cNvPr id="346" name="Gruppo"/>
          <p:cNvGrpSpPr/>
          <p:nvPr/>
        </p:nvGrpSpPr>
        <p:grpSpPr>
          <a:xfrm>
            <a:off x="4532679" y="4415614"/>
            <a:ext cx="620947" cy="726395"/>
            <a:chOff x="0" y="0"/>
            <a:chExt cx="620945" cy="726393"/>
          </a:xfrm>
        </p:grpSpPr>
        <p:sp>
          <p:nvSpPr>
            <p:cNvPr id="344" name="Linea"/>
            <p:cNvSpPr/>
            <p:nvPr/>
          </p:nvSpPr>
          <p:spPr>
            <a:xfrm flipH="1" flipV="1">
              <a:off x="70005" y="-1"/>
              <a:ext cx="152514" cy="351974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5" name="IScope"/>
            <p:cNvSpPr txBox="1"/>
            <p:nvPr/>
          </p:nvSpPr>
          <p:spPr>
            <a:xfrm>
              <a:off x="0" y="284339"/>
              <a:ext cx="620946" cy="4420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26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IScope</a:t>
              </a:r>
            </a:p>
          </p:txBody>
        </p:sp>
      </p:grpSp>
      <p:grpSp>
        <p:nvGrpSpPr>
          <p:cNvPr id="349" name="Gruppo"/>
          <p:cNvGrpSpPr/>
          <p:nvPr/>
        </p:nvGrpSpPr>
        <p:grpSpPr>
          <a:xfrm>
            <a:off x="4561264" y="1715991"/>
            <a:ext cx="1270001" cy="1270001"/>
            <a:chOff x="0" y="0"/>
            <a:chExt cx="1270000" cy="1270000"/>
          </a:xfrm>
        </p:grpSpPr>
        <p:sp>
          <p:nvSpPr>
            <p:cNvPr id="347" name="Linea"/>
            <p:cNvSpPr/>
            <p:nvPr/>
          </p:nvSpPr>
          <p:spPr>
            <a:xfrm flipH="1">
              <a:off x="260135" y="208548"/>
              <a:ext cx="1" cy="608136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" name="String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26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String</a:t>
              </a:r>
            </a:p>
          </p:txBody>
        </p:sp>
      </p:grpSp>
      <p:sp>
        <p:nvSpPr>
          <p:cNvPr id="350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1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2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TBindingExpression</a:t>
            </a:r>
          </a:p>
        </p:txBody>
      </p:sp>
      <p:sp>
        <p:nvSpPr>
          <p:cNvPr id="353" name="TBinding…"/>
          <p:cNvSpPr txBox="1"/>
          <p:nvPr/>
        </p:nvSpPr>
        <p:spPr>
          <a:xfrm>
            <a:off x="5109532" y="2979540"/>
            <a:ext cx="1391653" cy="659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TBinding</a:t>
            </a:r>
          </a:p>
          <a:p>
            <a:pPr algn="ctr"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Expression</a:t>
            </a:r>
          </a:p>
          <a:p>
            <a:pPr algn="ctr">
              <a:defRPr i="1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System.Bindings.Expression</a:t>
            </a:r>
          </a:p>
        </p:txBody>
      </p:sp>
      <p:pic>
        <p:nvPicPr>
          <p:cNvPr id="369" name="Linea di collegamento" descr="Linea di collegamento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4567" y="1242738"/>
            <a:ext cx="1049659" cy="1565969"/>
          </a:xfrm>
          <a:prstGeom prst="rect">
            <a:avLst/>
          </a:prstGeom>
        </p:spPr>
      </p:pic>
      <p:pic>
        <p:nvPicPr>
          <p:cNvPr id="371" name="Linea di collegamento" descr="Linea di collegamento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2423" y="2380911"/>
            <a:ext cx="1657880" cy="625018"/>
          </a:xfrm>
          <a:prstGeom prst="rect">
            <a:avLst/>
          </a:prstGeom>
        </p:spPr>
      </p:pic>
      <p:pic>
        <p:nvPicPr>
          <p:cNvPr id="373" name="Linea di collegamento" descr="Linea di collegamento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99400" y="1355179"/>
            <a:ext cx="1081627" cy="1218695"/>
          </a:xfrm>
          <a:prstGeom prst="rect">
            <a:avLst/>
          </a:prstGeom>
        </p:spPr>
      </p:pic>
      <p:pic>
        <p:nvPicPr>
          <p:cNvPr id="375" name="Linea di collegamento" descr="Linea di collegamento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72487" y="3249232"/>
            <a:ext cx="994272" cy="1662514"/>
          </a:xfrm>
          <a:prstGeom prst="rect">
            <a:avLst/>
          </a:prstGeom>
        </p:spPr>
      </p:pic>
      <p:pic>
        <p:nvPicPr>
          <p:cNvPr id="377" name="Linea di collegamento" descr="Linea di collegamento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03969" y="4471961"/>
            <a:ext cx="1657880" cy="625017"/>
          </a:xfrm>
          <a:prstGeom prst="rect">
            <a:avLst/>
          </a:prstGeom>
        </p:spPr>
      </p:pic>
      <p:pic>
        <p:nvPicPr>
          <p:cNvPr id="379" name="Linea di collegamento" descr="Linea di collegamento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83670" y="3334384"/>
            <a:ext cx="1824597" cy="1330539"/>
          </a:xfrm>
          <a:prstGeom prst="rect">
            <a:avLst/>
          </a:prstGeom>
        </p:spPr>
      </p:pic>
      <p:pic>
        <p:nvPicPr>
          <p:cNvPr id="381" name="Linea di collegamento" descr="Linea di collegamento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397351" y="2003764"/>
            <a:ext cx="1401705" cy="1750954"/>
          </a:xfrm>
          <a:prstGeom prst="rect">
            <a:avLst/>
          </a:prstGeom>
        </p:spPr>
      </p:pic>
      <p:pic>
        <p:nvPicPr>
          <p:cNvPr id="383" name="Linea di collegamento" descr="Linea di collegamento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2728" y="3285220"/>
            <a:ext cx="1657880" cy="625018"/>
          </a:xfrm>
          <a:prstGeom prst="rect">
            <a:avLst/>
          </a:prstGeom>
        </p:spPr>
      </p:pic>
      <p:pic>
        <p:nvPicPr>
          <p:cNvPr id="385" name="Linea di collegamento" descr="Linea di collegamento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679002" y="1650341"/>
            <a:ext cx="662277" cy="1847628"/>
          </a:xfrm>
          <a:prstGeom prst="rect">
            <a:avLst/>
          </a:prstGeom>
        </p:spPr>
      </p:pic>
      <p:sp>
        <p:nvSpPr>
          <p:cNvPr id="363" name="Unit System.Bindings.EvalProtocol;…"/>
          <p:cNvSpPr txBox="1"/>
          <p:nvPr/>
        </p:nvSpPr>
        <p:spPr>
          <a:xfrm>
            <a:off x="8578953" y="2373037"/>
            <a:ext cx="2771575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Unit</a:t>
            </a:r>
            <a:r>
              <a:t> System.Bindings.EvalProtocol;</a:t>
            </a:r>
          </a:p>
          <a:p>
            <a:pPr>
              <a:defRPr sz="1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…</a:t>
            </a:r>
          </a:p>
          <a:p>
            <a:pPr>
              <a:defRPr sz="1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IValue = 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interface</a:t>
            </a:r>
          </a:p>
          <a:p>
            <a:pPr>
              <a:defRPr sz="1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function</a:t>
            </a:r>
            <a:r>
              <a:t> GetType: 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PTypeInfo</a:t>
            </a:r>
            <a:r>
              <a:t>;</a:t>
            </a:r>
          </a:p>
          <a:p>
            <a:pPr>
              <a:defRPr sz="1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function</a:t>
            </a:r>
            <a:r>
              <a:t> GetValue: 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TValue</a:t>
            </a:r>
            <a:r>
              <a:t>;</a:t>
            </a:r>
          </a:p>
          <a:p>
            <a:pPr>
              <a:defRPr sz="1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end</a:t>
            </a:r>
            <a:r>
              <a:t>;</a:t>
            </a:r>
          </a:p>
        </p:txBody>
      </p:sp>
      <p:sp>
        <p:nvSpPr>
          <p:cNvPr id="364" name="Unit System.Bindings.EvalProtocol;…"/>
          <p:cNvSpPr txBox="1"/>
          <p:nvPr/>
        </p:nvSpPr>
        <p:spPr>
          <a:xfrm>
            <a:off x="220662" y="4429123"/>
            <a:ext cx="3914761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Unit</a:t>
            </a:r>
            <a:r>
              <a:t> System.Bindings.EvalProtocol;</a:t>
            </a:r>
          </a:p>
          <a:p>
            <a:pPr>
              <a:defRPr sz="1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…</a:t>
            </a:r>
          </a:p>
          <a:p>
            <a:pPr>
              <a:defRPr sz="1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IScope = 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interface</a:t>
            </a:r>
          </a:p>
          <a:p>
            <a:pPr>
              <a:defRPr sz="1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function</a:t>
            </a:r>
            <a:r>
              <a:t> Lookup(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const</a:t>
            </a:r>
            <a:r>
              <a:t> Name: 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string</a:t>
            </a:r>
            <a:r>
              <a:t>) 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IInterface</a:t>
            </a:r>
            <a:r>
              <a:t>;</a:t>
            </a:r>
          </a:p>
          <a:p>
            <a:pPr>
              <a:defRPr sz="1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end</a:t>
            </a:r>
            <a:r>
              <a:t>;</a:t>
            </a:r>
          </a:p>
        </p:txBody>
      </p:sp>
      <p:sp>
        <p:nvSpPr>
          <p:cNvPr id="365" name="Segnaposto contenuto 3"/>
          <p:cNvSpPr txBox="1"/>
          <p:nvPr>
            <p:ph type="body" sz="quarter" idx="1"/>
          </p:nvPr>
        </p:nvSpPr>
        <p:spPr>
          <a:xfrm>
            <a:off x="8597982" y="3411661"/>
            <a:ext cx="3313507" cy="1565970"/>
          </a:xfrm>
          <a:prstGeom prst="rect">
            <a:avLst/>
          </a:prstGeom>
        </p:spPr>
        <p:txBody>
          <a:bodyPr/>
          <a:lstStyle/>
          <a:p>
            <a:pPr marL="228600" indent="-228600"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Ritorna il risultato dell’espressione</a:t>
            </a:r>
          </a:p>
          <a:p>
            <a:pPr marL="228600" indent="-228600"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Può contenere qualunque tipo di valore</a:t>
            </a:r>
          </a:p>
          <a:p>
            <a:pPr marL="228600" indent="-228600"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String, Integer, TDateTime, Boolean</a:t>
            </a:r>
          </a:p>
          <a:p>
            <a:pPr marL="228600" indent="-228600"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Object, Interface, Record, Array</a:t>
            </a:r>
          </a:p>
          <a:p>
            <a:pPr marL="228600" indent="-228600"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Enumerated</a:t>
            </a:r>
          </a:p>
        </p:txBody>
      </p:sp>
      <p:sp>
        <p:nvSpPr>
          <p:cNvPr id="366" name="Segnaposto contenuto 3"/>
          <p:cNvSpPr txBox="1"/>
          <p:nvPr/>
        </p:nvSpPr>
        <p:spPr>
          <a:xfrm>
            <a:off x="216365" y="5359174"/>
            <a:ext cx="5261720" cy="1043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Determina la visibilità di “qualcosa" nel contesto dell’espressione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Metodi, oggetti, variabili, variabili globali ecc.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Customizzazione, adattamento dell’engine alle mie esigenze</a:t>
            </a:r>
          </a:p>
        </p:txBody>
      </p:sp>
      <p:sp>
        <p:nvSpPr>
          <p:cNvPr id="367" name="‘(6+2)/(5-3)*-1’…"/>
          <p:cNvSpPr txBox="1"/>
          <p:nvPr/>
        </p:nvSpPr>
        <p:spPr>
          <a:xfrm>
            <a:off x="262757" y="2330516"/>
            <a:ext cx="4243662" cy="734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00263" indent="-100263">
              <a:lnSpc>
                <a:spcPct val="180000"/>
              </a:lnSpc>
              <a:buSzPct val="100000"/>
              <a:buChar char="•"/>
              <a:defRPr sz="1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‘(6+2)/(5-3)*-1’</a:t>
            </a:r>
          </a:p>
          <a:p>
            <a:pPr marL="100263" indent="-100263">
              <a:lnSpc>
                <a:spcPct val="180000"/>
              </a:lnSpc>
              <a:buSzPct val="100000"/>
              <a:buChar char="•"/>
              <a:defRPr sz="1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‘Sono le ore ‘ + 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ToStr</a:t>
            </a:r>
            <a:r>
              <a:t>(10)</a:t>
            </a:r>
          </a:p>
          <a:p>
            <a:pPr marL="100263" indent="-100263">
              <a:lnSpc>
                <a:spcPct val="180000"/>
              </a:lnSpc>
              <a:buSzPct val="100000"/>
              <a:buChar char="•"/>
              <a:defRPr sz="1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Person</a:t>
            </a:r>
            <a:r>
              <a:t>.FullName+‘ is ‘+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ToStr</a:t>
            </a:r>
            <a:r>
              <a:t>(</a:t>
            </a:r>
            <a:r>
              <a:rPr>
                <a:solidFill>
                  <a:schemeClr val="accent2">
                    <a:satOff val="-18194"/>
                    <a:lumOff val="-11215"/>
                  </a:schemeClr>
                </a:solidFill>
              </a:rPr>
              <a:t>Person</a:t>
            </a:r>
            <a:r>
              <a:t>.Age)+‘ years old’</a:t>
            </a:r>
          </a:p>
        </p:txBody>
      </p:sp>
      <p:sp>
        <p:nvSpPr>
          <p:cNvPr id="368" name="Segnaposto contenuto 3"/>
          <p:cNvSpPr txBox="1"/>
          <p:nvPr/>
        </p:nvSpPr>
        <p:spPr>
          <a:xfrm>
            <a:off x="153557" y="2006364"/>
            <a:ext cx="3313507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1" sz="1200">
                <a:latin typeface="Arial"/>
                <a:ea typeface="Arial"/>
                <a:cs typeface="Arial"/>
                <a:sym typeface="Arial"/>
              </a:defRPr>
            </a:pPr>
            <a:r>
              <a:t>Source expression:  </a:t>
            </a:r>
            <a:r>
              <a:rPr b="0" i="1" sz="1000"/>
              <a:t>(relational expression)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2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2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2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mph" nodeType="after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3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500"/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500"/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500"/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xit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5" dur="500" fill="hold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Class="exit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9" dur="500" fill="hold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Class="exit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3" dur="500" fill="hold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Class="exit" nodeType="afterEffect" presetID="9" grpId="1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7" dur="500" fill="hold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200"/>
                            </p:stCondLst>
                            <p:childTnLst>
                              <p:par>
                                <p:cTn id="70" presetClass="exit" nodeType="afterEffect" presetID="9" grpId="13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1" dur="500" fill="hold"/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Class="exit" nodeType="withEffect" presetSubtype="0" presetID="9" grpId="13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4" dur="500" fill="hold"/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Class="exit" nodeType="withEffect" presetSubtype="0" presetID="9" grpId="13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7" dur="500" fill="hold"/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Class="exit" nodeType="withEffect" presetSubtype="0" presetID="9" grpId="13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0" dur="500" fill="hold"/>
                                        <p:tgtEl>
                                          <p:spTgt spid="3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6" dur="2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"/>
                            </p:stCondLst>
                            <p:childTnLst>
                              <p:par>
                                <p:cTn id="88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0" dur="2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"/>
                            </p:stCondLst>
                            <p:childTnLst>
                              <p:par>
                                <p:cTn id="92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4" dur="2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mph" nodeType="after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6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1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Class="exit" nodeType="click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5" dur="500" fill="hold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Class="exit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9" dur="500" fill="hold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Class="exit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23" dur="500" fill="hold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Class="exit" nodeType="afterEffect" presetID="9" grpId="2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27" dur="500" fill="hold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200"/>
                            </p:stCondLst>
                            <p:childTnLst>
                              <p:par>
                                <p:cTn id="130" presetClass="exit" nodeType="afterEffect" presetID="9" grpId="25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31" dur="500" fill="hold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7" dur="2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1" dur="2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"/>
                            </p:stCondLst>
                            <p:childTnLst>
                              <p:par>
                                <p:cTn id="143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5" dur="2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mph" nodeType="afterEffect" presetSubtype="0" presetID="35" grpId="3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ntr" nodeType="click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6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Class="entr" nodeType="clickEffect" presetID="9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2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xit" nodeType="clickEffect" presetID="9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66" dur="500" fill="hold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Class="exit" nodeType="afterEffect" presetID="9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70" dur="500" fill="hold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Class="exit" nodeType="afterEffect" presetID="9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74" dur="500" fill="hold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Class="exit" nodeType="afterEffect" presetID="9" grpId="3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78" dur="500" fill="hold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00"/>
                            </p:stCondLst>
                            <p:childTnLst>
                              <p:par>
                                <p:cTn id="181" presetClass="exit" nodeType="afterEffect" presetID="9" grpId="37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82" dur="500" fill="hold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7" grpId="13"/>
      <p:bldP build="whole" bldLvl="1" animBg="1" rev="0" advAuto="0" spid="368" grpId="12"/>
      <p:bldP build="whole" bldLvl="1" animBg="1" rev="0" advAuto="0" spid="385" grpId="28"/>
      <p:bldP build="whole" bldLvl="1" animBg="1" rev="0" advAuto="0" spid="385" grpId="34"/>
      <p:bldP build="whole" bldLvl="1" animBg="1" rev="0" advAuto="0" spid="383" grpId="35"/>
      <p:bldP build="whole" bldLvl="1" animBg="1" rev="0" advAuto="0" spid="369" grpId="2"/>
      <p:bldP build="whole" bldLvl="1" animBg="1" rev="0" advAuto="0" spid="346" grpId="17"/>
      <p:bldP build="whole" bldLvl="1" animBg="1" rev="0" advAuto="0" spid="377" grpId="15"/>
      <p:bldP build="whole" bldLvl="1" animBg="1" rev="0" advAuto="0" spid="346" grpId="18"/>
      <p:bldP build="whole" bldLvl="1" animBg="1" rev="0" advAuto="0" spid="350" grpId="38"/>
      <p:bldP build="whole" bldLvl="1" animBg="1" rev="0" advAuto="0" spid="364" grpId="19"/>
      <p:bldP build="whole" bldLvl="1" animBg="1" rev="0" advAuto="0" spid="369" grpId="9"/>
      <p:bldP build="whole" bldLvl="1" animBg="1" rev="0" advAuto="0" spid="381" grpId="26"/>
      <p:bldP build="whole" bldLvl="1" animBg="1" rev="0" advAuto="0" spid="377" grpId="23"/>
      <p:bldP build="whole" bldLvl="1" animBg="1" rev="0" advAuto="0" spid="364" grpId="24"/>
      <p:bldP build="whole" bldLvl="1" animBg="1" rev="0" advAuto="0" spid="363" grpId="31"/>
      <p:bldP build="whole" bldLvl="1" animBg="1" rev="0" advAuto="0" spid="371" grpId="3"/>
      <p:bldP build="whole" bldLvl="1" animBg="1" rev="0" advAuto="0" spid="381" grpId="33"/>
      <p:bldP build="whole" bldLvl="1" animBg="1" rev="0" advAuto="0" spid="363" grpId="36"/>
      <p:bldP build="whole" bldLvl="1" animBg="1" rev="0" advAuto="0" spid="371" grpId="11"/>
      <p:bldP build="whole" bldLvl="1" animBg="1" rev="0" advAuto="0" spid="353" grpId="1"/>
      <p:bldP build="whole" bldLvl="1" animBg="1" rev="0" advAuto="0" spid="343" grpId="29"/>
      <p:bldP build="whole" bldLvl="1" animBg="1" rev="0" advAuto="0" spid="343" grpId="30"/>
      <p:bldP build="whole" bldLvl="1" animBg="1" rev="0" advAuto="0" spid="366" grpId="20"/>
      <p:bldP build="whole" bldLvl="1" animBg="1" rev="0" advAuto="0" spid="366" grpId="25"/>
      <p:bldP build="whole" bldLvl="1" animBg="1" rev="0" advAuto="0" spid="365" grpId="32"/>
      <p:bldP build="whole" bldLvl="1" animBg="1" rev="0" advAuto="0" spid="365" grpId="37"/>
      <p:bldP build="whole" bldLvl="1" animBg="1" rev="0" advAuto="0" spid="379" grpId="16"/>
      <p:bldP build="whole" bldLvl="1" animBg="1" rev="0" advAuto="0" spid="383" grpId="27"/>
      <p:bldP build="whole" bldLvl="1" animBg="1" rev="0" advAuto="0" spid="375" grpId="14"/>
      <p:bldP build="whole" bldLvl="1" animBg="1" rev="0" advAuto="0" spid="373" grpId="4"/>
      <p:bldP build="whole" bldLvl="1" animBg="1" rev="0" advAuto="0" spid="349" grpId="5"/>
      <p:bldP build="whole" bldLvl="1" animBg="1" rev="0" advAuto="0" spid="349" grpId="6"/>
      <p:bldP build="whole" bldLvl="1" animBg="1" rev="0" advAuto="0" spid="379" grpId="22"/>
      <p:bldP build="whole" bldLvl="1" animBg="1" rev="0" advAuto="0" spid="373" grpId="10"/>
      <p:bldP build="p" bldLvl="5" animBg="1" rev="0" advAuto="0" spid="367" grpId="8"/>
      <p:bldP build="whole" bldLvl="1" animBg="1" rev="0" advAuto="0" spid="375" grpId="21"/>
      <p:bldP build="whole" bldLvl="1" animBg="1" rev="0" advAuto="0" spid="368" grpId="7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uppo"/>
          <p:cNvGrpSpPr/>
          <p:nvPr/>
        </p:nvGrpSpPr>
        <p:grpSpPr>
          <a:xfrm>
            <a:off x="3869893" y="1715991"/>
            <a:ext cx="3997931" cy="3426018"/>
            <a:chOff x="0" y="0"/>
            <a:chExt cx="3997930" cy="3426016"/>
          </a:xfrm>
        </p:grpSpPr>
        <p:pic>
          <p:nvPicPr>
            <p:cNvPr id="388" name="calculater.gif" descr="calculater.gif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28702" y="1152688"/>
              <a:ext cx="1148876" cy="8616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1" name="Gruppo"/>
            <p:cNvGrpSpPr/>
            <p:nvPr/>
          </p:nvGrpSpPr>
          <p:grpSpPr>
            <a:xfrm>
              <a:off x="-1" y="354559"/>
              <a:ext cx="3858080" cy="2457916"/>
              <a:chOff x="0" y="0"/>
              <a:chExt cx="3858078" cy="2457915"/>
            </a:xfrm>
          </p:grpSpPr>
          <p:sp>
            <p:nvSpPr>
              <p:cNvPr id="389" name="Triangolo"/>
              <p:cNvSpPr/>
              <p:nvPr/>
            </p:nvSpPr>
            <p:spPr>
              <a:xfrm rot="5400000">
                <a:off x="1028296" y="55466"/>
                <a:ext cx="2457916" cy="23469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1272E9"/>
              </a:solidFill>
              <a:ln w="12700" cap="flat">
                <a:solidFill>
                  <a:srgbClr val="1272E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grpSp>
            <p:nvGrpSpPr>
              <p:cNvPr id="394" name="Gruppo"/>
              <p:cNvGrpSpPr/>
              <p:nvPr/>
            </p:nvGrpSpPr>
            <p:grpSpPr>
              <a:xfrm>
                <a:off x="3338087" y="854105"/>
                <a:ext cx="519992" cy="749706"/>
                <a:chOff x="0" y="0"/>
                <a:chExt cx="519991" cy="749704"/>
              </a:xfrm>
            </p:grpSpPr>
            <p:sp>
              <p:nvSpPr>
                <p:cNvPr id="390" name="Linea"/>
                <p:cNvSpPr/>
                <p:nvPr/>
              </p:nvSpPr>
              <p:spPr>
                <a:xfrm>
                  <a:off x="0" y="374852"/>
                  <a:ext cx="265615" cy="1"/>
                </a:xfrm>
                <a:prstGeom prst="line">
                  <a:avLst/>
                </a:prstGeom>
                <a:noFill/>
                <a:ln w="38100" cap="flat">
                  <a:solidFill>
                    <a:srgbClr val="12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91" name="Linea"/>
                <p:cNvSpPr/>
                <p:nvPr/>
              </p:nvSpPr>
              <p:spPr>
                <a:xfrm flipV="1">
                  <a:off x="257868" y="-1"/>
                  <a:ext cx="1" cy="749706"/>
                </a:xfrm>
                <a:prstGeom prst="line">
                  <a:avLst/>
                </a:prstGeom>
                <a:noFill/>
                <a:ln w="38100" cap="flat">
                  <a:solidFill>
                    <a:srgbClr val="12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92" name="Linea"/>
                <p:cNvSpPr/>
                <p:nvPr/>
              </p:nvSpPr>
              <p:spPr>
                <a:xfrm>
                  <a:off x="245590" y="16873"/>
                  <a:ext cx="274402" cy="1"/>
                </a:xfrm>
                <a:prstGeom prst="line">
                  <a:avLst/>
                </a:prstGeom>
                <a:noFill/>
                <a:ln w="38100" cap="flat">
                  <a:solidFill>
                    <a:srgbClr val="12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93" name="Linea"/>
                <p:cNvSpPr/>
                <p:nvPr/>
              </p:nvSpPr>
              <p:spPr>
                <a:xfrm>
                  <a:off x="245590" y="732830"/>
                  <a:ext cx="274402" cy="1"/>
                </a:xfrm>
                <a:prstGeom prst="line">
                  <a:avLst/>
                </a:prstGeom>
                <a:noFill/>
                <a:ln w="38100" cap="flat">
                  <a:solidFill>
                    <a:srgbClr val="12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95" name="Linea"/>
              <p:cNvSpPr/>
              <p:nvPr/>
            </p:nvSpPr>
            <p:spPr>
              <a:xfrm>
                <a:off x="824976" y="503604"/>
                <a:ext cx="274402" cy="1"/>
              </a:xfrm>
              <a:prstGeom prst="line">
                <a:avLst/>
              </a:prstGeom>
              <a:noFill/>
              <a:ln w="38100" cap="flat">
                <a:solidFill>
                  <a:srgbClr val="1272E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400" name="Gruppo"/>
              <p:cNvGrpSpPr/>
              <p:nvPr/>
            </p:nvGrpSpPr>
            <p:grpSpPr>
              <a:xfrm>
                <a:off x="-1" y="1570088"/>
                <a:ext cx="1099379" cy="861657"/>
                <a:chOff x="0" y="0"/>
                <a:chExt cx="1099377" cy="861656"/>
              </a:xfrm>
            </p:grpSpPr>
            <p:sp>
              <p:nvSpPr>
                <p:cNvPr id="396" name="Linea"/>
                <p:cNvSpPr/>
                <p:nvPr/>
              </p:nvSpPr>
              <p:spPr>
                <a:xfrm>
                  <a:off x="824976" y="430827"/>
                  <a:ext cx="274402" cy="1"/>
                </a:xfrm>
                <a:prstGeom prst="line">
                  <a:avLst/>
                </a:prstGeom>
                <a:noFill/>
                <a:ln w="38100" cap="flat">
                  <a:solidFill>
                    <a:srgbClr val="12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grpSp>
              <p:nvGrpSpPr>
                <p:cNvPr id="399" name="Gruppo"/>
                <p:cNvGrpSpPr/>
                <p:nvPr/>
              </p:nvGrpSpPr>
              <p:grpSpPr>
                <a:xfrm>
                  <a:off x="-1" y="0"/>
                  <a:ext cx="843923" cy="861657"/>
                  <a:chOff x="0" y="0"/>
                  <a:chExt cx="843921" cy="861656"/>
                </a:xfrm>
              </p:grpSpPr>
              <p:sp>
                <p:nvSpPr>
                  <p:cNvPr id="397" name="Cerchio"/>
                  <p:cNvSpPr/>
                  <p:nvPr/>
                </p:nvSpPr>
                <p:spPr>
                  <a:xfrm>
                    <a:off x="21400" y="17753"/>
                    <a:ext cx="822522" cy="82615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 cap="flat">
                    <a:solidFill>
                      <a:srgbClr val="1272E9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398" name="Rettangolo"/>
                  <p:cNvSpPr/>
                  <p:nvPr/>
                </p:nvSpPr>
                <p:spPr>
                  <a:xfrm>
                    <a:off x="0" y="0"/>
                    <a:ext cx="444566" cy="86165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</p:grpSp>
          </p:grpSp>
        </p:grpSp>
        <p:sp>
          <p:nvSpPr>
            <p:cNvPr id="402" name="Source"/>
            <p:cNvSpPr txBox="1"/>
            <p:nvPr/>
          </p:nvSpPr>
          <p:spPr>
            <a:xfrm>
              <a:off x="1073851" y="726969"/>
              <a:ext cx="587014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B0CA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Source</a:t>
              </a:r>
            </a:p>
          </p:txBody>
        </p:sp>
        <p:sp>
          <p:nvSpPr>
            <p:cNvPr id="403" name="Value"/>
            <p:cNvSpPr txBox="1"/>
            <p:nvPr/>
          </p:nvSpPr>
          <p:spPr>
            <a:xfrm>
              <a:off x="2855190" y="1439105"/>
              <a:ext cx="482610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A9C7FE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404" name="Scopes"/>
            <p:cNvSpPr txBox="1"/>
            <p:nvPr/>
          </p:nvSpPr>
          <p:spPr>
            <a:xfrm>
              <a:off x="1073851" y="2227441"/>
              <a:ext cx="612464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AAC7FE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Scopes</a:t>
              </a:r>
            </a:p>
          </p:txBody>
        </p:sp>
        <p:grpSp>
          <p:nvGrpSpPr>
            <p:cNvPr id="407" name="Gruppo"/>
            <p:cNvGrpSpPr/>
            <p:nvPr/>
          </p:nvGrpSpPr>
          <p:grpSpPr>
            <a:xfrm>
              <a:off x="3472978" y="590415"/>
              <a:ext cx="524953" cy="589404"/>
              <a:chOff x="0" y="0"/>
              <a:chExt cx="524951" cy="589402"/>
            </a:xfrm>
          </p:grpSpPr>
          <p:sp>
            <p:nvSpPr>
              <p:cNvPr id="405" name="Linea"/>
              <p:cNvSpPr/>
              <p:nvPr/>
            </p:nvSpPr>
            <p:spPr>
              <a:xfrm flipH="1">
                <a:off x="249775" y="215695"/>
                <a:ext cx="1" cy="373708"/>
              </a:xfrm>
              <a:prstGeom prst="line">
                <a:avLst/>
              </a:prstGeom>
              <a:noFill/>
              <a:ln w="12700" cap="flat">
                <a:solidFill>
                  <a:srgbClr val="FF26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6" name="IValue"/>
              <p:cNvSpPr txBox="1"/>
              <p:nvPr/>
            </p:nvSpPr>
            <p:spPr>
              <a:xfrm>
                <a:off x="0" y="0"/>
                <a:ext cx="524952" cy="2642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26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IValue</a:t>
                </a:r>
              </a:p>
            </p:txBody>
          </p:sp>
        </p:grpSp>
        <p:grpSp>
          <p:nvGrpSpPr>
            <p:cNvPr id="410" name="Gruppo"/>
            <p:cNvGrpSpPr/>
            <p:nvPr/>
          </p:nvGrpSpPr>
          <p:grpSpPr>
            <a:xfrm>
              <a:off x="662786" y="2699623"/>
              <a:ext cx="620947" cy="726394"/>
              <a:chOff x="0" y="0"/>
              <a:chExt cx="620945" cy="726393"/>
            </a:xfrm>
          </p:grpSpPr>
          <p:sp>
            <p:nvSpPr>
              <p:cNvPr id="408" name="Linea"/>
              <p:cNvSpPr/>
              <p:nvPr/>
            </p:nvSpPr>
            <p:spPr>
              <a:xfrm flipH="1" flipV="1">
                <a:off x="70005" y="-1"/>
                <a:ext cx="152514" cy="351974"/>
              </a:xfrm>
              <a:prstGeom prst="line">
                <a:avLst/>
              </a:prstGeom>
              <a:noFill/>
              <a:ln w="12700" cap="flat">
                <a:solidFill>
                  <a:srgbClr val="FF26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9" name="IScope"/>
              <p:cNvSpPr txBox="1"/>
              <p:nvPr/>
            </p:nvSpPr>
            <p:spPr>
              <a:xfrm>
                <a:off x="0" y="284339"/>
                <a:ext cx="620946" cy="4420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26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IScope</a:t>
                </a:r>
              </a:p>
            </p:txBody>
          </p:sp>
        </p:grpSp>
        <p:grpSp>
          <p:nvGrpSpPr>
            <p:cNvPr id="413" name="Gruppo"/>
            <p:cNvGrpSpPr/>
            <p:nvPr/>
          </p:nvGrpSpPr>
          <p:grpSpPr>
            <a:xfrm>
              <a:off x="691371" y="0"/>
              <a:ext cx="1270001" cy="1270000"/>
              <a:chOff x="0" y="0"/>
              <a:chExt cx="1270000" cy="1270000"/>
            </a:xfrm>
          </p:grpSpPr>
          <p:sp>
            <p:nvSpPr>
              <p:cNvPr id="411" name="Linea"/>
              <p:cNvSpPr/>
              <p:nvPr/>
            </p:nvSpPr>
            <p:spPr>
              <a:xfrm flipH="1">
                <a:off x="260135" y="208548"/>
                <a:ext cx="1" cy="608136"/>
              </a:xfrm>
              <a:prstGeom prst="line">
                <a:avLst/>
              </a:prstGeom>
              <a:noFill/>
              <a:ln w="12700" cap="flat">
                <a:solidFill>
                  <a:srgbClr val="FF26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2" name="String"/>
              <p:cNvSpPr/>
              <p:nvPr/>
            </p:nvSpPr>
            <p:spPr>
              <a:xfrm>
                <a:off x="0" y="0"/>
                <a:ext cx="1270000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26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String</a:t>
                </a:r>
              </a:p>
            </p:txBody>
          </p:sp>
        </p:grpSp>
      </p:grpSp>
      <p:sp>
        <p:nvSpPr>
          <p:cNvPr id="415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6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7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TBindingExpression</a:t>
            </a:r>
          </a:p>
        </p:txBody>
      </p:sp>
      <p:grpSp>
        <p:nvGrpSpPr>
          <p:cNvPr id="420" name="Gruppo"/>
          <p:cNvGrpSpPr/>
          <p:nvPr/>
        </p:nvGrpSpPr>
        <p:grpSpPr>
          <a:xfrm>
            <a:off x="7523297" y="2994886"/>
            <a:ext cx="609684" cy="612902"/>
            <a:chOff x="0" y="0"/>
            <a:chExt cx="609683" cy="612901"/>
          </a:xfrm>
        </p:grpSpPr>
        <p:sp>
          <p:nvSpPr>
            <p:cNvPr id="418" name="Quadrato"/>
            <p:cNvSpPr/>
            <p:nvPr/>
          </p:nvSpPr>
          <p:spPr>
            <a:xfrm>
              <a:off x="0" y="0"/>
              <a:ext cx="609684" cy="612902"/>
            </a:xfrm>
            <a:prstGeom prst="rect">
              <a:avLst/>
            </a:prstGeom>
            <a:solidFill>
              <a:srgbClr val="1272E9"/>
            </a:solidFill>
            <a:ln w="12700" cap="flat">
              <a:solidFill>
                <a:srgbClr val="1272E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9" name="5…"/>
            <p:cNvSpPr txBox="1"/>
            <p:nvPr/>
          </p:nvSpPr>
          <p:spPr>
            <a:xfrm>
              <a:off x="104488" y="16193"/>
              <a:ext cx="400706" cy="569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ct val="90000"/>
                </a:lnSpc>
                <a:defRPr b="1" sz="2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5</a:t>
              </a:r>
            </a:p>
            <a:p>
              <a:pPr algn="ctr">
                <a:lnSpc>
                  <a:spcPct val="90000"/>
                </a:lnSpc>
                <a:defRPr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IValue</a:t>
              </a:r>
            </a:p>
          </p:txBody>
        </p:sp>
      </p:grpSp>
      <p:sp>
        <p:nvSpPr>
          <p:cNvPr id="421" name="‘3+2’"/>
          <p:cNvSpPr txBox="1"/>
          <p:nvPr/>
        </p:nvSpPr>
        <p:spPr>
          <a:xfrm>
            <a:off x="3454019" y="2324708"/>
            <a:ext cx="1171115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‘3+2’</a:t>
            </a:r>
          </a:p>
        </p:txBody>
      </p:sp>
      <p:grpSp>
        <p:nvGrpSpPr>
          <p:cNvPr id="424" name="Gruppo"/>
          <p:cNvGrpSpPr/>
          <p:nvPr/>
        </p:nvGrpSpPr>
        <p:grpSpPr>
          <a:xfrm>
            <a:off x="3384157" y="2324708"/>
            <a:ext cx="1310839" cy="485141"/>
            <a:chOff x="0" y="0"/>
            <a:chExt cx="1310838" cy="485140"/>
          </a:xfrm>
        </p:grpSpPr>
        <p:sp>
          <p:nvSpPr>
            <p:cNvPr id="422" name="Rettangolo arrotondato"/>
            <p:cNvSpPr/>
            <p:nvPr/>
          </p:nvSpPr>
          <p:spPr>
            <a:xfrm>
              <a:off x="0" y="45420"/>
              <a:ext cx="1310839" cy="394300"/>
            </a:xfrm>
            <a:prstGeom prst="roundRect">
              <a:avLst>
                <a:gd name="adj" fmla="val 48314"/>
              </a:avLst>
            </a:prstGeom>
            <a:solidFill>
              <a:srgbClr val="FF2600"/>
            </a:solidFill>
            <a:ln w="12700" cap="flat">
              <a:solidFill>
                <a:srgbClr val="FF26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3" name="‘3+2’"/>
            <p:cNvSpPr txBox="1"/>
            <p:nvPr/>
          </p:nvSpPr>
          <p:spPr>
            <a:xfrm>
              <a:off x="69862" y="0"/>
              <a:ext cx="1171115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Andale Mono"/>
                  <a:ea typeface="Andale Mono"/>
                  <a:cs typeface="Andale Mono"/>
                  <a:sym typeface="Andale Mono"/>
                </a:defRPr>
              </a:lvl1pPr>
            </a:lstStyle>
            <a:p>
              <a:pPr/>
              <a:r>
                <a:t>‘3+2’</a:t>
              </a:r>
            </a:p>
          </p:txBody>
        </p:sp>
      </p:grpSp>
      <p:grpSp>
        <p:nvGrpSpPr>
          <p:cNvPr id="427" name="Gruppo"/>
          <p:cNvGrpSpPr/>
          <p:nvPr/>
        </p:nvGrpSpPr>
        <p:grpSpPr>
          <a:xfrm>
            <a:off x="5541425" y="3106719"/>
            <a:ext cx="410799" cy="414636"/>
            <a:chOff x="0" y="0"/>
            <a:chExt cx="410797" cy="414634"/>
          </a:xfrm>
        </p:grpSpPr>
        <p:sp>
          <p:nvSpPr>
            <p:cNvPr id="425" name="Quadrato"/>
            <p:cNvSpPr/>
            <p:nvPr/>
          </p:nvSpPr>
          <p:spPr>
            <a:xfrm rot="1620000">
              <a:off x="52957" y="54070"/>
              <a:ext cx="304884" cy="306494"/>
            </a:xfrm>
            <a:prstGeom prst="rect">
              <a:avLst/>
            </a:prstGeom>
            <a:solidFill>
              <a:srgbClr val="FF2600"/>
            </a:solidFill>
            <a:ln w="12700" cap="flat">
              <a:solidFill>
                <a:srgbClr val="FF2600"/>
              </a:solidFill>
              <a:prstDash val="solid"/>
              <a:miter lim="800000"/>
            </a:ln>
            <a:effectLst>
              <a:outerShdw sx="100000" sy="100000" kx="0" ky="0" algn="b" rotWithShape="0" blurRad="101600" dist="12700" dir="5400000">
                <a:srgbClr val="00000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26" name="5…"/>
            <p:cNvSpPr txBox="1"/>
            <p:nvPr/>
          </p:nvSpPr>
          <p:spPr>
            <a:xfrm rot="1620000">
              <a:off x="79187" y="38947"/>
              <a:ext cx="252424" cy="33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5</a:t>
              </a:r>
            </a:p>
            <a:p>
              <a:pPr algn="ctr">
                <a:lnSpc>
                  <a:spcPct val="90000"/>
                </a:lnSpc>
                <a:defRPr sz="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IValue</a:t>
              </a:r>
            </a:p>
          </p:txBody>
        </p:sp>
      </p:grpSp>
      <p:pic>
        <p:nvPicPr>
          <p:cNvPr id="428" name="calculater.gif" descr="calculater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4426" y="2832100"/>
            <a:ext cx="1249624" cy="937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10538 -0.023546 0.025117 -0.040208 0.041460 -0.047522 C 0.056620 -0.054306 0.073563 -0.054336 0.087170 -0.041932 C 0.101522 -0.028848 0.107794 -0.020512 0.116349 -0.005638 C 0.124620 0.008743 0.131984 0.024481 0.136301 0.042917 C 0.141015 0.063045 0.141942 0.085549 0.138727 0.107037" origin="layout" pathEditMode="relative">
                                      <p:cBhvr>
                                        <p:cTn id="16" dur="1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mph" nodeType="withEffect" presetSubtype="0" presetID="6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500" fill="hold"/>
                                        <p:tgtEl>
                                          <p:spTgt spid="4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withEffect" presetSubtype="0" presetID="8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22" dur="1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0" presetID="15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ntr" nodeType="afterEffect" presetSubtype="0" presetID="15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28061 -0.000418 0.056121 -0.000813 0.084182 -0.001184 C 0.113140 -0.001566 0.142097 -0.001923 0.171055 -0.002255" origin="layout" pathEditMode="relative">
                                      <p:cBhvr>
                                        <p:cTn id="41" dur="1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mph" nodeType="withEffect" presetSubtype="0" presetID="8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-1620000">
                                      <p:cBhvr>
                                        <p:cTn id="44" dur="1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mph" nodeType="withEffect" presetSubtype="0" presetID="6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1500" fill="hold"/>
                                        <p:tgtEl>
                                          <p:spTgt spid="42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xit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1" dur="500" fill="hold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7" grpId="11"/>
      <p:bldP build="whole" bldLvl="1" animBg="1" rev="0" advAuto="0" spid="424" grpId="2"/>
      <p:bldP build="whole" bldLvl="1" animBg="1" rev="0" advAuto="0" spid="421" grpId="1"/>
      <p:bldP build="whole" bldLvl="1" animBg="1" rev="0" advAuto="0" spid="424" grpId="4"/>
      <p:bldP build="whole" bldLvl="1" animBg="1" rev="0" advAuto="0" spid="424" grpId="5"/>
      <p:bldP build="whole" bldLvl="1" animBg="1" rev="0" advAuto="0" spid="424" grpId="6"/>
      <p:bldP build="whole" bldLvl="1" animBg="1" rev="0" advAuto="0" spid="420" grpId="12"/>
      <p:bldP build="whole" bldLvl="1" animBg="1" rev="0" advAuto="0" spid="415" grpId="13"/>
      <p:bldP build="whole" bldLvl="1" animBg="1" rev="0" advAuto="0" spid="427" grpId="7"/>
      <p:bldP build="whole" bldLvl="1" animBg="1" rev="0" advAuto="0" spid="427" grpId="9"/>
      <p:bldP build="whole" bldLvl="1" animBg="1" rev="0" advAuto="0" spid="427" grpId="1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oStr(3+5)"/>
          <p:cNvSpPr txBox="1"/>
          <p:nvPr/>
        </p:nvSpPr>
        <p:spPr>
          <a:xfrm>
            <a:off x="2807653" y="2312008"/>
            <a:ext cx="213498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2400"/>
              <a:t>ToStr(3+5</a:t>
            </a:r>
            <a:r>
              <a:t>)</a:t>
            </a:r>
          </a:p>
        </p:txBody>
      </p:sp>
      <p:grpSp>
        <p:nvGrpSpPr>
          <p:cNvPr id="457" name="Gruppo"/>
          <p:cNvGrpSpPr/>
          <p:nvPr/>
        </p:nvGrpSpPr>
        <p:grpSpPr>
          <a:xfrm>
            <a:off x="3869893" y="1715991"/>
            <a:ext cx="3997931" cy="3426018"/>
            <a:chOff x="0" y="0"/>
            <a:chExt cx="3997930" cy="3426016"/>
          </a:xfrm>
        </p:grpSpPr>
        <p:pic>
          <p:nvPicPr>
            <p:cNvPr id="431" name="calculater.gif" descr="calculater.gif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28702" y="1152688"/>
              <a:ext cx="1148876" cy="8616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4" name="Gruppo"/>
            <p:cNvGrpSpPr/>
            <p:nvPr/>
          </p:nvGrpSpPr>
          <p:grpSpPr>
            <a:xfrm>
              <a:off x="-1" y="354559"/>
              <a:ext cx="3858080" cy="2457916"/>
              <a:chOff x="0" y="0"/>
              <a:chExt cx="3858078" cy="2457915"/>
            </a:xfrm>
          </p:grpSpPr>
          <p:sp>
            <p:nvSpPr>
              <p:cNvPr id="432" name="Triangolo"/>
              <p:cNvSpPr/>
              <p:nvPr/>
            </p:nvSpPr>
            <p:spPr>
              <a:xfrm rot="5400000">
                <a:off x="1028296" y="55466"/>
                <a:ext cx="2457916" cy="23469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1272E9"/>
              </a:solidFill>
              <a:ln w="12700" cap="flat">
                <a:solidFill>
                  <a:srgbClr val="1272E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grpSp>
            <p:nvGrpSpPr>
              <p:cNvPr id="437" name="Gruppo"/>
              <p:cNvGrpSpPr/>
              <p:nvPr/>
            </p:nvGrpSpPr>
            <p:grpSpPr>
              <a:xfrm>
                <a:off x="3338087" y="854105"/>
                <a:ext cx="519992" cy="749706"/>
                <a:chOff x="0" y="0"/>
                <a:chExt cx="519991" cy="749704"/>
              </a:xfrm>
            </p:grpSpPr>
            <p:sp>
              <p:nvSpPr>
                <p:cNvPr id="433" name="Linea"/>
                <p:cNvSpPr/>
                <p:nvPr/>
              </p:nvSpPr>
              <p:spPr>
                <a:xfrm>
                  <a:off x="0" y="374852"/>
                  <a:ext cx="265615" cy="1"/>
                </a:xfrm>
                <a:prstGeom prst="line">
                  <a:avLst/>
                </a:prstGeom>
                <a:noFill/>
                <a:ln w="38100" cap="flat">
                  <a:solidFill>
                    <a:srgbClr val="12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34" name="Linea"/>
                <p:cNvSpPr/>
                <p:nvPr/>
              </p:nvSpPr>
              <p:spPr>
                <a:xfrm flipV="1">
                  <a:off x="257868" y="-1"/>
                  <a:ext cx="1" cy="749706"/>
                </a:xfrm>
                <a:prstGeom prst="line">
                  <a:avLst/>
                </a:prstGeom>
                <a:noFill/>
                <a:ln w="38100" cap="flat">
                  <a:solidFill>
                    <a:srgbClr val="12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35" name="Linea"/>
                <p:cNvSpPr/>
                <p:nvPr/>
              </p:nvSpPr>
              <p:spPr>
                <a:xfrm>
                  <a:off x="245590" y="16873"/>
                  <a:ext cx="274402" cy="1"/>
                </a:xfrm>
                <a:prstGeom prst="line">
                  <a:avLst/>
                </a:prstGeom>
                <a:noFill/>
                <a:ln w="38100" cap="flat">
                  <a:solidFill>
                    <a:srgbClr val="12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36" name="Linea"/>
                <p:cNvSpPr/>
                <p:nvPr/>
              </p:nvSpPr>
              <p:spPr>
                <a:xfrm>
                  <a:off x="245590" y="732830"/>
                  <a:ext cx="274402" cy="1"/>
                </a:xfrm>
                <a:prstGeom prst="line">
                  <a:avLst/>
                </a:prstGeom>
                <a:noFill/>
                <a:ln w="38100" cap="flat">
                  <a:solidFill>
                    <a:srgbClr val="12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438" name="Linea"/>
              <p:cNvSpPr/>
              <p:nvPr/>
            </p:nvSpPr>
            <p:spPr>
              <a:xfrm>
                <a:off x="824976" y="503604"/>
                <a:ext cx="274402" cy="1"/>
              </a:xfrm>
              <a:prstGeom prst="line">
                <a:avLst/>
              </a:prstGeom>
              <a:noFill/>
              <a:ln w="38100" cap="flat">
                <a:solidFill>
                  <a:srgbClr val="1272E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443" name="Gruppo"/>
              <p:cNvGrpSpPr/>
              <p:nvPr/>
            </p:nvGrpSpPr>
            <p:grpSpPr>
              <a:xfrm>
                <a:off x="-1" y="1570088"/>
                <a:ext cx="1099379" cy="861657"/>
                <a:chOff x="0" y="0"/>
                <a:chExt cx="1099377" cy="861656"/>
              </a:xfrm>
            </p:grpSpPr>
            <p:sp>
              <p:nvSpPr>
                <p:cNvPr id="439" name="Linea"/>
                <p:cNvSpPr/>
                <p:nvPr/>
              </p:nvSpPr>
              <p:spPr>
                <a:xfrm>
                  <a:off x="824976" y="430827"/>
                  <a:ext cx="274402" cy="1"/>
                </a:xfrm>
                <a:prstGeom prst="line">
                  <a:avLst/>
                </a:prstGeom>
                <a:noFill/>
                <a:ln w="38100" cap="flat">
                  <a:solidFill>
                    <a:srgbClr val="12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grpSp>
              <p:nvGrpSpPr>
                <p:cNvPr id="442" name="Gruppo"/>
                <p:cNvGrpSpPr/>
                <p:nvPr/>
              </p:nvGrpSpPr>
              <p:grpSpPr>
                <a:xfrm>
                  <a:off x="-1" y="0"/>
                  <a:ext cx="843923" cy="861657"/>
                  <a:chOff x="0" y="0"/>
                  <a:chExt cx="843921" cy="861656"/>
                </a:xfrm>
              </p:grpSpPr>
              <p:sp>
                <p:nvSpPr>
                  <p:cNvPr id="440" name="Cerchio"/>
                  <p:cNvSpPr/>
                  <p:nvPr/>
                </p:nvSpPr>
                <p:spPr>
                  <a:xfrm>
                    <a:off x="21400" y="17753"/>
                    <a:ext cx="822522" cy="82615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 cap="flat">
                    <a:solidFill>
                      <a:srgbClr val="1272E9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441" name="Rettangolo"/>
                  <p:cNvSpPr/>
                  <p:nvPr/>
                </p:nvSpPr>
                <p:spPr>
                  <a:xfrm>
                    <a:off x="0" y="0"/>
                    <a:ext cx="444566" cy="86165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</p:grpSp>
          </p:grpSp>
        </p:grpSp>
        <p:sp>
          <p:nvSpPr>
            <p:cNvPr id="445" name="Source"/>
            <p:cNvSpPr txBox="1"/>
            <p:nvPr/>
          </p:nvSpPr>
          <p:spPr>
            <a:xfrm>
              <a:off x="1073851" y="726969"/>
              <a:ext cx="587014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B0CA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Source</a:t>
              </a:r>
            </a:p>
          </p:txBody>
        </p:sp>
        <p:sp>
          <p:nvSpPr>
            <p:cNvPr id="446" name="Value"/>
            <p:cNvSpPr txBox="1"/>
            <p:nvPr/>
          </p:nvSpPr>
          <p:spPr>
            <a:xfrm>
              <a:off x="2855190" y="1439105"/>
              <a:ext cx="482610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A9C7FE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Value</a:t>
              </a:r>
            </a:p>
          </p:txBody>
        </p:sp>
        <p:sp>
          <p:nvSpPr>
            <p:cNvPr id="447" name="Scopes"/>
            <p:cNvSpPr txBox="1"/>
            <p:nvPr/>
          </p:nvSpPr>
          <p:spPr>
            <a:xfrm>
              <a:off x="1073851" y="2227441"/>
              <a:ext cx="612464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AAC7FE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Scopes</a:t>
              </a:r>
            </a:p>
          </p:txBody>
        </p:sp>
        <p:grpSp>
          <p:nvGrpSpPr>
            <p:cNvPr id="450" name="Gruppo"/>
            <p:cNvGrpSpPr/>
            <p:nvPr/>
          </p:nvGrpSpPr>
          <p:grpSpPr>
            <a:xfrm>
              <a:off x="3472978" y="590415"/>
              <a:ext cx="524953" cy="589404"/>
              <a:chOff x="0" y="0"/>
              <a:chExt cx="524951" cy="589402"/>
            </a:xfrm>
          </p:grpSpPr>
          <p:sp>
            <p:nvSpPr>
              <p:cNvPr id="448" name="Linea"/>
              <p:cNvSpPr/>
              <p:nvPr/>
            </p:nvSpPr>
            <p:spPr>
              <a:xfrm flipH="1">
                <a:off x="249775" y="215695"/>
                <a:ext cx="1" cy="373708"/>
              </a:xfrm>
              <a:prstGeom prst="line">
                <a:avLst/>
              </a:prstGeom>
              <a:noFill/>
              <a:ln w="12700" cap="flat">
                <a:solidFill>
                  <a:srgbClr val="FF26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9" name="IValue"/>
              <p:cNvSpPr txBox="1"/>
              <p:nvPr/>
            </p:nvSpPr>
            <p:spPr>
              <a:xfrm>
                <a:off x="0" y="0"/>
                <a:ext cx="524952" cy="2642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26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IValue</a:t>
                </a:r>
              </a:p>
            </p:txBody>
          </p:sp>
        </p:grpSp>
        <p:grpSp>
          <p:nvGrpSpPr>
            <p:cNvPr id="453" name="Gruppo"/>
            <p:cNvGrpSpPr/>
            <p:nvPr/>
          </p:nvGrpSpPr>
          <p:grpSpPr>
            <a:xfrm>
              <a:off x="662786" y="2699623"/>
              <a:ext cx="620947" cy="726394"/>
              <a:chOff x="0" y="0"/>
              <a:chExt cx="620945" cy="726393"/>
            </a:xfrm>
          </p:grpSpPr>
          <p:sp>
            <p:nvSpPr>
              <p:cNvPr id="451" name="Linea"/>
              <p:cNvSpPr/>
              <p:nvPr/>
            </p:nvSpPr>
            <p:spPr>
              <a:xfrm flipH="1" flipV="1">
                <a:off x="70005" y="-1"/>
                <a:ext cx="152514" cy="351974"/>
              </a:xfrm>
              <a:prstGeom prst="line">
                <a:avLst/>
              </a:prstGeom>
              <a:noFill/>
              <a:ln w="12700" cap="flat">
                <a:solidFill>
                  <a:srgbClr val="FF26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2" name="IScope"/>
              <p:cNvSpPr txBox="1"/>
              <p:nvPr/>
            </p:nvSpPr>
            <p:spPr>
              <a:xfrm>
                <a:off x="0" y="284339"/>
                <a:ext cx="620946" cy="4420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26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IScope</a:t>
                </a:r>
              </a:p>
            </p:txBody>
          </p:sp>
        </p:grpSp>
        <p:grpSp>
          <p:nvGrpSpPr>
            <p:cNvPr id="456" name="Gruppo"/>
            <p:cNvGrpSpPr/>
            <p:nvPr/>
          </p:nvGrpSpPr>
          <p:grpSpPr>
            <a:xfrm>
              <a:off x="691371" y="0"/>
              <a:ext cx="1270001" cy="1270000"/>
              <a:chOff x="0" y="0"/>
              <a:chExt cx="1270000" cy="1270000"/>
            </a:xfrm>
          </p:grpSpPr>
          <p:sp>
            <p:nvSpPr>
              <p:cNvPr id="454" name="Linea"/>
              <p:cNvSpPr/>
              <p:nvPr/>
            </p:nvSpPr>
            <p:spPr>
              <a:xfrm flipH="1">
                <a:off x="260135" y="208548"/>
                <a:ext cx="1" cy="608136"/>
              </a:xfrm>
              <a:prstGeom prst="line">
                <a:avLst/>
              </a:prstGeom>
              <a:noFill/>
              <a:ln w="12700" cap="flat">
                <a:solidFill>
                  <a:srgbClr val="FF26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5" name="String"/>
              <p:cNvSpPr/>
              <p:nvPr/>
            </p:nvSpPr>
            <p:spPr>
              <a:xfrm>
                <a:off x="0" y="0"/>
                <a:ext cx="1270000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26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String</a:t>
                </a:r>
              </a:p>
            </p:txBody>
          </p:sp>
        </p:grpSp>
      </p:grpSp>
      <p:sp>
        <p:nvSpPr>
          <p:cNvPr id="458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9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0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TBindingExpression</a:t>
            </a:r>
          </a:p>
        </p:txBody>
      </p:sp>
      <p:grpSp>
        <p:nvGrpSpPr>
          <p:cNvPr id="463" name="Gruppo"/>
          <p:cNvGrpSpPr/>
          <p:nvPr/>
        </p:nvGrpSpPr>
        <p:grpSpPr>
          <a:xfrm>
            <a:off x="7523297" y="2994886"/>
            <a:ext cx="609684" cy="612902"/>
            <a:chOff x="0" y="0"/>
            <a:chExt cx="609683" cy="612901"/>
          </a:xfrm>
        </p:grpSpPr>
        <p:sp>
          <p:nvSpPr>
            <p:cNvPr id="461" name="Quadrato"/>
            <p:cNvSpPr/>
            <p:nvPr/>
          </p:nvSpPr>
          <p:spPr>
            <a:xfrm>
              <a:off x="0" y="0"/>
              <a:ext cx="609684" cy="612902"/>
            </a:xfrm>
            <a:prstGeom prst="rect">
              <a:avLst/>
            </a:prstGeom>
            <a:solidFill>
              <a:srgbClr val="1272E9"/>
            </a:solidFill>
            <a:ln w="12700" cap="flat">
              <a:solidFill>
                <a:srgbClr val="1272E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2" name="‘5’…"/>
            <p:cNvSpPr txBox="1"/>
            <p:nvPr/>
          </p:nvSpPr>
          <p:spPr>
            <a:xfrm>
              <a:off x="15501" y="16193"/>
              <a:ext cx="578680" cy="569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ct val="90000"/>
                </a:lnSpc>
                <a:defRPr b="1" sz="2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‘5’</a:t>
              </a:r>
            </a:p>
            <a:p>
              <a:pPr algn="ctr">
                <a:lnSpc>
                  <a:spcPct val="90000"/>
                </a:lnSpc>
                <a:defRPr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IValue</a:t>
              </a:r>
            </a:p>
          </p:txBody>
        </p:sp>
      </p:grpSp>
      <p:grpSp>
        <p:nvGrpSpPr>
          <p:cNvPr id="466" name="Gruppo"/>
          <p:cNvGrpSpPr/>
          <p:nvPr/>
        </p:nvGrpSpPr>
        <p:grpSpPr>
          <a:xfrm>
            <a:off x="2785348" y="2312008"/>
            <a:ext cx="2157285" cy="485141"/>
            <a:chOff x="0" y="0"/>
            <a:chExt cx="2157284" cy="485140"/>
          </a:xfrm>
        </p:grpSpPr>
        <p:sp>
          <p:nvSpPr>
            <p:cNvPr id="464" name="Rettangolo arrotondato"/>
            <p:cNvSpPr/>
            <p:nvPr/>
          </p:nvSpPr>
          <p:spPr>
            <a:xfrm>
              <a:off x="0" y="58120"/>
              <a:ext cx="1909647" cy="394300"/>
            </a:xfrm>
            <a:prstGeom prst="roundRect">
              <a:avLst>
                <a:gd name="adj" fmla="val 48314"/>
              </a:avLst>
            </a:prstGeom>
            <a:solidFill>
              <a:srgbClr val="FF2600"/>
            </a:solidFill>
            <a:ln w="12700" cap="flat">
              <a:solidFill>
                <a:srgbClr val="FF26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ToStr(3+5)"/>
            <p:cNvSpPr txBox="1"/>
            <p:nvPr/>
          </p:nvSpPr>
          <p:spPr>
            <a:xfrm>
              <a:off x="22305" y="0"/>
              <a:ext cx="2134980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>
                  <a:solidFill>
                    <a:srgbClr val="FFFFFF"/>
                  </a:solidFill>
                  <a:latin typeface="Andale Mono"/>
                  <a:ea typeface="Andale Mono"/>
                  <a:cs typeface="Andale Mono"/>
                  <a:sym typeface="Andale Mono"/>
                </a:defRPr>
              </a:pPr>
              <a:r>
                <a:rPr sz="2400"/>
                <a:t>ToStr(3+5</a:t>
              </a:r>
              <a:r>
                <a:t>)</a:t>
              </a:r>
            </a:p>
          </p:txBody>
        </p:sp>
      </p:grpSp>
      <p:grpSp>
        <p:nvGrpSpPr>
          <p:cNvPr id="469" name="Gruppo"/>
          <p:cNvGrpSpPr/>
          <p:nvPr/>
        </p:nvGrpSpPr>
        <p:grpSpPr>
          <a:xfrm>
            <a:off x="5532531" y="3094019"/>
            <a:ext cx="424528" cy="438452"/>
            <a:chOff x="0" y="0"/>
            <a:chExt cx="424527" cy="438450"/>
          </a:xfrm>
        </p:grpSpPr>
        <p:sp>
          <p:nvSpPr>
            <p:cNvPr id="467" name="Quadrato"/>
            <p:cNvSpPr/>
            <p:nvPr/>
          </p:nvSpPr>
          <p:spPr>
            <a:xfrm rot="1620000">
              <a:off x="61851" y="66770"/>
              <a:ext cx="304885" cy="306494"/>
            </a:xfrm>
            <a:prstGeom prst="rect">
              <a:avLst/>
            </a:prstGeom>
            <a:solidFill>
              <a:srgbClr val="FF2600"/>
            </a:solidFill>
            <a:ln w="12700" cap="flat">
              <a:solidFill>
                <a:srgbClr val="FF2600"/>
              </a:solidFill>
              <a:prstDash val="solid"/>
              <a:miter lim="800000"/>
            </a:ln>
            <a:effectLst>
              <a:outerShdw sx="100000" sy="100000" kx="0" ky="0" algn="b" rotWithShape="0" blurRad="101600" dist="12700" dir="5400000">
                <a:srgbClr val="000000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8" name="‘5’…"/>
            <p:cNvSpPr txBox="1"/>
            <p:nvPr/>
          </p:nvSpPr>
          <p:spPr>
            <a:xfrm rot="1620000">
              <a:off x="59823" y="50855"/>
              <a:ext cx="304882" cy="33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90000"/>
                </a:lnSpc>
                <a:defRPr b="1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‘5’</a:t>
              </a:r>
            </a:p>
            <a:p>
              <a:pPr algn="ctr">
                <a:lnSpc>
                  <a:spcPct val="90000"/>
                </a:lnSpc>
                <a:defRPr sz="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IValue</a:t>
              </a:r>
            </a:p>
          </p:txBody>
        </p:sp>
      </p:grpSp>
      <p:grpSp>
        <p:nvGrpSpPr>
          <p:cNvPr id="493" name="Gruppo"/>
          <p:cNvGrpSpPr/>
          <p:nvPr/>
        </p:nvGrpSpPr>
        <p:grpSpPr>
          <a:xfrm>
            <a:off x="2994526" y="3642125"/>
            <a:ext cx="1753600" cy="1820570"/>
            <a:chOff x="0" y="0"/>
            <a:chExt cx="1753598" cy="1820569"/>
          </a:xfrm>
        </p:grpSpPr>
        <p:grpSp>
          <p:nvGrpSpPr>
            <p:cNvPr id="478" name="Gruppo"/>
            <p:cNvGrpSpPr/>
            <p:nvPr/>
          </p:nvGrpSpPr>
          <p:grpSpPr>
            <a:xfrm>
              <a:off x="0" y="0"/>
              <a:ext cx="1753599" cy="861657"/>
              <a:chOff x="0" y="0"/>
              <a:chExt cx="1753598" cy="861656"/>
            </a:xfrm>
          </p:grpSpPr>
          <p:grpSp>
            <p:nvGrpSpPr>
              <p:cNvPr id="472" name="Gruppo"/>
              <p:cNvGrpSpPr/>
              <p:nvPr/>
            </p:nvGrpSpPr>
            <p:grpSpPr>
              <a:xfrm>
                <a:off x="868901" y="77518"/>
                <a:ext cx="884698" cy="706620"/>
                <a:chOff x="0" y="0"/>
                <a:chExt cx="884697" cy="706618"/>
              </a:xfrm>
            </p:grpSpPr>
            <p:sp>
              <p:nvSpPr>
                <p:cNvPr id="470" name="Ovale"/>
                <p:cNvSpPr/>
                <p:nvPr/>
              </p:nvSpPr>
              <p:spPr>
                <a:xfrm>
                  <a:off x="70369" y="0"/>
                  <a:ext cx="718559" cy="706619"/>
                </a:xfrm>
                <a:prstGeom prst="ellipse">
                  <a:avLst/>
                </a:prstGeom>
                <a:solidFill>
                  <a:srgbClr val="1272E9"/>
                </a:solidFill>
                <a:ln w="38100" cap="flat">
                  <a:solidFill>
                    <a:srgbClr val="12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1272E9"/>
                      </a:solidFill>
                    </a:defRPr>
                  </a:pPr>
                </a:p>
              </p:txBody>
            </p:sp>
            <p:sp>
              <p:nvSpPr>
                <p:cNvPr id="471" name="TFunctions…"/>
                <p:cNvSpPr txBox="1"/>
                <p:nvPr/>
              </p:nvSpPr>
              <p:spPr>
                <a:xfrm rot="20685245">
                  <a:off x="30486" y="214416"/>
                  <a:ext cx="823725" cy="3421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 algn="ctr">
                    <a:defRPr b="1"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TFunctions</a:t>
                  </a:r>
                </a:p>
                <a:p>
                  <a:pPr algn="ctr">
                    <a:defRPr sz="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IScope</a:t>
                  </a:r>
                </a:p>
              </p:txBody>
            </p:sp>
          </p:grpSp>
          <p:grpSp>
            <p:nvGrpSpPr>
              <p:cNvPr id="477" name="Gruppo"/>
              <p:cNvGrpSpPr/>
              <p:nvPr/>
            </p:nvGrpSpPr>
            <p:grpSpPr>
              <a:xfrm>
                <a:off x="0" y="0"/>
                <a:ext cx="937457" cy="861657"/>
                <a:chOff x="0" y="0"/>
                <a:chExt cx="937456" cy="861656"/>
              </a:xfrm>
            </p:grpSpPr>
            <p:sp>
              <p:nvSpPr>
                <p:cNvPr id="473" name="Linea"/>
                <p:cNvSpPr/>
                <p:nvPr/>
              </p:nvSpPr>
              <p:spPr>
                <a:xfrm>
                  <a:off x="824976" y="430827"/>
                  <a:ext cx="112481" cy="1"/>
                </a:xfrm>
                <a:prstGeom prst="line">
                  <a:avLst/>
                </a:prstGeom>
                <a:noFill/>
                <a:ln w="38100" cap="flat">
                  <a:solidFill>
                    <a:srgbClr val="12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grpSp>
              <p:nvGrpSpPr>
                <p:cNvPr id="476" name="Gruppo"/>
                <p:cNvGrpSpPr/>
                <p:nvPr/>
              </p:nvGrpSpPr>
              <p:grpSpPr>
                <a:xfrm>
                  <a:off x="-1" y="0"/>
                  <a:ext cx="843923" cy="861657"/>
                  <a:chOff x="0" y="0"/>
                  <a:chExt cx="843921" cy="861656"/>
                </a:xfrm>
              </p:grpSpPr>
              <p:sp>
                <p:nvSpPr>
                  <p:cNvPr id="474" name="Cerchio"/>
                  <p:cNvSpPr/>
                  <p:nvPr/>
                </p:nvSpPr>
                <p:spPr>
                  <a:xfrm>
                    <a:off x="21400" y="17753"/>
                    <a:ext cx="822522" cy="82615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 cap="flat">
                    <a:solidFill>
                      <a:srgbClr val="1272E9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475" name="Rettangolo"/>
                  <p:cNvSpPr/>
                  <p:nvPr/>
                </p:nvSpPr>
                <p:spPr>
                  <a:xfrm>
                    <a:off x="0" y="0"/>
                    <a:ext cx="444566" cy="86165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</p:grpSp>
          </p:grpSp>
        </p:grpSp>
        <p:grpSp>
          <p:nvGrpSpPr>
            <p:cNvPr id="492" name="Gruppo"/>
            <p:cNvGrpSpPr/>
            <p:nvPr/>
          </p:nvGrpSpPr>
          <p:grpSpPr>
            <a:xfrm>
              <a:off x="729403" y="759193"/>
              <a:ext cx="771379" cy="1061377"/>
              <a:chOff x="0" y="0"/>
              <a:chExt cx="771378" cy="1061376"/>
            </a:xfrm>
          </p:grpSpPr>
          <p:sp>
            <p:nvSpPr>
              <p:cNvPr id="479" name="Linea"/>
              <p:cNvSpPr/>
              <p:nvPr/>
            </p:nvSpPr>
            <p:spPr>
              <a:xfrm flipV="1">
                <a:off x="368460" y="734272"/>
                <a:ext cx="1" cy="217959"/>
              </a:xfrm>
              <a:prstGeom prst="line">
                <a:avLst/>
              </a:prstGeom>
              <a:noFill/>
              <a:ln w="25400" cap="flat">
                <a:solidFill>
                  <a:srgbClr val="3872E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0" name="Linea"/>
              <p:cNvSpPr/>
              <p:nvPr/>
            </p:nvSpPr>
            <p:spPr>
              <a:xfrm flipV="1">
                <a:off x="368460" y="454872"/>
                <a:ext cx="1" cy="217959"/>
              </a:xfrm>
              <a:prstGeom prst="line">
                <a:avLst/>
              </a:prstGeom>
              <a:noFill/>
              <a:ln w="25400" cap="flat">
                <a:solidFill>
                  <a:srgbClr val="3872E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1" name="Linea"/>
              <p:cNvSpPr/>
              <p:nvPr/>
            </p:nvSpPr>
            <p:spPr>
              <a:xfrm flipV="1">
                <a:off x="368460" y="150072"/>
                <a:ext cx="1" cy="217959"/>
              </a:xfrm>
              <a:prstGeom prst="line">
                <a:avLst/>
              </a:prstGeom>
              <a:noFill/>
              <a:ln w="25400" cap="flat">
                <a:solidFill>
                  <a:srgbClr val="3872E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484" name="Gruppo"/>
              <p:cNvGrpSpPr/>
              <p:nvPr/>
            </p:nvGrpSpPr>
            <p:grpSpPr>
              <a:xfrm>
                <a:off x="22620" y="334867"/>
                <a:ext cx="728975" cy="206804"/>
                <a:chOff x="0" y="0"/>
                <a:chExt cx="728973" cy="206802"/>
              </a:xfrm>
            </p:grpSpPr>
            <p:sp>
              <p:nvSpPr>
                <p:cNvPr id="482" name="Rettangolo arrotondato"/>
                <p:cNvSpPr/>
                <p:nvPr/>
              </p:nvSpPr>
              <p:spPr>
                <a:xfrm>
                  <a:off x="0" y="40638"/>
                  <a:ext cx="703477" cy="138036"/>
                </a:xfrm>
                <a:prstGeom prst="roundRect">
                  <a:avLst>
                    <a:gd name="adj" fmla="val 49761"/>
                  </a:avLst>
                </a:prstGeom>
                <a:solidFill>
                  <a:srgbClr val="3872E9"/>
                </a:solidFill>
                <a:ln w="12700" cap="flat">
                  <a:solidFill>
                    <a:srgbClr val="38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83" name="UpperCase"/>
                <p:cNvSpPr txBox="1"/>
                <p:nvPr/>
              </p:nvSpPr>
              <p:spPr>
                <a:xfrm>
                  <a:off x="3018" y="-1"/>
                  <a:ext cx="725956" cy="2068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  <a:latin typeface="Andale Mono"/>
                      <a:ea typeface="Andale Mono"/>
                      <a:cs typeface="Andale Mono"/>
                      <a:sym typeface="Andale Mono"/>
                    </a:defRPr>
                  </a:lvl1pPr>
                </a:lstStyle>
                <a:p>
                  <a:pPr/>
                  <a:r>
                    <a:t>UpperCase</a:t>
                  </a:r>
                </a:p>
              </p:txBody>
            </p:sp>
          </p:grpSp>
          <p:grpSp>
            <p:nvGrpSpPr>
              <p:cNvPr id="487" name="Gruppo"/>
              <p:cNvGrpSpPr/>
              <p:nvPr/>
            </p:nvGrpSpPr>
            <p:grpSpPr>
              <a:xfrm>
                <a:off x="0" y="596458"/>
                <a:ext cx="768542" cy="205066"/>
                <a:chOff x="0" y="0"/>
                <a:chExt cx="768541" cy="205065"/>
              </a:xfrm>
            </p:grpSpPr>
            <p:sp>
              <p:nvSpPr>
                <p:cNvPr id="485" name="Rettangolo arrotondato"/>
                <p:cNvSpPr/>
                <p:nvPr/>
              </p:nvSpPr>
              <p:spPr>
                <a:xfrm>
                  <a:off x="22478" y="34094"/>
                  <a:ext cx="706285" cy="136877"/>
                </a:xfrm>
                <a:prstGeom prst="roundRect">
                  <a:avLst>
                    <a:gd name="adj" fmla="val 49761"/>
                  </a:avLst>
                </a:prstGeom>
                <a:solidFill>
                  <a:srgbClr val="3872E9"/>
                </a:solidFill>
                <a:ln w="12700" cap="flat">
                  <a:solidFill>
                    <a:srgbClr val="38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86" name="LowerCase"/>
                <p:cNvSpPr txBox="1"/>
                <p:nvPr/>
              </p:nvSpPr>
              <p:spPr>
                <a:xfrm>
                  <a:off x="0" y="0"/>
                  <a:ext cx="768542" cy="2050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  <a:latin typeface="Andale Mono"/>
                      <a:ea typeface="Andale Mono"/>
                      <a:cs typeface="Andale Mono"/>
                      <a:sym typeface="Andale Mono"/>
                    </a:defRPr>
                  </a:lvl1pPr>
                </a:lstStyle>
                <a:p>
                  <a:pPr/>
                  <a:r>
                    <a:t>LowerCase</a:t>
                  </a:r>
                </a:p>
              </p:txBody>
            </p:sp>
          </p:grpSp>
          <p:grpSp>
            <p:nvGrpSpPr>
              <p:cNvPr id="490" name="Gruppo"/>
              <p:cNvGrpSpPr/>
              <p:nvPr/>
            </p:nvGrpSpPr>
            <p:grpSpPr>
              <a:xfrm>
                <a:off x="2836" y="856310"/>
                <a:ext cx="768543" cy="205067"/>
                <a:chOff x="0" y="0"/>
                <a:chExt cx="768541" cy="205065"/>
              </a:xfrm>
            </p:grpSpPr>
            <p:sp>
              <p:nvSpPr>
                <p:cNvPr id="488" name="Rettangolo arrotondato"/>
                <p:cNvSpPr/>
                <p:nvPr/>
              </p:nvSpPr>
              <p:spPr>
                <a:xfrm>
                  <a:off x="22478" y="34094"/>
                  <a:ext cx="706285" cy="136877"/>
                </a:xfrm>
                <a:prstGeom prst="roundRect">
                  <a:avLst>
                    <a:gd name="adj" fmla="val 49761"/>
                  </a:avLst>
                </a:prstGeom>
                <a:solidFill>
                  <a:srgbClr val="3872E9"/>
                </a:solidFill>
                <a:ln w="12700" cap="flat">
                  <a:solidFill>
                    <a:srgbClr val="38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89" name="ToStr"/>
                <p:cNvSpPr txBox="1"/>
                <p:nvPr/>
              </p:nvSpPr>
              <p:spPr>
                <a:xfrm>
                  <a:off x="0" y="0"/>
                  <a:ext cx="768542" cy="2050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  <a:latin typeface="Andale Mono"/>
                      <a:ea typeface="Andale Mono"/>
                      <a:cs typeface="Andale Mono"/>
                      <a:sym typeface="Andale Mono"/>
                    </a:defRPr>
                  </a:lvl1pPr>
                </a:lstStyle>
                <a:p>
                  <a:pPr/>
                  <a:r>
                    <a:t>ToStr</a:t>
                  </a:r>
                </a:p>
              </p:txBody>
            </p:sp>
          </p:grpSp>
          <p:sp>
            <p:nvSpPr>
              <p:cNvPr id="491" name="Linea"/>
              <p:cNvSpPr/>
              <p:nvPr/>
            </p:nvSpPr>
            <p:spPr>
              <a:xfrm flipV="1">
                <a:off x="367448" y="0"/>
                <a:ext cx="65393" cy="148417"/>
              </a:xfrm>
              <a:prstGeom prst="line">
                <a:avLst/>
              </a:prstGeom>
              <a:noFill/>
              <a:ln w="25400" cap="flat">
                <a:solidFill>
                  <a:srgbClr val="3872E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496" name="Gruppo"/>
          <p:cNvGrpSpPr/>
          <p:nvPr/>
        </p:nvGrpSpPr>
        <p:grpSpPr>
          <a:xfrm>
            <a:off x="3724138" y="5241819"/>
            <a:ext cx="768542" cy="205066"/>
            <a:chOff x="0" y="0"/>
            <a:chExt cx="768541" cy="205065"/>
          </a:xfrm>
        </p:grpSpPr>
        <p:sp>
          <p:nvSpPr>
            <p:cNvPr id="494" name="Rettangolo arrotondato"/>
            <p:cNvSpPr/>
            <p:nvPr/>
          </p:nvSpPr>
          <p:spPr>
            <a:xfrm>
              <a:off x="22478" y="46794"/>
              <a:ext cx="706285" cy="136877"/>
            </a:xfrm>
            <a:prstGeom prst="roundRect">
              <a:avLst>
                <a:gd name="adj" fmla="val 49761"/>
              </a:avLst>
            </a:prstGeom>
            <a:solidFill>
              <a:srgbClr val="F52601"/>
            </a:solidFill>
            <a:ln w="12700" cap="flat">
              <a:solidFill>
                <a:srgbClr val="F5260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5" name="ToStr"/>
            <p:cNvSpPr txBox="1"/>
            <p:nvPr/>
          </p:nvSpPr>
          <p:spPr>
            <a:xfrm>
              <a:off x="0" y="0"/>
              <a:ext cx="768542" cy="205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Andale Mono"/>
                  <a:ea typeface="Andale Mono"/>
                  <a:cs typeface="Andale Mono"/>
                  <a:sym typeface="Andale Mono"/>
                </a:defRPr>
              </a:lvl1pPr>
            </a:lstStyle>
            <a:p>
              <a:pPr/>
              <a:r>
                <a:t>ToStr</a:t>
              </a:r>
            </a:p>
          </p:txBody>
        </p:sp>
      </p:grpSp>
      <p:pic>
        <p:nvPicPr>
          <p:cNvPr id="497" name="calculater.gif" descr="calculater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4426" y="2832100"/>
            <a:ext cx="1249624" cy="9372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1" name="Gruppo"/>
          <p:cNvGrpSpPr/>
          <p:nvPr/>
        </p:nvGrpSpPr>
        <p:grpSpPr>
          <a:xfrm>
            <a:off x="2116449" y="3639455"/>
            <a:ext cx="2800135" cy="1820571"/>
            <a:chOff x="0" y="0"/>
            <a:chExt cx="2800133" cy="1820569"/>
          </a:xfrm>
        </p:grpSpPr>
        <p:grpSp>
          <p:nvGrpSpPr>
            <p:cNvPr id="506" name="Gruppo"/>
            <p:cNvGrpSpPr/>
            <p:nvPr/>
          </p:nvGrpSpPr>
          <p:grpSpPr>
            <a:xfrm>
              <a:off x="-1" y="0"/>
              <a:ext cx="2800135" cy="1113098"/>
              <a:chOff x="0" y="0"/>
              <a:chExt cx="2800133" cy="1113097"/>
            </a:xfrm>
          </p:grpSpPr>
          <p:grpSp>
            <p:nvGrpSpPr>
              <p:cNvPr id="500" name="Gruppo"/>
              <p:cNvGrpSpPr/>
              <p:nvPr/>
            </p:nvGrpSpPr>
            <p:grpSpPr>
              <a:xfrm>
                <a:off x="939270" y="77518"/>
                <a:ext cx="1860864" cy="1035580"/>
                <a:chOff x="17513" y="0"/>
                <a:chExt cx="1860863" cy="1035578"/>
              </a:xfrm>
            </p:grpSpPr>
            <p:sp>
              <p:nvSpPr>
                <p:cNvPr id="498" name="Ovale"/>
                <p:cNvSpPr/>
                <p:nvPr/>
              </p:nvSpPr>
              <p:spPr>
                <a:xfrm>
                  <a:off x="17513" y="0"/>
                  <a:ext cx="718559" cy="706619"/>
                </a:xfrm>
                <a:prstGeom prst="ellipse">
                  <a:avLst/>
                </a:prstGeom>
                <a:solidFill>
                  <a:srgbClr val="1272E9"/>
                </a:solidFill>
                <a:ln w="38100" cap="flat">
                  <a:solidFill>
                    <a:srgbClr val="12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1272E9"/>
                      </a:solidFill>
                    </a:defRPr>
                  </a:pPr>
                </a:p>
              </p:txBody>
            </p:sp>
            <p:sp>
              <p:nvSpPr>
                <p:cNvPr id="499" name="Custom…"/>
                <p:cNvSpPr/>
                <p:nvPr/>
              </p:nvSpPr>
              <p:spPr>
                <a:xfrm>
                  <a:off x="319110" y="144236"/>
                  <a:ext cx="1559267" cy="891343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 algn="ctr">
                    <a:defRPr b="1"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Custom</a:t>
                  </a:r>
                </a:p>
                <a:p>
                  <a:pPr algn="ctr">
                    <a:defRPr b="1"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Methods</a:t>
                  </a:r>
                </a:p>
                <a:p>
                  <a:pPr algn="ctr">
                    <a:defRPr sz="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IScope</a:t>
                  </a:r>
                </a:p>
              </p:txBody>
            </p:sp>
          </p:grpSp>
          <p:grpSp>
            <p:nvGrpSpPr>
              <p:cNvPr id="505" name="Gruppo"/>
              <p:cNvGrpSpPr/>
              <p:nvPr/>
            </p:nvGrpSpPr>
            <p:grpSpPr>
              <a:xfrm>
                <a:off x="0" y="0"/>
                <a:ext cx="937457" cy="861657"/>
                <a:chOff x="0" y="0"/>
                <a:chExt cx="937456" cy="861656"/>
              </a:xfrm>
            </p:grpSpPr>
            <p:sp>
              <p:nvSpPr>
                <p:cNvPr id="501" name="Linea"/>
                <p:cNvSpPr/>
                <p:nvPr/>
              </p:nvSpPr>
              <p:spPr>
                <a:xfrm>
                  <a:off x="824976" y="430827"/>
                  <a:ext cx="112481" cy="1"/>
                </a:xfrm>
                <a:prstGeom prst="line">
                  <a:avLst/>
                </a:prstGeom>
                <a:noFill/>
                <a:ln w="38100" cap="flat">
                  <a:solidFill>
                    <a:srgbClr val="12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grpSp>
              <p:nvGrpSpPr>
                <p:cNvPr id="504" name="Gruppo"/>
                <p:cNvGrpSpPr/>
                <p:nvPr/>
              </p:nvGrpSpPr>
              <p:grpSpPr>
                <a:xfrm>
                  <a:off x="-1" y="0"/>
                  <a:ext cx="843923" cy="861657"/>
                  <a:chOff x="0" y="0"/>
                  <a:chExt cx="843921" cy="861656"/>
                </a:xfrm>
              </p:grpSpPr>
              <p:sp>
                <p:nvSpPr>
                  <p:cNvPr id="502" name="Cerchio"/>
                  <p:cNvSpPr/>
                  <p:nvPr/>
                </p:nvSpPr>
                <p:spPr>
                  <a:xfrm>
                    <a:off x="21400" y="17753"/>
                    <a:ext cx="822522" cy="82615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 cap="flat">
                    <a:solidFill>
                      <a:srgbClr val="1272E9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503" name="Rettangolo"/>
                  <p:cNvSpPr/>
                  <p:nvPr/>
                </p:nvSpPr>
                <p:spPr>
                  <a:xfrm>
                    <a:off x="0" y="0"/>
                    <a:ext cx="444566" cy="86165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</p:grpSp>
          </p:grpSp>
        </p:grpSp>
        <p:grpSp>
          <p:nvGrpSpPr>
            <p:cNvPr id="520" name="Gruppo"/>
            <p:cNvGrpSpPr/>
            <p:nvPr/>
          </p:nvGrpSpPr>
          <p:grpSpPr>
            <a:xfrm>
              <a:off x="720194" y="759193"/>
              <a:ext cx="771380" cy="1061377"/>
              <a:chOff x="0" y="0"/>
              <a:chExt cx="771378" cy="1061376"/>
            </a:xfrm>
          </p:grpSpPr>
          <p:sp>
            <p:nvSpPr>
              <p:cNvPr id="507" name="Linea"/>
              <p:cNvSpPr/>
              <p:nvPr/>
            </p:nvSpPr>
            <p:spPr>
              <a:xfrm flipV="1">
                <a:off x="368460" y="734272"/>
                <a:ext cx="1" cy="217959"/>
              </a:xfrm>
              <a:prstGeom prst="line">
                <a:avLst/>
              </a:prstGeom>
              <a:noFill/>
              <a:ln w="25400" cap="flat">
                <a:solidFill>
                  <a:srgbClr val="3872E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8" name="Linea"/>
              <p:cNvSpPr/>
              <p:nvPr/>
            </p:nvSpPr>
            <p:spPr>
              <a:xfrm flipV="1">
                <a:off x="368460" y="454872"/>
                <a:ext cx="1" cy="217959"/>
              </a:xfrm>
              <a:prstGeom prst="line">
                <a:avLst/>
              </a:prstGeom>
              <a:noFill/>
              <a:ln w="25400" cap="flat">
                <a:solidFill>
                  <a:srgbClr val="3872E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9" name="Linea"/>
              <p:cNvSpPr/>
              <p:nvPr/>
            </p:nvSpPr>
            <p:spPr>
              <a:xfrm flipV="1">
                <a:off x="368460" y="150072"/>
                <a:ext cx="1" cy="217959"/>
              </a:xfrm>
              <a:prstGeom prst="line">
                <a:avLst/>
              </a:prstGeom>
              <a:noFill/>
              <a:ln w="25400" cap="flat">
                <a:solidFill>
                  <a:srgbClr val="3872E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512" name="Gruppo"/>
              <p:cNvGrpSpPr/>
              <p:nvPr/>
            </p:nvGrpSpPr>
            <p:grpSpPr>
              <a:xfrm>
                <a:off x="22620" y="334867"/>
                <a:ext cx="728975" cy="206804"/>
                <a:chOff x="0" y="0"/>
                <a:chExt cx="728973" cy="206802"/>
              </a:xfrm>
            </p:grpSpPr>
            <p:sp>
              <p:nvSpPr>
                <p:cNvPr id="510" name="Rettangolo arrotondato"/>
                <p:cNvSpPr/>
                <p:nvPr/>
              </p:nvSpPr>
              <p:spPr>
                <a:xfrm>
                  <a:off x="0" y="40638"/>
                  <a:ext cx="703477" cy="138036"/>
                </a:xfrm>
                <a:prstGeom prst="roundRect">
                  <a:avLst>
                    <a:gd name="adj" fmla="val 49761"/>
                  </a:avLst>
                </a:prstGeom>
                <a:solidFill>
                  <a:srgbClr val="3872E9"/>
                </a:solidFill>
                <a:ln w="12700" cap="flat">
                  <a:solidFill>
                    <a:srgbClr val="38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11" name="PutStars"/>
                <p:cNvSpPr txBox="1"/>
                <p:nvPr/>
              </p:nvSpPr>
              <p:spPr>
                <a:xfrm>
                  <a:off x="3018" y="-1"/>
                  <a:ext cx="725956" cy="2068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  <a:latin typeface="Andale Mono"/>
                      <a:ea typeface="Andale Mono"/>
                      <a:cs typeface="Andale Mono"/>
                      <a:sym typeface="Andale Mono"/>
                    </a:defRPr>
                  </a:lvl1pPr>
                </a:lstStyle>
                <a:p>
                  <a:pPr/>
                  <a:r>
                    <a:t>PutStars</a:t>
                  </a:r>
                </a:p>
              </p:txBody>
            </p:sp>
          </p:grpSp>
          <p:grpSp>
            <p:nvGrpSpPr>
              <p:cNvPr id="515" name="Gruppo"/>
              <p:cNvGrpSpPr/>
              <p:nvPr/>
            </p:nvGrpSpPr>
            <p:grpSpPr>
              <a:xfrm>
                <a:off x="0" y="596458"/>
                <a:ext cx="768542" cy="205066"/>
                <a:chOff x="0" y="0"/>
                <a:chExt cx="768541" cy="205065"/>
              </a:xfrm>
            </p:grpSpPr>
            <p:sp>
              <p:nvSpPr>
                <p:cNvPr id="513" name="Rettangolo arrotondato"/>
                <p:cNvSpPr/>
                <p:nvPr/>
              </p:nvSpPr>
              <p:spPr>
                <a:xfrm>
                  <a:off x="22478" y="34094"/>
                  <a:ext cx="706285" cy="136877"/>
                </a:xfrm>
                <a:prstGeom prst="roundRect">
                  <a:avLst>
                    <a:gd name="adj" fmla="val 49761"/>
                  </a:avLst>
                </a:prstGeom>
                <a:solidFill>
                  <a:srgbClr val="3872E9"/>
                </a:solidFill>
                <a:ln w="12700" cap="flat">
                  <a:solidFill>
                    <a:srgbClr val="38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14" name="Capitalize"/>
                <p:cNvSpPr txBox="1"/>
                <p:nvPr/>
              </p:nvSpPr>
              <p:spPr>
                <a:xfrm>
                  <a:off x="0" y="0"/>
                  <a:ext cx="768542" cy="2050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  <a:latin typeface="Andale Mono"/>
                      <a:ea typeface="Andale Mono"/>
                      <a:cs typeface="Andale Mono"/>
                      <a:sym typeface="Andale Mono"/>
                    </a:defRPr>
                  </a:lvl1pPr>
                </a:lstStyle>
                <a:p>
                  <a:pPr/>
                  <a:r>
                    <a:t>Capitalize</a:t>
                  </a:r>
                </a:p>
              </p:txBody>
            </p:sp>
          </p:grpSp>
          <p:grpSp>
            <p:nvGrpSpPr>
              <p:cNvPr id="518" name="Gruppo"/>
              <p:cNvGrpSpPr/>
              <p:nvPr/>
            </p:nvGrpSpPr>
            <p:grpSpPr>
              <a:xfrm>
                <a:off x="2836" y="856310"/>
                <a:ext cx="768543" cy="205067"/>
                <a:chOff x="0" y="0"/>
                <a:chExt cx="768541" cy="205065"/>
              </a:xfrm>
            </p:grpSpPr>
            <p:sp>
              <p:nvSpPr>
                <p:cNvPr id="516" name="Rettangolo arrotondato"/>
                <p:cNvSpPr/>
                <p:nvPr/>
              </p:nvSpPr>
              <p:spPr>
                <a:xfrm>
                  <a:off x="22478" y="34094"/>
                  <a:ext cx="706285" cy="136877"/>
                </a:xfrm>
                <a:prstGeom prst="roundRect">
                  <a:avLst>
                    <a:gd name="adj" fmla="val 49761"/>
                  </a:avLst>
                </a:prstGeom>
                <a:solidFill>
                  <a:srgbClr val="3872E9"/>
                </a:solidFill>
                <a:ln w="12700" cap="flat">
                  <a:solidFill>
                    <a:srgbClr val="38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17" name="DigitsOnly"/>
                <p:cNvSpPr txBox="1"/>
                <p:nvPr/>
              </p:nvSpPr>
              <p:spPr>
                <a:xfrm>
                  <a:off x="0" y="0"/>
                  <a:ext cx="768542" cy="2050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  <a:latin typeface="Andale Mono"/>
                      <a:ea typeface="Andale Mono"/>
                      <a:cs typeface="Andale Mono"/>
                      <a:sym typeface="Andale Mono"/>
                    </a:defRPr>
                  </a:lvl1pPr>
                </a:lstStyle>
                <a:p>
                  <a:pPr/>
                  <a:r>
                    <a:t>DigitsOnly</a:t>
                  </a:r>
                </a:p>
              </p:txBody>
            </p:sp>
          </p:grpSp>
          <p:sp>
            <p:nvSpPr>
              <p:cNvPr id="519" name="Linea"/>
              <p:cNvSpPr/>
              <p:nvPr/>
            </p:nvSpPr>
            <p:spPr>
              <a:xfrm flipV="1">
                <a:off x="367448" y="0"/>
                <a:ext cx="65393" cy="148417"/>
              </a:xfrm>
              <a:prstGeom prst="line">
                <a:avLst/>
              </a:prstGeom>
              <a:noFill/>
              <a:ln w="25400" cap="flat">
                <a:solidFill>
                  <a:srgbClr val="3872E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545" name="Gruppo"/>
          <p:cNvGrpSpPr/>
          <p:nvPr/>
        </p:nvGrpSpPr>
        <p:grpSpPr>
          <a:xfrm>
            <a:off x="1236657" y="3639455"/>
            <a:ext cx="2800135" cy="1820571"/>
            <a:chOff x="0" y="0"/>
            <a:chExt cx="2800133" cy="1820569"/>
          </a:xfrm>
        </p:grpSpPr>
        <p:grpSp>
          <p:nvGrpSpPr>
            <p:cNvPr id="530" name="Gruppo"/>
            <p:cNvGrpSpPr/>
            <p:nvPr/>
          </p:nvGrpSpPr>
          <p:grpSpPr>
            <a:xfrm>
              <a:off x="-1" y="0"/>
              <a:ext cx="2800135" cy="1113098"/>
              <a:chOff x="0" y="0"/>
              <a:chExt cx="2800133" cy="1113097"/>
            </a:xfrm>
          </p:grpSpPr>
          <p:grpSp>
            <p:nvGrpSpPr>
              <p:cNvPr id="524" name="Gruppo"/>
              <p:cNvGrpSpPr/>
              <p:nvPr/>
            </p:nvGrpSpPr>
            <p:grpSpPr>
              <a:xfrm>
                <a:off x="939270" y="77518"/>
                <a:ext cx="1860864" cy="1035580"/>
                <a:chOff x="0" y="0"/>
                <a:chExt cx="1860863" cy="1035578"/>
              </a:xfrm>
            </p:grpSpPr>
            <p:sp>
              <p:nvSpPr>
                <p:cNvPr id="522" name="Ovale"/>
                <p:cNvSpPr/>
                <p:nvPr/>
              </p:nvSpPr>
              <p:spPr>
                <a:xfrm>
                  <a:off x="0" y="0"/>
                  <a:ext cx="718558" cy="706619"/>
                </a:xfrm>
                <a:prstGeom prst="ellipse">
                  <a:avLst/>
                </a:prstGeom>
                <a:solidFill>
                  <a:srgbClr val="1272E9"/>
                </a:solidFill>
                <a:ln w="38100" cap="flat">
                  <a:solidFill>
                    <a:srgbClr val="12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1272E9"/>
                      </a:solidFill>
                    </a:defRPr>
                  </a:pPr>
                </a:p>
              </p:txBody>
            </p:sp>
            <p:sp>
              <p:nvSpPr>
                <p:cNvPr id="523" name="Custom…"/>
                <p:cNvSpPr/>
                <p:nvPr/>
              </p:nvSpPr>
              <p:spPr>
                <a:xfrm>
                  <a:off x="301597" y="144236"/>
                  <a:ext cx="1559267" cy="891343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 algn="ctr">
                    <a:defRPr b="1"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Custom</a:t>
                  </a:r>
                </a:p>
                <a:p>
                  <a:pPr algn="ctr">
                    <a:defRPr b="1" sz="10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Objects</a:t>
                  </a:r>
                </a:p>
                <a:p>
                  <a:pPr algn="ctr">
                    <a:defRPr sz="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r>
                    <a:t>IScope</a:t>
                  </a:r>
                </a:p>
              </p:txBody>
            </p:sp>
          </p:grpSp>
          <p:grpSp>
            <p:nvGrpSpPr>
              <p:cNvPr id="529" name="Gruppo"/>
              <p:cNvGrpSpPr/>
              <p:nvPr/>
            </p:nvGrpSpPr>
            <p:grpSpPr>
              <a:xfrm>
                <a:off x="0" y="0"/>
                <a:ext cx="937457" cy="861657"/>
                <a:chOff x="0" y="0"/>
                <a:chExt cx="937456" cy="861656"/>
              </a:xfrm>
            </p:grpSpPr>
            <p:sp>
              <p:nvSpPr>
                <p:cNvPr id="525" name="Linea"/>
                <p:cNvSpPr/>
                <p:nvPr/>
              </p:nvSpPr>
              <p:spPr>
                <a:xfrm>
                  <a:off x="824976" y="430827"/>
                  <a:ext cx="112481" cy="1"/>
                </a:xfrm>
                <a:prstGeom prst="line">
                  <a:avLst/>
                </a:prstGeom>
                <a:noFill/>
                <a:ln w="38100" cap="flat">
                  <a:solidFill>
                    <a:srgbClr val="12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grpSp>
              <p:nvGrpSpPr>
                <p:cNvPr id="528" name="Gruppo"/>
                <p:cNvGrpSpPr/>
                <p:nvPr/>
              </p:nvGrpSpPr>
              <p:grpSpPr>
                <a:xfrm>
                  <a:off x="-1" y="0"/>
                  <a:ext cx="843923" cy="861657"/>
                  <a:chOff x="0" y="0"/>
                  <a:chExt cx="843921" cy="861656"/>
                </a:xfrm>
              </p:grpSpPr>
              <p:sp>
                <p:nvSpPr>
                  <p:cNvPr id="526" name="Cerchio"/>
                  <p:cNvSpPr/>
                  <p:nvPr/>
                </p:nvSpPr>
                <p:spPr>
                  <a:xfrm>
                    <a:off x="21400" y="17753"/>
                    <a:ext cx="822522" cy="82615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8100" cap="flat">
                    <a:solidFill>
                      <a:srgbClr val="1272E9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527" name="Rettangolo"/>
                  <p:cNvSpPr/>
                  <p:nvPr/>
                </p:nvSpPr>
                <p:spPr>
                  <a:xfrm>
                    <a:off x="0" y="0"/>
                    <a:ext cx="444566" cy="86165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</p:grpSp>
          </p:grpSp>
        </p:grpSp>
        <p:grpSp>
          <p:nvGrpSpPr>
            <p:cNvPr id="544" name="Gruppo"/>
            <p:cNvGrpSpPr/>
            <p:nvPr/>
          </p:nvGrpSpPr>
          <p:grpSpPr>
            <a:xfrm>
              <a:off x="710986" y="759193"/>
              <a:ext cx="771379" cy="1061377"/>
              <a:chOff x="0" y="0"/>
              <a:chExt cx="771378" cy="1061376"/>
            </a:xfrm>
          </p:grpSpPr>
          <p:sp>
            <p:nvSpPr>
              <p:cNvPr id="531" name="Linea"/>
              <p:cNvSpPr/>
              <p:nvPr/>
            </p:nvSpPr>
            <p:spPr>
              <a:xfrm flipV="1">
                <a:off x="368460" y="734272"/>
                <a:ext cx="1" cy="217959"/>
              </a:xfrm>
              <a:prstGeom prst="line">
                <a:avLst/>
              </a:prstGeom>
              <a:noFill/>
              <a:ln w="25400" cap="flat">
                <a:solidFill>
                  <a:srgbClr val="3872E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2" name="Linea"/>
              <p:cNvSpPr/>
              <p:nvPr/>
            </p:nvSpPr>
            <p:spPr>
              <a:xfrm flipV="1">
                <a:off x="368460" y="454872"/>
                <a:ext cx="1" cy="217959"/>
              </a:xfrm>
              <a:prstGeom prst="line">
                <a:avLst/>
              </a:prstGeom>
              <a:noFill/>
              <a:ln w="25400" cap="flat">
                <a:solidFill>
                  <a:srgbClr val="3872E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3" name="Linea"/>
              <p:cNvSpPr/>
              <p:nvPr/>
            </p:nvSpPr>
            <p:spPr>
              <a:xfrm flipV="1">
                <a:off x="368460" y="150072"/>
                <a:ext cx="1" cy="217959"/>
              </a:xfrm>
              <a:prstGeom prst="line">
                <a:avLst/>
              </a:prstGeom>
              <a:noFill/>
              <a:ln w="25400" cap="flat">
                <a:solidFill>
                  <a:srgbClr val="3872E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536" name="Gruppo"/>
              <p:cNvGrpSpPr/>
              <p:nvPr/>
            </p:nvGrpSpPr>
            <p:grpSpPr>
              <a:xfrm>
                <a:off x="22620" y="334867"/>
                <a:ext cx="728975" cy="206804"/>
                <a:chOff x="0" y="0"/>
                <a:chExt cx="728973" cy="206802"/>
              </a:xfrm>
            </p:grpSpPr>
            <p:sp>
              <p:nvSpPr>
                <p:cNvPr id="534" name="Rettangolo arrotondato"/>
                <p:cNvSpPr/>
                <p:nvPr/>
              </p:nvSpPr>
              <p:spPr>
                <a:xfrm>
                  <a:off x="0" y="40638"/>
                  <a:ext cx="703477" cy="138036"/>
                </a:xfrm>
                <a:prstGeom prst="roundRect">
                  <a:avLst>
                    <a:gd name="adj" fmla="val 49761"/>
                  </a:avLst>
                </a:prstGeom>
                <a:solidFill>
                  <a:srgbClr val="3872E9"/>
                </a:solidFill>
                <a:ln w="12700" cap="flat">
                  <a:solidFill>
                    <a:srgbClr val="38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35" name="Person"/>
                <p:cNvSpPr txBox="1"/>
                <p:nvPr/>
              </p:nvSpPr>
              <p:spPr>
                <a:xfrm>
                  <a:off x="3018" y="-1"/>
                  <a:ext cx="725956" cy="2068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  <a:latin typeface="Andale Mono"/>
                      <a:ea typeface="Andale Mono"/>
                      <a:cs typeface="Andale Mono"/>
                      <a:sym typeface="Andale Mono"/>
                    </a:defRPr>
                  </a:lvl1pPr>
                </a:lstStyle>
                <a:p>
                  <a:pPr/>
                  <a:r>
                    <a:t>Person</a:t>
                  </a:r>
                </a:p>
              </p:txBody>
            </p:sp>
          </p:grpSp>
          <p:grpSp>
            <p:nvGrpSpPr>
              <p:cNvPr id="539" name="Gruppo"/>
              <p:cNvGrpSpPr/>
              <p:nvPr/>
            </p:nvGrpSpPr>
            <p:grpSpPr>
              <a:xfrm>
                <a:off x="0" y="596458"/>
                <a:ext cx="768542" cy="205066"/>
                <a:chOff x="0" y="0"/>
                <a:chExt cx="768541" cy="205065"/>
              </a:xfrm>
            </p:grpSpPr>
            <p:sp>
              <p:nvSpPr>
                <p:cNvPr id="537" name="Rettangolo arrotondato"/>
                <p:cNvSpPr/>
                <p:nvPr/>
              </p:nvSpPr>
              <p:spPr>
                <a:xfrm>
                  <a:off x="22478" y="34094"/>
                  <a:ext cx="706285" cy="136877"/>
                </a:xfrm>
                <a:prstGeom prst="roundRect">
                  <a:avLst>
                    <a:gd name="adj" fmla="val 49761"/>
                  </a:avLst>
                </a:prstGeom>
                <a:solidFill>
                  <a:srgbClr val="3872E9"/>
                </a:solidFill>
                <a:ln w="12700" cap="flat">
                  <a:solidFill>
                    <a:srgbClr val="38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38" name="Pizza"/>
                <p:cNvSpPr txBox="1"/>
                <p:nvPr/>
              </p:nvSpPr>
              <p:spPr>
                <a:xfrm>
                  <a:off x="0" y="0"/>
                  <a:ext cx="768542" cy="2050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  <a:latin typeface="Andale Mono"/>
                      <a:ea typeface="Andale Mono"/>
                      <a:cs typeface="Andale Mono"/>
                      <a:sym typeface="Andale Mono"/>
                    </a:defRPr>
                  </a:lvl1pPr>
                </a:lstStyle>
                <a:p>
                  <a:pPr/>
                  <a:r>
                    <a:t>Pizza</a:t>
                  </a:r>
                </a:p>
              </p:txBody>
            </p:sp>
          </p:grpSp>
          <p:grpSp>
            <p:nvGrpSpPr>
              <p:cNvPr id="542" name="Gruppo"/>
              <p:cNvGrpSpPr/>
              <p:nvPr/>
            </p:nvGrpSpPr>
            <p:grpSpPr>
              <a:xfrm>
                <a:off x="2836" y="856310"/>
                <a:ext cx="768543" cy="205067"/>
                <a:chOff x="0" y="0"/>
                <a:chExt cx="768541" cy="205065"/>
              </a:xfrm>
            </p:grpSpPr>
            <p:sp>
              <p:nvSpPr>
                <p:cNvPr id="540" name="Rettangolo arrotondato"/>
                <p:cNvSpPr/>
                <p:nvPr/>
              </p:nvSpPr>
              <p:spPr>
                <a:xfrm>
                  <a:off x="22478" y="34094"/>
                  <a:ext cx="706285" cy="136877"/>
                </a:xfrm>
                <a:prstGeom prst="roundRect">
                  <a:avLst>
                    <a:gd name="adj" fmla="val 49761"/>
                  </a:avLst>
                </a:prstGeom>
                <a:solidFill>
                  <a:srgbClr val="3872E9"/>
                </a:solidFill>
                <a:ln w="12700" cap="flat">
                  <a:solidFill>
                    <a:srgbClr val="3872E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41" name="Order"/>
                <p:cNvSpPr txBox="1"/>
                <p:nvPr/>
              </p:nvSpPr>
              <p:spPr>
                <a:xfrm>
                  <a:off x="0" y="0"/>
                  <a:ext cx="768542" cy="2050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no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  <a:latin typeface="Andale Mono"/>
                      <a:ea typeface="Andale Mono"/>
                      <a:cs typeface="Andale Mono"/>
                      <a:sym typeface="Andale Mono"/>
                    </a:defRPr>
                  </a:lvl1pPr>
                </a:lstStyle>
                <a:p>
                  <a:pPr/>
                  <a:r>
                    <a:t>Order</a:t>
                  </a:r>
                </a:p>
              </p:txBody>
            </p:sp>
          </p:grpSp>
          <p:sp>
            <p:nvSpPr>
              <p:cNvPr id="543" name="Linea"/>
              <p:cNvSpPr/>
              <p:nvPr/>
            </p:nvSpPr>
            <p:spPr>
              <a:xfrm flipV="1">
                <a:off x="367448" y="0"/>
                <a:ext cx="65393" cy="148417"/>
              </a:xfrm>
              <a:prstGeom prst="line">
                <a:avLst/>
              </a:prstGeom>
              <a:noFill/>
              <a:ln w="25400" cap="flat">
                <a:solidFill>
                  <a:srgbClr val="3872E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548" name="Gruppo"/>
          <p:cNvGrpSpPr/>
          <p:nvPr/>
        </p:nvGrpSpPr>
        <p:grpSpPr>
          <a:xfrm>
            <a:off x="4091647" y="1514531"/>
            <a:ext cx="4635065" cy="4793820"/>
            <a:chOff x="0" y="0"/>
            <a:chExt cx="4635063" cy="4793818"/>
          </a:xfrm>
        </p:grpSpPr>
        <p:sp>
          <p:nvSpPr>
            <p:cNvPr id="546" name="Ovale"/>
            <p:cNvSpPr/>
            <p:nvPr/>
          </p:nvSpPr>
          <p:spPr>
            <a:xfrm>
              <a:off x="757979" y="1100908"/>
              <a:ext cx="1983709" cy="1960041"/>
            </a:xfrm>
            <a:prstGeom prst="ellipse">
              <a:avLst/>
            </a:prstGeom>
            <a:solidFill>
              <a:schemeClr val="accent5">
                <a:lumOff val="24117"/>
                <a:alpha val="2871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7" name="Cerca"/>
            <p:cNvSpPr/>
            <p:nvPr/>
          </p:nvSpPr>
          <p:spPr>
            <a:xfrm rot="19620000">
              <a:off x="748468" y="557884"/>
              <a:ext cx="3138128" cy="367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0" h="21502" fill="norm" stroke="1" extrusionOk="0">
                  <a:moveTo>
                    <a:pt x="7928" y="4"/>
                  </a:moveTo>
                  <a:cubicBezTo>
                    <a:pt x="6343" y="54"/>
                    <a:pt x="4758" y="513"/>
                    <a:pt x="3383" y="1414"/>
                  </a:cubicBezTo>
                  <a:cubicBezTo>
                    <a:pt x="-286" y="3816"/>
                    <a:pt x="-1098" y="8454"/>
                    <a:pt x="1573" y="11753"/>
                  </a:cubicBezTo>
                  <a:cubicBezTo>
                    <a:pt x="3866" y="14587"/>
                    <a:pt x="8102" y="15587"/>
                    <a:pt x="11645" y="14130"/>
                  </a:cubicBezTo>
                  <a:lnTo>
                    <a:pt x="11895" y="14028"/>
                  </a:lnTo>
                  <a:lnTo>
                    <a:pt x="12039" y="14238"/>
                  </a:lnTo>
                  <a:cubicBezTo>
                    <a:pt x="12051" y="14256"/>
                    <a:pt x="12060" y="14269"/>
                    <a:pt x="12071" y="14282"/>
                  </a:cubicBezTo>
                  <a:lnTo>
                    <a:pt x="17686" y="21218"/>
                  </a:lnTo>
                  <a:cubicBezTo>
                    <a:pt x="17806" y="21366"/>
                    <a:pt x="17984" y="21464"/>
                    <a:pt x="18188" y="21493"/>
                  </a:cubicBezTo>
                  <a:cubicBezTo>
                    <a:pt x="18392" y="21522"/>
                    <a:pt x="18597" y="21479"/>
                    <a:pt x="18762" y="21371"/>
                  </a:cubicBezTo>
                  <a:lnTo>
                    <a:pt x="20082" y="20505"/>
                  </a:lnTo>
                  <a:cubicBezTo>
                    <a:pt x="20425" y="20281"/>
                    <a:pt x="20502" y="19847"/>
                    <a:pt x="20252" y="19538"/>
                  </a:cubicBezTo>
                  <a:lnTo>
                    <a:pt x="14637" y="12602"/>
                  </a:lnTo>
                  <a:cubicBezTo>
                    <a:pt x="14613" y="12572"/>
                    <a:pt x="14586" y="12546"/>
                    <a:pt x="14559" y="12521"/>
                  </a:cubicBezTo>
                  <a:lnTo>
                    <a:pt x="14359" y="12340"/>
                  </a:lnTo>
                  <a:lnTo>
                    <a:pt x="14540" y="12143"/>
                  </a:lnTo>
                  <a:cubicBezTo>
                    <a:pt x="16964" y="9533"/>
                    <a:pt x="17103" y="5790"/>
                    <a:pt x="14878" y="3042"/>
                  </a:cubicBezTo>
                  <a:cubicBezTo>
                    <a:pt x="13209" y="980"/>
                    <a:pt x="10569" y="-78"/>
                    <a:pt x="7928" y="4"/>
                  </a:cubicBezTo>
                  <a:close/>
                  <a:moveTo>
                    <a:pt x="7952" y="1548"/>
                  </a:moveTo>
                  <a:cubicBezTo>
                    <a:pt x="8377" y="1533"/>
                    <a:pt x="8807" y="1556"/>
                    <a:pt x="9237" y="1617"/>
                  </a:cubicBezTo>
                  <a:cubicBezTo>
                    <a:pt x="10956" y="1861"/>
                    <a:pt x="12466" y="2690"/>
                    <a:pt x="13488" y="3952"/>
                  </a:cubicBezTo>
                  <a:cubicBezTo>
                    <a:pt x="15601" y="6562"/>
                    <a:pt x="14959" y="10231"/>
                    <a:pt x="12058" y="12131"/>
                  </a:cubicBezTo>
                  <a:cubicBezTo>
                    <a:pt x="10904" y="12887"/>
                    <a:pt x="9563" y="13250"/>
                    <a:pt x="8234" y="13250"/>
                  </a:cubicBezTo>
                  <a:cubicBezTo>
                    <a:pt x="6221" y="13250"/>
                    <a:pt x="4235" y="12415"/>
                    <a:pt x="2963" y="10843"/>
                  </a:cubicBezTo>
                  <a:cubicBezTo>
                    <a:pt x="850" y="8233"/>
                    <a:pt x="1491" y="4565"/>
                    <a:pt x="4393" y="2665"/>
                  </a:cubicBezTo>
                  <a:cubicBezTo>
                    <a:pt x="5446" y="1976"/>
                    <a:pt x="6677" y="1593"/>
                    <a:pt x="7952" y="1548"/>
                  </a:cubicBezTo>
                  <a:close/>
                </a:path>
              </a:pathLst>
            </a:custGeom>
            <a:solidFill>
              <a:schemeClr val="accent3">
                <a:lumOff val="17647"/>
              </a:schemeClr>
            </a:solidFill>
            <a:ln w="508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00"/>
                            </p:stCondLst>
                            <p:childTnLst>
                              <p:par>
                                <p:cTn id="19" presetClass="entr" nodeType="afterEffect" presetSubtype="8" presetID="2" grpId="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37255 -0.033442 0.081572 -0.030403 0.117267 0.008043 C 0.138036 0.030412 0.154407 0.063649 0.164139 0.103201" origin="layout" pathEditMode="relative">
                                      <p:cBhvr>
                                        <p:cTn id="32" dur="1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mph" nodeType="withEffect" presetSubtype="0" presetID="6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500" fill="hold"/>
                                        <p:tgtEl>
                                          <p:spTgt spid="46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withEffect" presetSubtype="0" presetID="8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1560000">
                                      <p:cBhvr>
                                        <p:cTn id="38" dur="1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path" nodeType="clickEffect" presetSubtype="0" presetID="-1" grpId="1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22304 -0.022025 -0.045454 -0.041227 -0.069277 -0.057463 C -0.100513 -0.078750 -0.132901 -0.094853 -0.166188 -0.097719 C -0.194073 -0.100120 -0.222172 -0.093045 -0.245680 -0.067656 C -0.272381 -0.038818 -0.289583 0.007632 -0.300516 0.056802 C -0.307204 0.086884 -0.311733 0.118877 -0.310031 0.151302 C -0.308870 0.173428 -0.304876 0.194676 -0.297662 0.212344 C -0.289748 0.231728 -0.278670 0.245582 -0.266825 0.255930 C -0.255230 0.266059 -0.242856 0.272965 -0.230109 0.275663 C -0.199484 0.282144 -0.168789 0.264591 -0.146031 0.227585" origin="layout" pathEditMode="relative">
                                      <p:cBhvr>
                                        <p:cTn id="48" dur="2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mph" nodeType="afterEffect" presetSubtype="0" presetID="32" grpId="1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5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5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5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5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5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xit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3" dur="500" fill="hold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44721 -0.002553 0.086255 -0.041789 0.112472 -0.106250 C 0.134980 -0.161591 0.144046 -0.230682 0.137634 -0.298015" origin="layout" pathEditMode="relative">
                                      <p:cBhvr>
                                        <p:cTn id="68" dur="1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mph" nodeType="withEffect" presetSubtype="0" presetID="8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19200000">
                                      <p:cBhvr>
                                        <p:cTn id="71" dur="1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withEffect" presetSubtype="0" presetID="6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1500" fill="hold"/>
                                        <p:tgtEl>
                                          <p:spTgt spid="4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5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Class="exit" nodeType="afterEffect" presetSubtype="0" presetID="15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Class="exit" nodeType="afterEffect" presetSubtype="0" presetID="15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path" nodeType="clickEffect" presetSubtype="0" presetID="-1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28061 -0.000418 0.056121 -0.000813 0.084182 -0.001184 C 0.113140 -0.001566 0.142097 -0.001923 0.171055 -0.002255" origin="layout" pathEditMode="relative">
                                      <p:cBhvr>
                                        <p:cTn id="100" dur="1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mph" nodeType="withEffect" presetSubtype="0" presetID="8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-1620000">
                                      <p:cBhvr>
                                        <p:cTn id="103" dur="1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mph" nodeType="withEffect" presetSubtype="0" presetID="6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1500" fill="hold"/>
                                        <p:tgtEl>
                                          <p:spTgt spid="46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xit" nodeType="click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0" dur="500" fill="hold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5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9" grpId="17"/>
      <p:bldP build="whole" bldLvl="1" animBg="1" rev="0" advAuto="0" spid="496" grpId="11"/>
      <p:bldP build="whole" bldLvl="1" animBg="1" rev="0" advAuto="0" spid="496" grpId="12"/>
      <p:bldP build="whole" bldLvl="1" animBg="1" rev="0" advAuto="0" spid="430" grpId="1"/>
      <p:bldP build="whole" bldLvl="1" animBg="1" rev="0" advAuto="0" spid="469" grpId="21"/>
      <p:bldP build="whole" bldLvl="1" animBg="1" rev="0" advAuto="0" spid="469" grpId="22"/>
      <p:bldP build="whole" bldLvl="1" animBg="1" rev="0" advAuto="0" spid="469" grpId="23"/>
      <p:bldP build="whole" bldLvl="1" animBg="1" rev="0" advAuto="0" spid="496" grpId="15"/>
      <p:bldP build="whole" bldLvl="1" animBg="1" rev="0" advAuto="0" spid="493" grpId="2"/>
      <p:bldP build="whole" bldLvl="1" animBg="1" rev="0" advAuto="0" spid="496" grpId="16"/>
      <p:bldP build="whole" bldLvl="1" animBg="1" rev="0" advAuto="0" spid="496" grpId="19"/>
      <p:bldP build="whole" bldLvl="1" animBg="1" rev="0" advAuto="0" spid="548" grpId="9"/>
      <p:bldP build="whole" bldLvl="1" animBg="1" rev="0" advAuto="0" spid="458" grpId="25"/>
      <p:bldP build="whole" bldLvl="1" animBg="1" rev="0" advAuto="0" spid="548" grpId="13"/>
      <p:bldP build="whole" bldLvl="1" animBg="1" rev="0" advAuto="0" spid="463" grpId="24"/>
      <p:bldP build="whole" bldLvl="1" animBg="1" rev="0" advAuto="0" spid="466" grpId="5"/>
      <p:bldP build="whole" bldLvl="1" animBg="1" rev="0" advAuto="0" spid="466" grpId="7"/>
      <p:bldP build="whole" bldLvl="1" animBg="1" rev="0" advAuto="0" spid="466" grpId="8"/>
      <p:bldP build="whole" bldLvl="1" animBg="1" rev="0" advAuto="0" spid="466" grpId="18"/>
      <p:bldP build="whole" bldLvl="1" animBg="1" rev="0" advAuto="0" spid="545" grpId="4"/>
      <p:bldP build="whole" bldLvl="1" animBg="1" rev="0" advAuto="0" spid="521" grpId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Output Converters</a:t>
            </a:r>
          </a:p>
        </p:txBody>
      </p:sp>
      <p:sp>
        <p:nvSpPr>
          <p:cNvPr id="551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1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4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5" name="Segnaposto contenuto 3"/>
          <p:cNvSpPr txBox="1"/>
          <p:nvPr>
            <p:ph type="body" idx="1"/>
          </p:nvPr>
        </p:nvSpPr>
        <p:spPr>
          <a:xfrm>
            <a:off x="838200" y="1658451"/>
            <a:ext cx="10515600" cy="4626654"/>
          </a:xfrm>
          <a:prstGeom prst="rect">
            <a:avLst/>
          </a:prstGeom>
        </p:spPr>
        <p:txBody>
          <a:bodyPr/>
          <a:lstStyle/>
          <a:p>
            <a:pPr/>
            <a:r>
              <a:t>Sono dei particolari metodi custom</a:t>
            </a:r>
          </a:p>
          <a:p>
            <a:pPr/>
            <a:r>
              <a:t>Effettuano trasformazioni di tipo sul risultato della valutazione di un’espressione</a:t>
            </a:r>
          </a:p>
          <a:p>
            <a:pPr/>
            <a:r>
              <a:t>Non vengono inseriti esplicitamente nelle espressioni</a:t>
            </a:r>
          </a:p>
          <a:p>
            <a:pPr/>
            <a:r>
              <a:t>Alto grado di customizzazione</a:t>
            </a:r>
          </a:p>
        </p:txBody>
      </p:sp>
      <p:sp>
        <p:nvSpPr>
          <p:cNvPr id="556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Output Converters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55" grpId="1"/>
      <p:bldP build="whole" bldLvl="1" animBg="1" rev="0" advAuto="0" spid="553" grpId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9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0" name="Segnaposto contenuto 3"/>
          <p:cNvSpPr txBox="1"/>
          <p:nvPr>
            <p:ph type="body" idx="1"/>
          </p:nvPr>
        </p:nvSpPr>
        <p:spPr>
          <a:xfrm>
            <a:off x="847725" y="1390860"/>
            <a:ext cx="10515600" cy="5223678"/>
          </a:xfrm>
          <a:prstGeom prst="rect">
            <a:avLst/>
          </a:prstGeom>
        </p:spPr>
        <p:txBody>
          <a:bodyPr/>
          <a:lstStyle/>
          <a:p>
            <a:pPr marL="0" indent="0" defTabSz="850391">
              <a:spcBef>
                <a:spcPts val="900"/>
              </a:spcBef>
              <a:buSzTx/>
              <a:buFontTx/>
              <a:buNone/>
              <a:defRPr sz="1674">
                <a:latin typeface="Consolas"/>
                <a:ea typeface="Consolas"/>
                <a:cs typeface="Consolas"/>
                <a:sym typeface="Consolas"/>
              </a:defRPr>
            </a:pPr>
            <a:r>
              <a:t>  TValueRefConverterFactory.RegisterConversion(TypeInfo(Integer), TypeInfo(String),</a:t>
            </a: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1674">
                <a:latin typeface="Consolas"/>
                <a:ea typeface="Consolas"/>
                <a:cs typeface="Consolas"/>
                <a:sym typeface="Consolas"/>
              </a:defRPr>
            </a:pPr>
            <a:r>
              <a:t>    TConverterDescription.Create(</a:t>
            </a: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1674"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procedure</a:t>
            </a:r>
            <a:r>
              <a:t>(</a:t>
            </a:r>
            <a:r>
              <a:rPr b="1"/>
              <a:t>const</a:t>
            </a:r>
            <a:r>
              <a:t> InValue: TValue; </a:t>
            </a:r>
            <a:r>
              <a:rPr b="1"/>
              <a:t>var</a:t>
            </a:r>
            <a:r>
              <a:t> OutValue: TValue)</a:t>
            </a: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1674"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begin</a:t>
            </a:r>
            <a:endParaRPr b="1"/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1674">
                <a:latin typeface="Consolas"/>
                <a:ea typeface="Consolas"/>
                <a:cs typeface="Consolas"/>
                <a:sym typeface="Consolas"/>
              </a:defRPr>
            </a:pPr>
            <a:r>
              <a:rPr b="1"/>
              <a:t>        </a:t>
            </a:r>
            <a:r>
              <a:t>OutValue := InValue.AsString;</a:t>
            </a: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1674"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end</a:t>
            </a:r>
            <a:r>
              <a:t>,</a:t>
            </a: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1674">
                <a:latin typeface="Consolas"/>
                <a:ea typeface="Consolas"/>
                <a:cs typeface="Consolas"/>
                <a:sym typeface="Consolas"/>
              </a:defRPr>
            </a:pPr>
            <a:r>
              <a:t>      'IntToStr',    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// Method identifier</a:t>
            </a: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1674">
                <a:latin typeface="Consolas"/>
                <a:ea typeface="Consolas"/>
                <a:cs typeface="Consolas"/>
                <a:sym typeface="Consolas"/>
              </a:defRPr>
            </a:pPr>
            <a:r>
              <a:t>      'IntToStr',    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// Method name</a:t>
            </a: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1674">
                <a:latin typeface="Consolas"/>
                <a:ea typeface="Consolas"/>
                <a:cs typeface="Consolas"/>
                <a:sym typeface="Consolas"/>
              </a:defRPr>
            </a:pPr>
            <a:r>
              <a:t>      ‘U.Converters’,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// Unit name where the method is defined</a:t>
            </a: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1674">
                <a:latin typeface="Consolas"/>
                <a:ea typeface="Consolas"/>
                <a:cs typeface="Consolas"/>
                <a:sym typeface="Consolas"/>
              </a:defRPr>
            </a:pPr>
            <a:r>
              <a:t>      True,          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// Enabled</a:t>
            </a: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1674">
                <a:latin typeface="Consolas"/>
                <a:ea typeface="Consolas"/>
                <a:cs typeface="Consolas"/>
                <a:sym typeface="Consolas"/>
              </a:defRPr>
            </a:pPr>
            <a:r>
              <a:t>      ‘Convert an integer into a string',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// Long method description (Hint)</a:t>
            </a: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1674">
                <a:latin typeface="Consolas"/>
                <a:ea typeface="Consolas"/>
                <a:cs typeface="Consolas"/>
                <a:sym typeface="Consolas"/>
              </a:defRPr>
            </a:pPr>
            <a:r>
              <a:t>      nil            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// Converter platform (TComponent=VCL; TFMXComponent=FMX; nil=both)</a:t>
            </a: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1674">
                <a:latin typeface="Consolas"/>
                <a:ea typeface="Consolas"/>
                <a:cs typeface="Consolas"/>
                <a:sym typeface="Consolas"/>
              </a:defRPr>
            </a:pPr>
            <a:r>
              <a:t>    )</a:t>
            </a: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1674">
                <a:latin typeface="Consolas"/>
                <a:ea typeface="Consolas"/>
                <a:cs typeface="Consolas"/>
                <a:sym typeface="Consolas"/>
              </a:defRPr>
            </a:pPr>
            <a:r>
              <a:t>  );</a:t>
            </a:r>
          </a:p>
        </p:txBody>
      </p:sp>
      <p:sp>
        <p:nvSpPr>
          <p:cNvPr id="561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Output Converters sample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8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High Level Components</a:t>
            </a:r>
          </a:p>
        </p:txBody>
      </p:sp>
      <p:sp>
        <p:nvSpPr>
          <p:cNvPr id="564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4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7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8" name="Segnaposto contenuto 3"/>
          <p:cNvSpPr txBox="1"/>
          <p:nvPr>
            <p:ph type="body" idx="1"/>
          </p:nvPr>
        </p:nvSpPr>
        <p:spPr>
          <a:xfrm>
            <a:off x="1254036" y="1176996"/>
            <a:ext cx="8331524" cy="5096348"/>
          </a:xfrm>
          <a:prstGeom prst="rect">
            <a:avLst/>
          </a:prstGeom>
        </p:spPr>
        <p:txBody>
          <a:bodyPr/>
          <a:lstStyle/>
          <a:p>
            <a:pPr marL="217170" indent="-217170" defTabSz="868680">
              <a:spcBef>
                <a:spcPts val="900"/>
              </a:spcBef>
              <a:defRPr sz="2660"/>
            </a:pPr>
            <a:r>
              <a:t>TBindingList</a:t>
            </a:r>
          </a:p>
          <a:p>
            <a:pPr lvl="1" marL="651509" indent="-217170" defTabSz="868680">
              <a:spcBef>
                <a:spcPts val="900"/>
              </a:spcBef>
              <a:defRPr sz="1710"/>
            </a:pPr>
            <a:r>
              <a:t>Mantiene una lista Binding Classes (espressioni) su una form</a:t>
            </a:r>
          </a:p>
          <a:p>
            <a:pPr lvl="1" marL="651509" indent="-217170" defTabSz="868680">
              <a:spcBef>
                <a:spcPts val="900"/>
              </a:spcBef>
              <a:defRPr sz="1710"/>
            </a:pPr>
            <a:r>
              <a:t>Methods &amp; Output Converters collections</a:t>
            </a:r>
          </a:p>
          <a:p>
            <a:pPr lvl="1" marL="651509" indent="-217170" defTabSz="868680">
              <a:spcBef>
                <a:spcPts val="900"/>
              </a:spcBef>
              <a:defRPr sz="1710"/>
            </a:pPr>
            <a:r>
              <a:t>Expression editor</a:t>
            </a:r>
          </a:p>
          <a:p>
            <a:pPr marL="217170" indent="-217170" defTabSz="868680">
              <a:spcBef>
                <a:spcPts val="900"/>
              </a:spcBef>
              <a:defRPr sz="2660"/>
            </a:pPr>
            <a:r>
              <a:t>Binding classes</a:t>
            </a:r>
          </a:p>
          <a:p>
            <a:pPr lvl="1" marL="651509" indent="-217170" defTabSz="868680">
              <a:spcBef>
                <a:spcPts val="900"/>
              </a:spcBef>
              <a:defRPr sz="1710"/>
            </a:pPr>
            <a:r>
              <a:t>Binding Expressions </a:t>
            </a:r>
            <a:r>
              <a:rPr i="1" sz="1520"/>
              <a:t>(TBindExpression, TBindExprItems, </a:t>
            </a:r>
            <a:r>
              <a:rPr b="1" i="1" sz="1520">
                <a:solidFill>
                  <a:schemeClr val="accent2">
                    <a:satOff val="-18194"/>
                    <a:lumOff val="-11215"/>
                  </a:schemeClr>
                </a:solidFill>
              </a:rPr>
              <a:t>NOT</a:t>
            </a:r>
            <a:r>
              <a:rPr i="1" sz="1520"/>
              <a:t> TBindingExpression)</a:t>
            </a:r>
          </a:p>
          <a:p>
            <a:pPr lvl="1" marL="651509" indent="-217170" defTabSz="868680">
              <a:spcBef>
                <a:spcPts val="900"/>
              </a:spcBef>
              <a:defRPr sz="1710"/>
            </a:pPr>
            <a:r>
              <a:t>List LiveBindings</a:t>
            </a:r>
          </a:p>
          <a:p>
            <a:pPr lvl="1" marL="651509" indent="-217170" defTabSz="868680">
              <a:spcBef>
                <a:spcPts val="900"/>
              </a:spcBef>
              <a:defRPr sz="1710"/>
            </a:pPr>
            <a:r>
              <a:t>Link LiveBindings</a:t>
            </a:r>
          </a:p>
          <a:p>
            <a:pPr lvl="1" marL="651509" indent="-217170" defTabSz="868680">
              <a:spcBef>
                <a:spcPts val="900"/>
              </a:spcBef>
              <a:defRPr sz="1710"/>
            </a:pPr>
            <a:r>
              <a:t>Quick Bindings</a:t>
            </a:r>
          </a:p>
          <a:p>
            <a:pPr marL="217170" indent="-217170" defTabSz="868680">
              <a:spcBef>
                <a:spcPts val="900"/>
              </a:spcBef>
              <a:defRPr sz="2660"/>
            </a:pPr>
            <a:r>
              <a:t>Bind sources</a:t>
            </a:r>
          </a:p>
          <a:p>
            <a:pPr lvl="1" marL="651509" indent="-217170" defTabSz="868680">
              <a:spcBef>
                <a:spcPts val="900"/>
              </a:spcBef>
              <a:defRPr sz="1710"/>
            </a:pPr>
            <a:r>
              <a:t>TBindSourceDB</a:t>
            </a:r>
          </a:p>
          <a:p>
            <a:pPr lvl="1" marL="651509" indent="-217170" defTabSz="868680">
              <a:spcBef>
                <a:spcPts val="900"/>
              </a:spcBef>
              <a:defRPr sz="1710"/>
            </a:pPr>
            <a:r>
              <a:t>TPrototypeBindSource</a:t>
            </a:r>
          </a:p>
          <a:p>
            <a:pPr lvl="1" marL="651509" indent="-217170" defTabSz="868680">
              <a:spcBef>
                <a:spcPts val="900"/>
              </a:spcBef>
              <a:defRPr sz="1710">
                <a:solidFill>
                  <a:srgbClr val="A7A7A7"/>
                </a:solidFill>
              </a:defRPr>
            </a:pPr>
            <a:r>
              <a:t>(TAdapterBindSource)</a:t>
            </a:r>
          </a:p>
        </p:txBody>
      </p:sp>
      <p:sp>
        <p:nvSpPr>
          <p:cNvPr id="569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High Level Components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500"/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500"/>
                                        <p:tgtEl>
                                          <p:spTgt spid="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500"/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500"/>
                                        <p:tgtEl>
                                          <p:spTgt spid="5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5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500"/>
                                        <p:tgtEl>
                                          <p:spTgt spid="5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68" grpId="1"/>
      <p:bldP build="whole" bldLvl="1" animBg="1" rev="0" advAuto="0" spid="566" grpId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Bind Sources</a:t>
            </a:r>
          </a:p>
        </p:txBody>
      </p:sp>
      <p:sp>
        <p:nvSpPr>
          <p:cNvPr id="572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2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5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6" name="Segnaposto contenuto 3"/>
          <p:cNvSpPr txBox="1"/>
          <p:nvPr>
            <p:ph type="body" idx="1"/>
          </p:nvPr>
        </p:nvSpPr>
        <p:spPr>
          <a:xfrm>
            <a:off x="857896" y="1879753"/>
            <a:ext cx="10476208" cy="387232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70000"/>
              </a:lnSpc>
            </a:pPr>
            <a:r>
              <a:t>Fonte di dati</a:t>
            </a:r>
          </a:p>
          <a:p>
            <a:pPr>
              <a:lnSpc>
                <a:spcPct val="170000"/>
              </a:lnSpc>
            </a:pPr>
            <a:r>
              <a:t>Qualcosa che espone all’expression engine dei dati provenienti da:</a:t>
            </a:r>
          </a:p>
          <a:p>
            <a:pPr lvl="1" marL="685800" indent="-228600">
              <a:lnSpc>
                <a:spcPct val="170000"/>
              </a:lnSpc>
            </a:pPr>
            <a:r>
              <a:t>DataSet </a:t>
            </a:r>
            <a:r>
              <a:rPr i="1" sz="1800"/>
              <a:t>(DB)</a:t>
            </a:r>
            <a:endParaRPr i="1" sz="1800"/>
          </a:p>
          <a:p>
            <a:pPr lvl="1" marL="685800" indent="-228600">
              <a:lnSpc>
                <a:spcPct val="170000"/>
              </a:lnSpc>
            </a:pPr>
            <a:r>
              <a:t>Oggetti </a:t>
            </a:r>
            <a:r>
              <a:rPr i="1" sz="1800"/>
              <a:t>(singoli o liste)</a:t>
            </a:r>
          </a:p>
        </p:txBody>
      </p:sp>
      <p:sp>
        <p:nvSpPr>
          <p:cNvPr id="577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Bind Sources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4" grpId="2"/>
      <p:bldP build="p" bldLvl="5" animBg="1" rev="0" advAuto="0" spid="57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1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Patti chiari amicizia lunga - Principale difetto</a:t>
            </a:r>
          </a:p>
        </p:txBody>
      </p:sp>
      <p:sp>
        <p:nvSpPr>
          <p:cNvPr id="133" name="Segnaposto contenuto 3"/>
          <p:cNvSpPr txBox="1"/>
          <p:nvPr>
            <p:ph type="body" idx="1"/>
          </p:nvPr>
        </p:nvSpPr>
        <p:spPr>
          <a:xfrm>
            <a:off x="766634" y="1817319"/>
            <a:ext cx="9145101" cy="3997190"/>
          </a:xfrm>
          <a:prstGeom prst="rect">
            <a:avLst/>
          </a:prstGeom>
        </p:spPr>
        <p:txBody>
          <a:bodyPr/>
          <a:lstStyle/>
          <a:p>
            <a:pPr/>
            <a:r>
              <a:t>Lentezza</a:t>
            </a:r>
            <a:endParaRPr b="1"/>
          </a:p>
          <a:p>
            <a:pPr/>
            <a:r>
              <a:t>Migliorato nelle ultime release</a:t>
            </a:r>
          </a:p>
          <a:p>
            <a:pPr/>
            <a:r>
              <a:t>Ulteriori miglioramenti in roadmap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3" grpId="1"/>
      <p:bldP build="whole" bldLvl="1" animBg="1" rev="0" advAuto="0" spid="130" grpId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0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1" name="Segnaposto contenuto 3"/>
          <p:cNvSpPr txBox="1"/>
          <p:nvPr>
            <p:ph type="body" idx="1"/>
          </p:nvPr>
        </p:nvSpPr>
        <p:spPr>
          <a:xfrm>
            <a:off x="397741" y="1302416"/>
            <a:ext cx="7894443" cy="483072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200"/>
              </a:spcBef>
            </a:pPr>
            <a:r>
              <a:t>Rende “visibile” un TDataSet e i suoi campi nel contesto di una espressione (expression engine)</a:t>
            </a:r>
          </a:p>
          <a:p>
            <a:pPr>
              <a:spcBef>
                <a:spcPts val="2200"/>
              </a:spcBef>
            </a:pPr>
            <a:r>
              <a:t>Incapsula un TDataSet e i suoi campi in IScope</a:t>
            </a:r>
          </a:p>
          <a:p>
            <a:pPr>
              <a:spcBef>
                <a:spcPts val="2200"/>
              </a:spcBef>
            </a:pPr>
            <a:r>
              <a:t>Ruolo simile a quello dei TDataSource</a:t>
            </a:r>
          </a:p>
          <a:p>
            <a:pPr>
              <a:spcBef>
                <a:spcPts val="3900"/>
              </a:spcBef>
            </a:pPr>
            <a:r>
              <a:t>Anche lui si collega a un TDataSet ed espone i suoi campi per il binding </a:t>
            </a:r>
            <a:r>
              <a:rPr i="1" sz="1600"/>
              <a:t>(TDataSource embedded)</a:t>
            </a:r>
          </a:p>
          <a:p>
            <a:pPr>
              <a:spcBef>
                <a:spcPts val="2200"/>
              </a:spcBef>
            </a:pPr>
            <a:r>
              <a:t>Rende possibile collegare i campi del DataSet anche a componenti </a:t>
            </a:r>
            <a:r>
              <a:rPr b="1"/>
              <a:t>NON DBAware</a:t>
            </a:r>
            <a:r>
              <a:t> </a:t>
            </a:r>
            <a:r>
              <a:rPr i="1" sz="1600"/>
              <a:t>(unica opzione in Firemonkey)</a:t>
            </a:r>
          </a:p>
        </p:txBody>
      </p:sp>
      <p:sp>
        <p:nvSpPr>
          <p:cNvPr id="582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TBindSourceDB</a:t>
            </a:r>
          </a:p>
        </p:txBody>
      </p:sp>
      <p:pic>
        <p:nvPicPr>
          <p:cNvPr id="583" name="Schermata 2019-11-16 alle 18.14.34.png" descr="Schermata 2019-11-16 alle 18.14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2509" y="1442305"/>
            <a:ext cx="3353350" cy="210861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9" grpId="3"/>
      <p:bldP build="p" bldLvl="1" animBg="1" rev="0" advAuto="0" spid="581" grpId="1"/>
      <p:bldP build="whole" bldLvl="1" animBg="1" rev="0" advAuto="0" spid="583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6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7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TPrototypeBindSource</a:t>
            </a:r>
          </a:p>
        </p:txBody>
      </p:sp>
      <p:pic>
        <p:nvPicPr>
          <p:cNvPr id="588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7603" y="1566479"/>
            <a:ext cx="2940536" cy="275795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589" name="Immagine" descr="Immagin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84964" y="1028415"/>
            <a:ext cx="3838980" cy="5198420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Segnaposto contenuto 3"/>
          <p:cNvSpPr txBox="1"/>
          <p:nvPr>
            <p:ph type="body" idx="1"/>
          </p:nvPr>
        </p:nvSpPr>
        <p:spPr>
          <a:xfrm>
            <a:off x="631862" y="1323144"/>
            <a:ext cx="7552451" cy="478233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700"/>
              </a:spcBef>
            </a:pPr>
            <a:r>
              <a:t>Permette la prototipazione della UI con dati fake </a:t>
            </a:r>
            <a:r>
              <a:rPr i="1" sz="1800"/>
              <a:t>(sia a DT che a RT)</a:t>
            </a:r>
          </a:p>
          <a:p>
            <a:pPr>
              <a:spcBef>
                <a:spcPts val="1700"/>
              </a:spcBef>
            </a:pPr>
            <a:r>
              <a:t>Devo definire campi </a:t>
            </a:r>
            <a:r>
              <a:rPr i="1" sz="1800"/>
              <a:t>(fields editor)</a:t>
            </a:r>
          </a:p>
          <a:p>
            <a:pPr>
              <a:spcBef>
                <a:spcPts val="1700"/>
              </a:spcBef>
            </a:pPr>
            <a:r>
              <a:t>Quanto vorrò passare ai dati reali dovrò fornire una fonte di dati reali che sostituirà il generatore di fake data (evento </a:t>
            </a:r>
            <a:r>
              <a:rPr b="1"/>
              <a:t>OnCreateAdapter</a:t>
            </a:r>
            <a:r>
              <a:t>) </a:t>
            </a:r>
            <a:r>
              <a:rPr i="1" sz="1800"/>
              <a:t>(RT)</a:t>
            </a:r>
          </a:p>
          <a:p>
            <a:pPr>
              <a:spcBef>
                <a:spcPts val="1700"/>
              </a:spcBef>
            </a:pPr>
            <a:r>
              <a:t>Sviluppo di un prototipo di UI senza avere ancora nemmeno pensato alla fonte dati </a:t>
            </a:r>
            <a:r>
              <a:rPr i="1" sz="1800"/>
              <a:t>(DB?, Objects?) </a:t>
            </a:r>
            <a:r>
              <a:t>anche prima, o contemporaneamente, lo sviluppo della logica di dominio e/o del DB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9" dur="500" fill="hold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9" grpId="3"/>
      <p:bldP build="p" bldLvl="1" animBg="1" rev="0" advAuto="0" spid="590" grpId="1"/>
      <p:bldP build="whole" bldLvl="1" animBg="1" rev="0" advAuto="0" spid="588" grpId="4"/>
      <p:bldP build="whole" bldLvl="1" animBg="1" rev="0" advAuto="0" spid="585" grpId="5"/>
      <p:bldP build="whole" bldLvl="1" animBg="1" rev="0" advAuto="0" spid="589" grpId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3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4" name="Segnaposto contenuto 3"/>
          <p:cNvSpPr txBox="1"/>
          <p:nvPr>
            <p:ph type="body" idx="1"/>
          </p:nvPr>
        </p:nvSpPr>
        <p:spPr>
          <a:xfrm>
            <a:off x="713414" y="1226119"/>
            <a:ext cx="10765172" cy="498331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700"/>
              </a:spcBef>
            </a:pPr>
            <a:r>
              <a:t>Una fonte di dati</a:t>
            </a:r>
          </a:p>
          <a:p>
            <a:pPr>
              <a:spcBef>
                <a:spcPts val="1700"/>
              </a:spcBef>
            </a:pPr>
            <a:r>
              <a:t>Adatta un oggetto (o una lista di oggetti) per essere poi assegnato a un TPrototypeBindSource come fonte di dati</a:t>
            </a:r>
          </a:p>
          <a:p>
            <a:pPr>
              <a:spcBef>
                <a:spcPts val="1700"/>
              </a:spcBef>
            </a:pPr>
            <a:r>
              <a:rPr b="1"/>
              <a:t>Reale OOP</a:t>
            </a:r>
            <a:r>
              <a:t> senza perdere le caratteristiche </a:t>
            </a:r>
            <a:r>
              <a:rPr b="1"/>
              <a:t>RAD</a:t>
            </a:r>
            <a:r>
              <a:t> di Delphi</a:t>
            </a:r>
          </a:p>
          <a:p>
            <a:pPr>
              <a:spcBef>
                <a:spcPts val="1700"/>
              </a:spcBef>
            </a:pPr>
            <a:r>
              <a:t>Ruolo simile al TDataSet </a:t>
            </a:r>
            <a:r>
              <a:rPr i="1" sz="1800"/>
              <a:t>(State, Edit, Post, Append, Cancel…)</a:t>
            </a:r>
          </a:p>
          <a:p>
            <a:pPr>
              <a:spcBef>
                <a:spcPts val="1700"/>
              </a:spcBef>
            </a:pPr>
            <a:r>
              <a:rPr b="1"/>
              <a:t>Post su oggetti non su DB</a:t>
            </a:r>
            <a:r>
              <a:t> </a:t>
            </a:r>
            <a:r>
              <a:rPr i="1" sz="1800"/>
              <a:t>(anche Delete, Append…)</a:t>
            </a:r>
            <a:r>
              <a:rPr b="1"/>
              <a:t> </a:t>
            </a:r>
            <a:endParaRPr b="1"/>
          </a:p>
          <a:p>
            <a:pPr>
              <a:spcBef>
                <a:spcPts val="1700"/>
              </a:spcBef>
            </a:pPr>
            <a:r>
              <a:t>TObjectBindSourceAdapter/TListBindSourceAdapter</a:t>
            </a:r>
          </a:p>
          <a:p>
            <a:pPr>
              <a:spcBef>
                <a:spcPts val="1700"/>
              </a:spcBef>
            </a:pPr>
            <a:r>
              <a:t>No master-detail</a:t>
            </a:r>
          </a:p>
        </p:txBody>
      </p:sp>
      <p:sp>
        <p:nvSpPr>
          <p:cNvPr id="595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TBindSourceAdapter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2" grpId="2"/>
      <p:bldP build="p" bldLvl="1" animBg="1" rev="0" advAuto="0" spid="594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8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9" name="Segnaposto contenuto 3"/>
          <p:cNvSpPr txBox="1"/>
          <p:nvPr>
            <p:ph type="body" idx="1"/>
          </p:nvPr>
        </p:nvSpPr>
        <p:spPr>
          <a:xfrm>
            <a:off x="1000549" y="2013035"/>
            <a:ext cx="7894442" cy="483072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200"/>
              </a:spcBef>
            </a:pPr>
            <a:r>
              <a:t>L’equivalente per LiveBindings del TDBNavigator</a:t>
            </a:r>
          </a:p>
          <a:p>
            <a:pPr>
              <a:spcBef>
                <a:spcPts val="2200"/>
              </a:spcBef>
            </a:pPr>
            <a:r>
              <a:t>Si collega a un BindSource</a:t>
            </a:r>
          </a:p>
        </p:txBody>
      </p:sp>
      <p:sp>
        <p:nvSpPr>
          <p:cNvPr id="600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TBindNavigator</a:t>
            </a:r>
          </a:p>
        </p:txBody>
      </p:sp>
      <p:pic>
        <p:nvPicPr>
          <p:cNvPr id="601" name="Schermata 2019-11-16 alle 18.41.34.png" descr="Schermata 2019-11-16 alle 18.41.34.png"/>
          <p:cNvPicPr>
            <a:picLocks noChangeAspect="1"/>
          </p:cNvPicPr>
          <p:nvPr/>
        </p:nvPicPr>
        <p:blipFill>
          <a:blip r:embed="rId2">
            <a:extLst/>
          </a:blip>
          <a:srcRect l="2356" t="2356" r="2356" b="2356"/>
          <a:stretch>
            <a:fillRect/>
          </a:stretch>
        </p:blipFill>
        <p:spPr>
          <a:xfrm>
            <a:off x="9218618" y="365255"/>
            <a:ext cx="2185923" cy="592314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pic>
        <p:nvPicPr>
          <p:cNvPr id="602" name="Schermata 2019-11-16 alle 18.46.06.png" descr="Schermata 2019-11-16 alle 18.46.06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4375546" y="1248792"/>
            <a:ext cx="3459996" cy="4660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5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99" grpId="2"/>
      <p:bldP build="whole" bldLvl="1" animBg="1" rev="0" advAuto="0" spid="597" grpId="4"/>
      <p:bldP build="whole" bldLvl="1" animBg="1" rev="0" advAuto="0" spid="602" grpId="1"/>
      <p:bldP build="whole" bldLvl="1" animBg="1" rev="0" advAuto="0" spid="601" grpId="3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Binding Classes</a:t>
            </a:r>
          </a:p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i veri LiveBindings</a:t>
            </a:r>
          </a:p>
        </p:txBody>
      </p:sp>
      <p:sp>
        <p:nvSpPr>
          <p:cNvPr id="605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5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8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9" name="Segnaposto contenuto 3"/>
          <p:cNvSpPr txBox="1"/>
          <p:nvPr>
            <p:ph type="body" sz="half" idx="1"/>
          </p:nvPr>
        </p:nvSpPr>
        <p:spPr>
          <a:xfrm>
            <a:off x="541883" y="1781618"/>
            <a:ext cx="8234808" cy="387232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Binding Expressions </a:t>
            </a:r>
            <a:r>
              <a:rPr i="1" sz="1600"/>
              <a:t>(TBindExpression, TBindExprItems, </a:t>
            </a:r>
            <a:r>
              <a:rPr b="1" i="1" sz="1600">
                <a:solidFill>
                  <a:schemeClr val="accent2">
                    <a:satOff val="-18194"/>
                    <a:lumOff val="-11215"/>
                  </a:schemeClr>
                </a:solidFill>
              </a:rPr>
              <a:t>NOT</a:t>
            </a:r>
            <a:r>
              <a:rPr i="1" sz="1600"/>
              <a:t> TBindingExpression)</a:t>
            </a:r>
          </a:p>
          <a:p>
            <a:pPr>
              <a:lnSpc>
                <a:spcPct val="150000"/>
              </a:lnSpc>
            </a:pPr>
            <a:r>
              <a:t>List LiveBindings</a:t>
            </a:r>
          </a:p>
          <a:p>
            <a:pPr>
              <a:lnSpc>
                <a:spcPct val="150000"/>
              </a:lnSpc>
            </a:pPr>
            <a:r>
              <a:t>Link LiveBindings</a:t>
            </a:r>
          </a:p>
          <a:p>
            <a:pPr>
              <a:lnSpc>
                <a:spcPct val="150000"/>
              </a:lnSpc>
            </a:pPr>
            <a:r>
              <a:t>Quick Bindings</a:t>
            </a:r>
          </a:p>
        </p:txBody>
      </p:sp>
      <p:sp>
        <p:nvSpPr>
          <p:cNvPr id="610" name="Titolo 2"/>
          <p:cNvSpPr txBox="1"/>
          <p:nvPr>
            <p:ph type="title"/>
          </p:nvPr>
        </p:nvSpPr>
        <p:spPr>
          <a:xfrm>
            <a:off x="95250" y="393790"/>
            <a:ext cx="12001500" cy="108912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Binding Classes</a:t>
            </a:r>
          </a:p>
          <a:p>
            <a:pPr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 veri LiveBindings</a:t>
            </a:r>
          </a:p>
        </p:txBody>
      </p:sp>
      <p:pic>
        <p:nvPicPr>
          <p:cNvPr id="611" name="Schermata 2019-11-16 alle 17.19.38.png" descr="Schermata 2019-11-16 alle 17.19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4640" y="883781"/>
            <a:ext cx="3193508" cy="5326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9" grpId="1"/>
      <p:bldP build="whole" bldLvl="1" animBg="1" rev="0" advAuto="0" spid="607" grpId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4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5" name="Segnaposto contenuto 3"/>
          <p:cNvSpPr txBox="1"/>
          <p:nvPr>
            <p:ph type="body" idx="1"/>
          </p:nvPr>
        </p:nvSpPr>
        <p:spPr>
          <a:xfrm>
            <a:off x="541883" y="1781618"/>
            <a:ext cx="11108234" cy="41700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1300"/>
              </a:spcBef>
            </a:pPr>
            <a:r>
              <a:t>I LiveBindings sono componenti con una o più espressioni</a:t>
            </a:r>
          </a:p>
          <a:p>
            <a:pPr>
              <a:lnSpc>
                <a:spcPct val="100000"/>
              </a:lnSpc>
              <a:spcBef>
                <a:spcPts val="1300"/>
              </a:spcBef>
            </a:pPr>
            <a:r>
              <a:t>Le espressioni sono valutate dall’expression engine, poi i LiveBindings usano il risultato per fare qualcosa </a:t>
            </a:r>
            <a:r>
              <a:rPr i="1" sz="1600"/>
              <a:t>(di solito set di una proprietà)</a:t>
            </a:r>
          </a:p>
          <a:p>
            <a:pPr>
              <a:lnSpc>
                <a:spcPct val="100000"/>
              </a:lnSpc>
              <a:spcBef>
                <a:spcPts val="1300"/>
              </a:spcBef>
            </a:pPr>
            <a:r>
              <a:t>Alcuni LiveBindings hanno più collezioni di espressioni, possono quindi avere effetto su più proprietà</a:t>
            </a:r>
          </a:p>
          <a:p>
            <a:pPr>
              <a:lnSpc>
                <a:spcPct val="100000"/>
              </a:lnSpc>
              <a:spcBef>
                <a:spcPts val="1300"/>
              </a:spcBef>
            </a:pPr>
            <a:r>
              <a:t>Se una espressione esegue metodi oppure assegna/legge proprietà che hanno metodi get/set si possono avere interessanti “effetti collaterali”</a:t>
            </a:r>
          </a:p>
        </p:txBody>
      </p:sp>
      <p:sp>
        <p:nvSpPr>
          <p:cNvPr id="616" name="Titolo 2"/>
          <p:cNvSpPr txBox="1"/>
          <p:nvPr>
            <p:ph type="title"/>
          </p:nvPr>
        </p:nvSpPr>
        <p:spPr>
          <a:xfrm>
            <a:off x="95250" y="393790"/>
            <a:ext cx="12001500" cy="108912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LiveBindings vs Expressions</a:t>
            </a:r>
          </a:p>
          <a:p>
            <a:pPr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 veri LiveBindings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3" grpId="2"/>
      <p:bldP build="p" bldLvl="5" animBg="1" rev="0" advAuto="0" spid="615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9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0" name="Segnaposto contenuto 3"/>
          <p:cNvSpPr txBox="1"/>
          <p:nvPr>
            <p:ph type="body" sz="half" idx="1"/>
          </p:nvPr>
        </p:nvSpPr>
        <p:spPr>
          <a:xfrm>
            <a:off x="844686" y="1791812"/>
            <a:ext cx="8234809" cy="3872320"/>
          </a:xfrm>
          <a:prstGeom prst="rect">
            <a:avLst/>
          </a:prstGeom>
        </p:spPr>
        <p:txBody>
          <a:bodyPr/>
          <a:lstStyle/>
          <a:p>
            <a:pPr marL="198881" indent="-198881" defTabSz="795527">
              <a:spcBef>
                <a:spcPts val="800"/>
              </a:spcBef>
              <a:defRPr sz="2436"/>
            </a:pPr>
            <a:r>
              <a:t>E’ la più semplice delle classi LiveBindings</a:t>
            </a:r>
          </a:p>
          <a:p>
            <a:pPr marL="198881" indent="-198881" defTabSz="795527">
              <a:spcBef>
                <a:spcPts val="800"/>
              </a:spcBef>
              <a:defRPr sz="2436"/>
            </a:pPr>
            <a:r>
              <a:t>Collega due componenti</a:t>
            </a:r>
          </a:p>
          <a:p>
            <a:pPr marL="198881" indent="-198881" defTabSz="795527">
              <a:spcBef>
                <a:spcPts val="800"/>
              </a:spcBef>
              <a:defRPr sz="2436"/>
            </a:pPr>
            <a:r>
              <a:t>Incapsula una </a:t>
            </a:r>
            <a:r>
              <a:rPr b="1"/>
              <a:t>BindingExpression</a:t>
            </a:r>
            <a:r>
              <a:t>, crea gli </a:t>
            </a:r>
            <a:r>
              <a:rPr b="1"/>
              <a:t>IScope</a:t>
            </a:r>
            <a:r>
              <a:t> necessari per far “vedere” gli oggetti interessati all’engine, </a:t>
            </a:r>
            <a:r>
              <a:rPr b="1"/>
              <a:t>valuta</a:t>
            </a:r>
            <a:r>
              <a:t> l’espressione e assegna il risultato al </a:t>
            </a:r>
            <a:r>
              <a:rPr b="1"/>
              <a:t>ControlComponent</a:t>
            </a:r>
          </a:p>
          <a:p>
            <a:pPr marL="198881" indent="-198881" defTabSz="795527">
              <a:spcBef>
                <a:spcPts val="800"/>
              </a:spcBef>
              <a:defRPr sz="2436"/>
            </a:pPr>
            <a:r>
              <a:t>SourceComponent + SourceExpression</a:t>
            </a:r>
          </a:p>
          <a:p>
            <a:pPr marL="198881" indent="-198881" defTabSz="795527">
              <a:spcBef>
                <a:spcPts val="800"/>
              </a:spcBef>
              <a:defRPr sz="2436"/>
            </a:pPr>
            <a:r>
              <a:t>ControlComponent + ControlExpression</a:t>
            </a:r>
          </a:p>
          <a:p>
            <a:pPr marL="198881" indent="-198881" defTabSz="795527">
              <a:spcBef>
                <a:spcPts val="800"/>
              </a:spcBef>
              <a:defRPr sz="2436"/>
            </a:pPr>
            <a:r>
              <a:t>Direction </a:t>
            </a:r>
            <a:r>
              <a:rPr i="1" sz="1566"/>
              <a:t>(SourceToControl, ControlToSource, Bidirectional)</a:t>
            </a:r>
          </a:p>
          <a:p>
            <a:pPr marL="198881" indent="-198881" defTabSz="795527">
              <a:spcBef>
                <a:spcPts val="800"/>
              </a:spcBef>
              <a:defRPr sz="2436"/>
            </a:pPr>
            <a:r>
              <a:t>Managed</a:t>
            </a:r>
          </a:p>
        </p:txBody>
      </p:sp>
      <p:sp>
        <p:nvSpPr>
          <p:cNvPr id="621" name="Titolo 2"/>
          <p:cNvSpPr txBox="1"/>
          <p:nvPr>
            <p:ph type="title"/>
          </p:nvPr>
        </p:nvSpPr>
        <p:spPr>
          <a:xfrm>
            <a:off x="95250" y="266790"/>
            <a:ext cx="12001500" cy="108912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TBindExpression</a:t>
            </a:r>
          </a:p>
          <a:p>
            <a:pPr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Binding Expressions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20" grpId="1"/>
      <p:bldP build="whole" bldLvl="1" animBg="1" rev="0" advAuto="0" spid="618" grpId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4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5" name="Titolo 2"/>
          <p:cNvSpPr txBox="1"/>
          <p:nvPr>
            <p:ph type="title"/>
          </p:nvPr>
        </p:nvSpPr>
        <p:spPr>
          <a:xfrm>
            <a:off x="95250" y="266790"/>
            <a:ext cx="12001500" cy="108912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Expression Editor</a:t>
            </a:r>
          </a:p>
          <a:p>
            <a:pPr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TBindExpression</a:t>
            </a:r>
          </a:p>
        </p:txBody>
      </p:sp>
      <p:sp>
        <p:nvSpPr>
          <p:cNvPr id="626" name="Esempio: 2.1-2"/>
          <p:cNvSpPr txBox="1"/>
          <p:nvPr/>
        </p:nvSpPr>
        <p:spPr>
          <a:xfrm>
            <a:off x="2640885" y="6387496"/>
            <a:ext cx="69102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DDDDDD"/>
                </a:solidFill>
              </a:defRPr>
            </a:pPr>
            <a:r>
              <a:t>Esempio: </a:t>
            </a:r>
            <a:r>
              <a:rPr b="1"/>
              <a:t>2.1-2</a:t>
            </a:r>
          </a:p>
        </p:txBody>
      </p:sp>
      <p:pic>
        <p:nvPicPr>
          <p:cNvPr id="627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5425" y="1391104"/>
            <a:ext cx="7321150" cy="480709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3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0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1" name="Segnaposto contenuto 3"/>
          <p:cNvSpPr txBox="1"/>
          <p:nvPr>
            <p:ph type="body" idx="1"/>
          </p:nvPr>
        </p:nvSpPr>
        <p:spPr>
          <a:xfrm>
            <a:off x="831986" y="1791812"/>
            <a:ext cx="10905552" cy="3872320"/>
          </a:xfrm>
          <a:prstGeom prst="rect">
            <a:avLst/>
          </a:prstGeom>
        </p:spPr>
        <p:txBody>
          <a:bodyPr/>
          <a:lstStyle/>
          <a:p>
            <a:pPr/>
            <a:r>
              <a:t>Può contenere più di una BindExpression </a:t>
            </a:r>
            <a:r>
              <a:rPr i="1" sz="1800"/>
              <a:t>(tipicamente da 1 a 3)</a:t>
            </a:r>
          </a:p>
          <a:p>
            <a:pPr/>
            <a:r>
              <a:rPr b="1"/>
              <a:t>2</a:t>
            </a:r>
            <a:r>
              <a:t> collezioni di BindExpressions:</a:t>
            </a:r>
          </a:p>
          <a:p>
            <a:pPr lvl="1" marL="685800" indent="-228600"/>
            <a:r>
              <a:rPr b="1"/>
              <a:t>Format</a:t>
            </a:r>
            <a:r>
              <a:t> collection: </a:t>
            </a:r>
            <a:r>
              <a:rPr i="1" sz="1800"/>
              <a:t>(Espressioni che assegnano un valore quando il componente è attivo)</a:t>
            </a:r>
          </a:p>
          <a:p>
            <a:pPr lvl="1" marL="685800" indent="-228600"/>
            <a:r>
              <a:rPr b="1"/>
              <a:t>Clear</a:t>
            </a:r>
            <a:r>
              <a:t> collection: </a:t>
            </a:r>
            <a:r>
              <a:rPr i="1" sz="1800"/>
              <a:t>(Espressioni che assegnano un valore quando il componente viene disabilitato)</a:t>
            </a:r>
          </a:p>
          <a:p>
            <a:pPr/>
            <a:r>
              <a:t>Managed</a:t>
            </a:r>
          </a:p>
        </p:txBody>
      </p:sp>
      <p:sp>
        <p:nvSpPr>
          <p:cNvPr id="632" name="Titolo 2"/>
          <p:cNvSpPr txBox="1"/>
          <p:nvPr>
            <p:ph type="title"/>
          </p:nvPr>
        </p:nvSpPr>
        <p:spPr>
          <a:xfrm>
            <a:off x="95250" y="266790"/>
            <a:ext cx="12001500" cy="108912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TBindExprItems</a:t>
            </a:r>
          </a:p>
          <a:p>
            <a:pPr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Binding Expressions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9" grpId="2"/>
      <p:bldP build="p" bldLvl="5" animBg="1" rev="0" advAuto="0" spid="6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532" y="2043753"/>
            <a:ext cx="7543986" cy="4243492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" name="Segnaposto contenuto 3"/>
          <p:cNvSpPr txBox="1"/>
          <p:nvPr>
            <p:ph type="body" sz="quarter" idx="1"/>
          </p:nvPr>
        </p:nvSpPr>
        <p:spPr>
          <a:xfrm>
            <a:off x="330200" y="902043"/>
            <a:ext cx="4369073" cy="1582723"/>
          </a:xfrm>
          <a:prstGeom prst="rect">
            <a:avLst/>
          </a:prstGeom>
        </p:spPr>
        <p:txBody>
          <a:bodyPr/>
          <a:lstStyle/>
          <a:p>
            <a:pPr marL="185165" indent="-185165" defTabSz="740663">
              <a:spcBef>
                <a:spcPts val="800"/>
              </a:spcBef>
              <a:defRPr sz="2268"/>
            </a:pPr>
            <a:r>
              <a:t>Lentezza</a:t>
            </a:r>
            <a:endParaRPr b="1"/>
          </a:p>
          <a:p>
            <a:pPr marL="185165" indent="-185165" defTabSz="740663">
              <a:spcBef>
                <a:spcPts val="800"/>
              </a:spcBef>
              <a:defRPr sz="2268"/>
            </a:pPr>
            <a:r>
              <a:t>Migliorato nelle ultime release</a:t>
            </a:r>
          </a:p>
          <a:p>
            <a:pPr marL="185165" indent="-185165" defTabSz="740663">
              <a:spcBef>
                <a:spcPts val="800"/>
              </a:spcBef>
              <a:defRPr sz="2268"/>
            </a:pPr>
            <a:r>
              <a:t>Ulteriori miglioramenti in roadmap</a:t>
            </a:r>
          </a:p>
        </p:txBody>
      </p:sp>
      <p:sp>
        <p:nvSpPr>
          <p:cNvPr id="139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Patti chiari amicizia lunga - Principale difetto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5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6" name="Titolo 2"/>
          <p:cNvSpPr txBox="1"/>
          <p:nvPr>
            <p:ph type="title"/>
          </p:nvPr>
        </p:nvSpPr>
        <p:spPr>
          <a:xfrm>
            <a:off x="95250" y="266790"/>
            <a:ext cx="12001500" cy="108912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Expression Editor</a:t>
            </a:r>
          </a:p>
          <a:p>
            <a:pPr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TBindExprItems</a:t>
            </a:r>
          </a:p>
        </p:txBody>
      </p:sp>
      <p:sp>
        <p:nvSpPr>
          <p:cNvPr id="637" name="Esempio: 2.3"/>
          <p:cNvSpPr txBox="1"/>
          <p:nvPr/>
        </p:nvSpPr>
        <p:spPr>
          <a:xfrm>
            <a:off x="2640885" y="6387496"/>
            <a:ext cx="69102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DDDDDD"/>
                </a:solidFill>
              </a:defRPr>
            </a:pPr>
            <a:r>
              <a:t>Esempio: </a:t>
            </a:r>
            <a:r>
              <a:rPr b="1"/>
              <a:t>2.3</a:t>
            </a:r>
          </a:p>
        </p:txBody>
      </p:sp>
      <p:pic>
        <p:nvPicPr>
          <p:cNvPr id="638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9981" y="1241245"/>
            <a:ext cx="8852038" cy="5139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4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1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2" name="Titolo 2"/>
          <p:cNvSpPr txBox="1"/>
          <p:nvPr>
            <p:ph type="title"/>
          </p:nvPr>
        </p:nvSpPr>
        <p:spPr>
          <a:xfrm>
            <a:off x="95250" y="2032762"/>
            <a:ext cx="12001500" cy="190949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Custom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 Converter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(Esempio)</a:t>
            </a:r>
          </a:p>
        </p:txBody>
      </p:sp>
      <p:sp>
        <p:nvSpPr>
          <p:cNvPr id="643" name="Esempio: 3"/>
          <p:cNvSpPr txBox="1"/>
          <p:nvPr/>
        </p:nvSpPr>
        <p:spPr>
          <a:xfrm>
            <a:off x="2640885" y="6387496"/>
            <a:ext cx="69102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DDDDDD"/>
                </a:solidFill>
              </a:defRPr>
            </a:pPr>
            <a:r>
              <a:t>Esempio: </a:t>
            </a:r>
            <a:r>
              <a:rPr b="1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0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List LiveBindings</a:t>
            </a:r>
          </a:p>
        </p:txBody>
      </p:sp>
      <p:sp>
        <p:nvSpPr>
          <p:cNvPr id="646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6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9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0" name="Segnaposto contenuto 3"/>
          <p:cNvSpPr txBox="1"/>
          <p:nvPr>
            <p:ph type="body" idx="1"/>
          </p:nvPr>
        </p:nvSpPr>
        <p:spPr>
          <a:xfrm>
            <a:off x="713414" y="1226119"/>
            <a:ext cx="10765172" cy="451060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700"/>
              </a:spcBef>
            </a:pPr>
            <a:r>
              <a:t>Lavorano con componenti basati su Liste</a:t>
            </a:r>
          </a:p>
          <a:p>
            <a:pPr>
              <a:spcBef>
                <a:spcPts val="1700"/>
              </a:spcBef>
            </a:pPr>
            <a:r>
              <a:t>Unidirezionali </a:t>
            </a:r>
            <a:r>
              <a:rPr i="1" sz="1800"/>
              <a:t>(Source to control only)</a:t>
            </a:r>
            <a:endParaRPr i="1" sz="1800"/>
          </a:p>
          <a:p>
            <a:pPr>
              <a:spcBef>
                <a:spcPts val="1700"/>
              </a:spcBef>
            </a:pPr>
            <a:r>
              <a:t>Unmanaged</a:t>
            </a:r>
          </a:p>
          <a:p>
            <a:pPr>
              <a:spcBef>
                <a:spcPts val="1700"/>
              </a:spcBef>
            </a:pPr>
            <a:r>
              <a:t>Usano i BindSource</a:t>
            </a:r>
          </a:p>
          <a:p>
            <a:pPr>
              <a:spcBef>
                <a:spcPts val="1700"/>
              </a:spcBef>
              <a:defRPr b="1"/>
            </a:pPr>
            <a:r>
              <a:t>TBindList</a:t>
            </a:r>
          </a:p>
          <a:p>
            <a:pPr>
              <a:spcBef>
                <a:spcPts val="1700"/>
              </a:spcBef>
            </a:pPr>
            <a:r>
              <a:rPr b="1"/>
              <a:t>TBindGridList </a:t>
            </a:r>
          </a:p>
        </p:txBody>
      </p:sp>
      <p:sp>
        <p:nvSpPr>
          <p:cNvPr id="651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List LiveBindings</a:t>
            </a:r>
          </a:p>
        </p:txBody>
      </p:sp>
      <p:pic>
        <p:nvPicPr>
          <p:cNvPr id="652" name="Schermata 2019-11-16 alle 17.19.38.png" descr="Schermata 2019-11-16 alle 17.19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4640" y="883781"/>
            <a:ext cx="3193508" cy="5326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50" grpId="1"/>
      <p:bldP build="whole" bldLvl="1" animBg="1" rev="0" advAuto="0" spid="648" grpId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5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6" name="Segnaposto contenuto 3"/>
          <p:cNvSpPr txBox="1"/>
          <p:nvPr>
            <p:ph type="body" idx="1"/>
          </p:nvPr>
        </p:nvSpPr>
        <p:spPr>
          <a:xfrm>
            <a:off x="713414" y="1353119"/>
            <a:ext cx="10765172" cy="472931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700"/>
              </a:spcBef>
            </a:pPr>
            <a:r>
              <a:t>Target: ComboBox, ListBox, ListView</a:t>
            </a:r>
          </a:p>
          <a:p>
            <a:pPr>
              <a:spcBef>
                <a:spcPts val="1700"/>
              </a:spcBef>
            </a:pPr>
            <a:r>
              <a:rPr b="1"/>
              <a:t>3</a:t>
            </a:r>
            <a:r>
              <a:t> collezioni di BindExpressions:</a:t>
            </a:r>
            <a:endParaRPr i="1" sz="1800"/>
          </a:p>
          <a:p>
            <a:pPr lvl="1" marL="685800" indent="-228600">
              <a:spcBef>
                <a:spcPts val="1700"/>
              </a:spcBef>
            </a:pPr>
            <a:r>
              <a:rPr b="1"/>
              <a:t>Format</a:t>
            </a:r>
            <a:r>
              <a:t> </a:t>
            </a:r>
            <a:r>
              <a:rPr i="1" sz="1800"/>
              <a:t>(specificamente sulla proprietà TStrings)</a:t>
            </a:r>
          </a:p>
          <a:p>
            <a:pPr lvl="1" marL="685800" indent="-228600">
              <a:spcBef>
                <a:spcPts val="1700"/>
              </a:spcBef>
            </a:pPr>
            <a:r>
              <a:rPr b="1"/>
              <a:t>FormatControl</a:t>
            </a:r>
            <a:r>
              <a:t> </a:t>
            </a:r>
            <a:r>
              <a:rPr i="1" sz="1800"/>
              <a:t>(per il ControlComponent quando è attivo)</a:t>
            </a:r>
            <a:endParaRPr i="1" sz="1800"/>
          </a:p>
          <a:p>
            <a:pPr lvl="1" marL="685800" indent="-228600">
              <a:spcBef>
                <a:spcPts val="1700"/>
              </a:spcBef>
            </a:pPr>
            <a:r>
              <a:rPr b="1"/>
              <a:t>ClearControl</a:t>
            </a:r>
            <a:r>
              <a:t> </a:t>
            </a:r>
            <a:r>
              <a:rPr i="1" sz="1800"/>
              <a:t>(per il ControlComponent quando viene disattivato)</a:t>
            </a:r>
          </a:p>
          <a:p>
            <a:pPr>
              <a:spcBef>
                <a:spcPts val="1700"/>
              </a:spcBef>
            </a:pPr>
            <a:r>
              <a:t>Può contenere molte espressioni per assegnare diverse proprietà, sia della TStrings che del ControlComponent</a:t>
            </a:r>
          </a:p>
        </p:txBody>
      </p:sp>
      <p:sp>
        <p:nvSpPr>
          <p:cNvPr id="657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TBindList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56" grpId="1"/>
      <p:bldP build="whole" bldLvl="1" animBg="1" rev="0" advAuto="0" spid="654" grpId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0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1" name="Titolo 2"/>
          <p:cNvSpPr txBox="1"/>
          <p:nvPr>
            <p:ph type="title"/>
          </p:nvPr>
        </p:nvSpPr>
        <p:spPr>
          <a:xfrm>
            <a:off x="95250" y="266790"/>
            <a:ext cx="12001500" cy="108912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Expression Editor</a:t>
            </a:r>
          </a:p>
          <a:p>
            <a:pPr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TBindList</a:t>
            </a:r>
          </a:p>
        </p:txBody>
      </p:sp>
      <p:sp>
        <p:nvSpPr>
          <p:cNvPr id="662" name="Esempio: 4"/>
          <p:cNvSpPr txBox="1"/>
          <p:nvPr/>
        </p:nvSpPr>
        <p:spPr>
          <a:xfrm>
            <a:off x="2640885" y="6387496"/>
            <a:ext cx="69102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DDDDDD"/>
                </a:solidFill>
              </a:defRPr>
            </a:pPr>
            <a:r>
              <a:t>Esempio: </a:t>
            </a:r>
            <a:r>
              <a:rPr b="1"/>
              <a:t>4</a:t>
            </a:r>
          </a:p>
        </p:txBody>
      </p:sp>
      <p:pic>
        <p:nvPicPr>
          <p:cNvPr id="663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8121" y="1230759"/>
            <a:ext cx="8234808" cy="5092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9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6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7" name="Segnaposto contenuto 3"/>
          <p:cNvSpPr txBox="1"/>
          <p:nvPr>
            <p:ph type="body" idx="1"/>
          </p:nvPr>
        </p:nvSpPr>
        <p:spPr>
          <a:xfrm>
            <a:off x="713414" y="1353119"/>
            <a:ext cx="10765172" cy="492558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700"/>
              </a:spcBef>
            </a:pPr>
            <a:r>
              <a:t>Target: Grids </a:t>
            </a:r>
            <a:r>
              <a:rPr i="1" sz="1800"/>
              <a:t>(liste di liste)</a:t>
            </a:r>
            <a:endParaRPr i="1" sz="1800"/>
          </a:p>
          <a:p>
            <a:pPr marL="228599" indent="-228599">
              <a:spcBef>
                <a:spcPts val="1700"/>
              </a:spcBef>
            </a:pPr>
            <a:r>
              <a:t>Le griglie sono componenti più complessi, servono molte più espressioni</a:t>
            </a:r>
          </a:p>
          <a:p>
            <a:pPr>
              <a:spcBef>
                <a:spcPts val="1700"/>
              </a:spcBef>
            </a:pPr>
            <a:r>
              <a:rPr b="1"/>
              <a:t>3</a:t>
            </a:r>
            <a:r>
              <a:t> collezioni di BindExpressions:</a:t>
            </a:r>
            <a:endParaRPr i="1" sz="1800"/>
          </a:p>
          <a:p>
            <a:pPr lvl="1" marL="685800" indent="-228600">
              <a:spcBef>
                <a:spcPts val="1700"/>
              </a:spcBef>
            </a:pPr>
            <a:r>
              <a:rPr b="1"/>
              <a:t>FormatControl</a:t>
            </a:r>
            <a:r>
              <a:t> </a:t>
            </a:r>
            <a:r>
              <a:rPr i="1" sz="1800"/>
              <a:t>(per inizializzare il ControlComponent all’attivazione)</a:t>
            </a:r>
          </a:p>
          <a:p>
            <a:pPr lvl="1" marL="685800" indent="-228600">
              <a:spcBef>
                <a:spcPts val="1700"/>
              </a:spcBef>
            </a:pPr>
            <a:r>
              <a:rPr b="1"/>
              <a:t>ClearControl</a:t>
            </a:r>
            <a:r>
              <a:t> </a:t>
            </a:r>
            <a:r>
              <a:rPr i="1" sz="1800"/>
              <a:t>(per finalizzare il ControlComponent alla disattivazione)</a:t>
            </a:r>
            <a:endParaRPr i="1" sz="1800"/>
          </a:p>
          <a:p>
            <a:pPr lvl="1" marL="685800" indent="-228600">
              <a:spcBef>
                <a:spcPts val="1700"/>
              </a:spcBef>
            </a:pPr>
            <a:r>
              <a:rPr b="1"/>
              <a:t>Columns</a:t>
            </a:r>
            <a:r>
              <a:t> </a:t>
            </a:r>
            <a:r>
              <a:rPr i="1" sz="1800"/>
              <a:t>(in realtà è una collezione di collezioni di collezioni di espressioni)</a:t>
            </a:r>
            <a:endParaRPr i="1" sz="1800"/>
          </a:p>
          <a:p>
            <a:pPr lvl="2" marL="1110342" indent="-195942">
              <a:spcBef>
                <a:spcPts val="0"/>
              </a:spcBef>
            </a:pPr>
            <a:r>
              <a:rPr b="1" sz="2400"/>
              <a:t>ColumnName</a:t>
            </a:r>
            <a:r>
              <a:t> </a:t>
            </a:r>
            <a:r>
              <a:rPr i="1" sz="1800"/>
              <a:t>(FieldName)</a:t>
            </a:r>
            <a:endParaRPr i="1" sz="1800"/>
          </a:p>
          <a:p>
            <a:pPr lvl="3" marL="1567542" indent="-195942">
              <a:spcBef>
                <a:spcPts val="0"/>
              </a:spcBef>
            </a:pPr>
            <a:r>
              <a:rPr b="1" sz="2400"/>
              <a:t>ColFormat</a:t>
            </a:r>
            <a:r>
              <a:t> </a:t>
            </a:r>
            <a:r>
              <a:rPr i="1" sz="1800"/>
              <a:t>(target: colonna)</a:t>
            </a:r>
            <a:endParaRPr i="1" sz="1800"/>
          </a:p>
          <a:p>
            <a:pPr lvl="3" marL="1567542" indent="-195942">
              <a:spcBef>
                <a:spcPts val="0"/>
              </a:spcBef>
            </a:pPr>
            <a:r>
              <a:rPr b="1" sz="2400"/>
              <a:t>CellFormat</a:t>
            </a:r>
            <a:r>
              <a:t> </a:t>
            </a:r>
            <a:r>
              <a:rPr i="1" sz="1800"/>
              <a:t>(target: cella)</a:t>
            </a:r>
          </a:p>
        </p:txBody>
      </p:sp>
      <p:sp>
        <p:nvSpPr>
          <p:cNvPr id="668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TBindGridList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500"/>
                                        <p:tgtEl>
                                          <p:spTgt spid="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67" grpId="1"/>
      <p:bldP build="whole" bldLvl="1" animBg="1" rev="0" advAuto="0" spid="665" grpId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310" y="1211845"/>
            <a:ext cx="9002430" cy="5166420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2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3" name="Titolo 2"/>
          <p:cNvSpPr txBox="1"/>
          <p:nvPr>
            <p:ph type="title"/>
          </p:nvPr>
        </p:nvSpPr>
        <p:spPr>
          <a:xfrm>
            <a:off x="95250" y="266790"/>
            <a:ext cx="12001500" cy="95608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Expression Editor</a:t>
            </a:r>
          </a:p>
          <a:p>
            <a:pPr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TBindGridList</a:t>
            </a:r>
          </a:p>
        </p:txBody>
      </p:sp>
      <p:sp>
        <p:nvSpPr>
          <p:cNvPr id="674" name="Esempio: 5"/>
          <p:cNvSpPr txBox="1"/>
          <p:nvPr/>
        </p:nvSpPr>
        <p:spPr>
          <a:xfrm>
            <a:off x="2640885" y="6387496"/>
            <a:ext cx="69102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DDDDDD"/>
                </a:solidFill>
              </a:defRPr>
            </a:pPr>
            <a:r>
              <a:t>Esempio: </a:t>
            </a:r>
            <a:r>
              <a:rPr b="1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1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Link LiveBindings</a:t>
            </a:r>
          </a:p>
        </p:txBody>
      </p:sp>
      <p:sp>
        <p:nvSpPr>
          <p:cNvPr id="677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7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0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1" name="Segnaposto contenuto 3"/>
          <p:cNvSpPr txBox="1"/>
          <p:nvPr>
            <p:ph type="body" idx="1"/>
          </p:nvPr>
        </p:nvSpPr>
        <p:spPr>
          <a:xfrm>
            <a:off x="638233" y="1226119"/>
            <a:ext cx="8309989" cy="4510605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1600"/>
              </a:spcBef>
              <a:defRPr sz="2772"/>
            </a:pPr>
            <a:r>
              <a:t>Come i ListLiveBindings usano i BindSource</a:t>
            </a:r>
          </a:p>
          <a:p>
            <a:pPr marL="226313" indent="-226313" defTabSz="905255">
              <a:spcBef>
                <a:spcPts val="1600"/>
              </a:spcBef>
              <a:defRPr sz="2772"/>
            </a:pPr>
            <a:r>
              <a:t>Bidirezionali </a:t>
            </a:r>
            <a:r>
              <a:rPr i="1" sz="1782"/>
              <a:t>(read/write)</a:t>
            </a:r>
            <a:endParaRPr i="1" sz="1782"/>
          </a:p>
          <a:p>
            <a:pPr marL="226313" indent="-226313" defTabSz="905255">
              <a:spcBef>
                <a:spcPts val="1600"/>
              </a:spcBef>
              <a:defRPr sz="2772"/>
            </a:pPr>
            <a:r>
              <a:t>Unmanaged</a:t>
            </a:r>
          </a:p>
          <a:p>
            <a:pPr marL="226313" indent="-226313" defTabSz="905255">
              <a:spcBef>
                <a:spcPts val="1600"/>
              </a:spcBef>
              <a:defRPr sz="2772"/>
            </a:pPr>
            <a:r>
              <a:t>Rendono possibile un comportamento simil-DBAware </a:t>
            </a:r>
            <a:r>
              <a:rPr i="1" sz="1782"/>
              <a:t>(ma con qualunque componente)</a:t>
            </a:r>
          </a:p>
          <a:p>
            <a:pPr marL="226313" indent="-226313" defTabSz="905255">
              <a:spcBef>
                <a:spcPts val="1600"/>
              </a:spcBef>
              <a:defRPr sz="2772"/>
            </a:pPr>
            <a:r>
              <a:rPr b="1"/>
              <a:t>4</a:t>
            </a:r>
            <a:r>
              <a:t> componenti:</a:t>
            </a:r>
          </a:p>
          <a:p>
            <a:pPr lvl="1" marL="678941" indent="-226313" defTabSz="905255">
              <a:spcBef>
                <a:spcPts val="0"/>
              </a:spcBef>
              <a:defRPr b="1" sz="2376"/>
            </a:pPr>
            <a:r>
              <a:t>TBindLink</a:t>
            </a:r>
          </a:p>
          <a:p>
            <a:pPr lvl="1" marL="678941" indent="-226313" defTabSz="905255">
              <a:spcBef>
                <a:spcPts val="0"/>
              </a:spcBef>
              <a:defRPr sz="2376"/>
            </a:pPr>
            <a:r>
              <a:rPr b="1"/>
              <a:t>TBindPosition</a:t>
            </a:r>
            <a:endParaRPr b="1"/>
          </a:p>
          <a:p>
            <a:pPr lvl="1" marL="678941" indent="-226313" defTabSz="905255">
              <a:spcBef>
                <a:spcPts val="0"/>
              </a:spcBef>
              <a:defRPr sz="2376"/>
            </a:pPr>
            <a:r>
              <a:rPr b="1"/>
              <a:t>TBindListLink </a:t>
            </a:r>
            <a:r>
              <a:rPr i="1" sz="1782"/>
              <a:t>(simile a TBindList)</a:t>
            </a:r>
            <a:endParaRPr b="1"/>
          </a:p>
          <a:p>
            <a:pPr lvl="1" marL="678941" indent="-226313" defTabSz="905255">
              <a:spcBef>
                <a:spcPts val="0"/>
              </a:spcBef>
              <a:defRPr sz="2376"/>
            </a:pPr>
            <a:r>
              <a:rPr b="1"/>
              <a:t>TBindGridLink </a:t>
            </a:r>
            <a:r>
              <a:rPr i="1" sz="1782"/>
              <a:t>(simile a TBindGridList)</a:t>
            </a:r>
          </a:p>
        </p:txBody>
      </p:sp>
      <p:sp>
        <p:nvSpPr>
          <p:cNvPr id="682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Link LiveBindings</a:t>
            </a:r>
          </a:p>
        </p:txBody>
      </p:sp>
      <p:pic>
        <p:nvPicPr>
          <p:cNvPr id="683" name="Schermata 2019-11-16 alle 17.19.38.png" descr="Schermata 2019-11-16 alle 17.19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4640" y="883781"/>
            <a:ext cx="3193508" cy="5326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500"/>
                                        <p:tgtEl>
                                          <p:spTgt spid="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500"/>
                                        <p:tgtEl>
                                          <p:spTgt spid="6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9" grpId="2"/>
      <p:bldP build="p" bldLvl="1" animBg="1" rev="0" advAuto="0" spid="68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2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3" name="Segnaposto contenuto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Qualcosa che permette di collegare il valore di una proprietà di un oggetto qualsiasi ad un’altra proprietà di un altro oggetto qualsiasi</a:t>
            </a:r>
          </a:p>
          <a:p>
            <a:pPr/>
            <a:r>
              <a:t>Unico strumento di binding in Firemonkey (FMX)</a:t>
            </a:r>
          </a:p>
          <a:p>
            <a:pPr/>
            <a:r>
              <a:rPr b="1"/>
              <a:t>Disponibile anche per progetti VCL</a:t>
            </a:r>
            <a:r>
              <a:t> </a:t>
            </a:r>
          </a:p>
        </p:txBody>
      </p:sp>
      <p:sp>
        <p:nvSpPr>
          <p:cNvPr id="144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LiveBindings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2"/>
      <p:bldP build="p" bldLvl="1" animBg="1" rev="0" advAuto="0" spid="143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6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7" name="Segnaposto contenuto 3"/>
          <p:cNvSpPr txBox="1"/>
          <p:nvPr>
            <p:ph type="body" idx="1"/>
          </p:nvPr>
        </p:nvSpPr>
        <p:spPr>
          <a:xfrm>
            <a:off x="713414" y="1353119"/>
            <a:ext cx="10765172" cy="492558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700"/>
              </a:spcBef>
            </a:pPr>
            <a:r>
              <a:t>Collega un controllo single-field </a:t>
            </a:r>
            <a:r>
              <a:rPr i="1" sz="1800"/>
              <a:t>(TEdit)</a:t>
            </a:r>
            <a:r>
              <a:t> con un altro componente </a:t>
            </a:r>
            <a:r>
              <a:rPr i="1" sz="1800"/>
              <a:t>(tipicamente un BindSource)</a:t>
            </a:r>
            <a:endParaRPr i="1" sz="1800"/>
          </a:p>
          <a:p>
            <a:pPr marL="228599" indent="-228599">
              <a:spcBef>
                <a:spcPts val="1700"/>
              </a:spcBef>
            </a:pPr>
            <a:r>
              <a:t>Più specificamente: possono collegare controlli che implementano le interfacce </a:t>
            </a:r>
            <a:r>
              <a:rPr b="1"/>
              <a:t>IEditLinkObserver</a:t>
            </a:r>
            <a:r>
              <a:t> oppure </a:t>
            </a:r>
            <a:r>
              <a:rPr b="1"/>
              <a:t>IEditGridLinkObserver</a:t>
            </a:r>
          </a:p>
          <a:p>
            <a:pPr>
              <a:spcBef>
                <a:spcPts val="1700"/>
              </a:spcBef>
            </a:pPr>
            <a:r>
              <a:rPr b="1"/>
              <a:t>3</a:t>
            </a:r>
            <a:r>
              <a:t> collezioni di BindExpressions:</a:t>
            </a:r>
            <a:endParaRPr i="1" sz="1800"/>
          </a:p>
          <a:p>
            <a:pPr lvl="1" marL="685800" indent="-228600"/>
            <a:r>
              <a:rPr b="1"/>
              <a:t>Format</a:t>
            </a:r>
            <a:r>
              <a:t> collection: </a:t>
            </a:r>
            <a:r>
              <a:rPr i="1" sz="1800"/>
              <a:t>(Espressioni che assegnano un valore quando il componente è attivo)</a:t>
            </a:r>
          </a:p>
          <a:p>
            <a:pPr lvl="1" marL="685800" indent="-228600"/>
            <a:r>
              <a:rPr b="1"/>
              <a:t>Clear</a:t>
            </a:r>
            <a:r>
              <a:t> collection: </a:t>
            </a:r>
            <a:r>
              <a:rPr i="1" sz="1800"/>
              <a:t>(Espressioni che assegnano un valore quando il componente viene disabilitato)</a:t>
            </a:r>
            <a:endParaRPr i="1" sz="1800"/>
          </a:p>
          <a:p>
            <a:pPr lvl="1" marL="685800" indent="-228600"/>
            <a:r>
              <a:rPr b="1"/>
              <a:t>Parse</a:t>
            </a:r>
            <a:r>
              <a:t> collection: </a:t>
            </a:r>
            <a:r>
              <a:rPr i="1" sz="1800"/>
              <a:t>(Espressioni che un valore al SourceComponent, ControlToSource)</a:t>
            </a:r>
          </a:p>
        </p:txBody>
      </p:sp>
      <p:sp>
        <p:nvSpPr>
          <p:cNvPr id="688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TBindLink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6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500"/>
                                        <p:tgtEl>
                                          <p:spTgt spid="6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6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87" grpId="1"/>
      <p:bldP build="whole" bldLvl="1" animBg="1" rev="0" advAuto="0" spid="685" grpId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1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2" name="Titolo 2"/>
          <p:cNvSpPr txBox="1"/>
          <p:nvPr>
            <p:ph type="title"/>
          </p:nvPr>
        </p:nvSpPr>
        <p:spPr>
          <a:xfrm>
            <a:off x="95250" y="266790"/>
            <a:ext cx="12001500" cy="95608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Expression Editor</a:t>
            </a:r>
          </a:p>
          <a:p>
            <a:pPr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TBindLink</a:t>
            </a:r>
          </a:p>
        </p:txBody>
      </p:sp>
      <p:sp>
        <p:nvSpPr>
          <p:cNvPr id="693" name="Esempio: 6.1"/>
          <p:cNvSpPr txBox="1"/>
          <p:nvPr/>
        </p:nvSpPr>
        <p:spPr>
          <a:xfrm>
            <a:off x="2640885" y="6387496"/>
            <a:ext cx="69102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DDDDDD"/>
                </a:solidFill>
              </a:defRPr>
            </a:pPr>
            <a:r>
              <a:t>Esempio: </a:t>
            </a:r>
            <a:r>
              <a:rPr b="1"/>
              <a:t>6.1</a:t>
            </a:r>
          </a:p>
        </p:txBody>
      </p:sp>
      <p:pic>
        <p:nvPicPr>
          <p:cNvPr id="694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9071" y="1293853"/>
            <a:ext cx="9533858" cy="5025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0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7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8" name="Segnaposto contenuto 3"/>
          <p:cNvSpPr txBox="1"/>
          <p:nvPr>
            <p:ph type="body" idx="1"/>
          </p:nvPr>
        </p:nvSpPr>
        <p:spPr>
          <a:xfrm>
            <a:off x="713414" y="1353119"/>
            <a:ext cx="10765172" cy="4925589"/>
          </a:xfrm>
          <a:prstGeom prst="rect">
            <a:avLst/>
          </a:prstGeom>
        </p:spPr>
        <p:txBody>
          <a:bodyPr/>
          <a:lstStyle/>
          <a:p>
            <a:pPr marL="208026" indent="-208026" defTabSz="832104">
              <a:spcBef>
                <a:spcPts val="1500"/>
              </a:spcBef>
              <a:defRPr sz="2548"/>
            </a:pPr>
            <a:r>
              <a:t>E’ il più limitato dei 4 Link LiveBindings</a:t>
            </a:r>
            <a:endParaRPr i="1" sz="1638"/>
          </a:p>
          <a:p>
            <a:pPr marL="208025" indent="-208025" defTabSz="832104">
              <a:spcBef>
                <a:spcPts val="1500"/>
              </a:spcBef>
              <a:defRPr sz="2548"/>
            </a:pPr>
            <a:r>
              <a:t>Solo per componenti che “esprimono” un concetto di </a:t>
            </a:r>
            <a:r>
              <a:rPr b="1"/>
              <a:t>posizione</a:t>
            </a:r>
            <a:r>
              <a:t> </a:t>
            </a:r>
            <a:r>
              <a:rPr b="1"/>
              <a:t>relativa</a:t>
            </a:r>
          </a:p>
          <a:p>
            <a:pPr marL="208025" indent="-208025" defTabSz="832104">
              <a:spcBef>
                <a:spcPts val="1500"/>
              </a:spcBef>
              <a:defRPr sz="2548"/>
            </a:pPr>
            <a:r>
              <a:t>I componenti devono implementare l’interfaccia </a:t>
            </a:r>
            <a:r>
              <a:rPr b="1"/>
              <a:t>IPositionObserver</a:t>
            </a:r>
          </a:p>
          <a:p>
            <a:pPr marL="208026" indent="-208026" defTabSz="832104">
              <a:spcBef>
                <a:spcPts val="1500"/>
              </a:spcBef>
              <a:defRPr sz="2548"/>
            </a:pPr>
            <a:r>
              <a:rPr b="1"/>
              <a:t>3</a:t>
            </a:r>
            <a:r>
              <a:t> collezioni di BindExpressions:</a:t>
            </a:r>
            <a:endParaRPr i="1" sz="1638"/>
          </a:p>
          <a:p>
            <a:pPr lvl="1" marL="624078" indent="-208026" defTabSz="832104">
              <a:spcBef>
                <a:spcPts val="900"/>
              </a:spcBef>
              <a:defRPr sz="2548"/>
            </a:pPr>
            <a:r>
              <a:rPr b="1"/>
              <a:t>PosControl</a:t>
            </a:r>
            <a:r>
              <a:t>: </a:t>
            </a:r>
            <a:r>
              <a:rPr i="1" sz="1638"/>
              <a:t>(assegnano una posizione relativa al ControlComponent basandosi su una proprietà ordinal del SourceComponent - Es. TStringGrid, TScrollBar)</a:t>
            </a:r>
          </a:p>
          <a:p>
            <a:pPr lvl="1" marL="624078" indent="-208026" defTabSz="832104">
              <a:spcBef>
                <a:spcPts val="900"/>
              </a:spcBef>
              <a:defRPr sz="2548"/>
            </a:pPr>
            <a:r>
              <a:rPr b="1"/>
              <a:t>PosClear</a:t>
            </a:r>
            <a:r>
              <a:t> collection: </a:t>
            </a:r>
            <a:r>
              <a:rPr i="1" sz="1638"/>
              <a:t>(Finalizzano il ControlComponent in una posizione “neutrale” alla disattivazione del LiveBinding)</a:t>
            </a:r>
            <a:endParaRPr i="1" sz="1638"/>
          </a:p>
          <a:p>
            <a:pPr lvl="1" marL="624078" indent="-208026" defTabSz="832104">
              <a:spcBef>
                <a:spcPts val="900"/>
              </a:spcBef>
              <a:defRPr sz="2548"/>
            </a:pPr>
            <a:r>
              <a:rPr b="1"/>
              <a:t>PosSource</a:t>
            </a:r>
            <a:r>
              <a:t> collection: </a:t>
            </a:r>
            <a:r>
              <a:rPr i="1" sz="1638"/>
              <a:t>(come la PosControl ma ControlToSource)</a:t>
            </a:r>
            <a:endParaRPr i="1" sz="1638"/>
          </a:p>
          <a:p>
            <a:pPr marL="208025" indent="-208025" defTabSz="832104">
              <a:spcBef>
                <a:spcPts val="900"/>
              </a:spcBef>
              <a:defRPr sz="2548"/>
            </a:pPr>
            <a:r>
              <a:t>E’ l’asterisco del LiveBindingDesigner, mantiene sincronizzate le posizioni relative del SourceComponente e del ControlComponent</a:t>
            </a:r>
          </a:p>
        </p:txBody>
      </p:sp>
      <p:sp>
        <p:nvSpPr>
          <p:cNvPr id="699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TBindPosition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500"/>
                                        <p:tgtEl>
                                          <p:spTgt spid="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6" grpId="2"/>
      <p:bldP build="p" bldLvl="1" animBg="1" rev="0" advAuto="0" spid="698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2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3" name="Titolo 2"/>
          <p:cNvSpPr txBox="1"/>
          <p:nvPr>
            <p:ph type="title"/>
          </p:nvPr>
        </p:nvSpPr>
        <p:spPr>
          <a:xfrm>
            <a:off x="95250" y="266790"/>
            <a:ext cx="12001500" cy="95608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Expression Editor</a:t>
            </a:r>
          </a:p>
          <a:p>
            <a:pPr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TBindPosition</a:t>
            </a:r>
          </a:p>
        </p:txBody>
      </p:sp>
      <p:sp>
        <p:nvSpPr>
          <p:cNvPr id="704" name="Esempio: 6.2"/>
          <p:cNvSpPr txBox="1"/>
          <p:nvPr/>
        </p:nvSpPr>
        <p:spPr>
          <a:xfrm>
            <a:off x="2640885" y="6387496"/>
            <a:ext cx="69102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DDDDDD"/>
                </a:solidFill>
              </a:defRPr>
            </a:pPr>
            <a:r>
              <a:t>Esempio: </a:t>
            </a:r>
            <a:r>
              <a:rPr b="1"/>
              <a:t>6.2</a:t>
            </a:r>
          </a:p>
        </p:txBody>
      </p:sp>
      <p:pic>
        <p:nvPicPr>
          <p:cNvPr id="705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6453" y="1271755"/>
            <a:ext cx="9639094" cy="5070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1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8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9" name="Segnaposto contenuto 3"/>
          <p:cNvSpPr txBox="1"/>
          <p:nvPr>
            <p:ph type="body" idx="1"/>
          </p:nvPr>
        </p:nvSpPr>
        <p:spPr>
          <a:xfrm>
            <a:off x="713414" y="1327719"/>
            <a:ext cx="11163255" cy="492558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700"/>
              </a:spcBef>
            </a:pPr>
            <a:r>
              <a:t>Simile al TBindList ma bidirezionale</a:t>
            </a:r>
          </a:p>
          <a:p>
            <a:pPr>
              <a:spcBef>
                <a:spcPts val="1700"/>
              </a:spcBef>
            </a:pPr>
            <a:r>
              <a:t>La bidirezionalità comporta le necessità di ulteriori collezioni di espressioni</a:t>
            </a:r>
          </a:p>
          <a:p>
            <a:pPr>
              <a:spcBef>
                <a:spcPts val="1700"/>
              </a:spcBef>
            </a:pPr>
            <a:r>
              <a:rPr b="1"/>
              <a:t>6</a:t>
            </a:r>
            <a:r>
              <a:t> collezioni di BindExpressions:</a:t>
            </a:r>
            <a:endParaRPr i="1" sz="1800"/>
          </a:p>
          <a:p>
            <a:pPr lvl="1" marL="685800" indent="-228600"/>
            <a:r>
              <a:rPr b="1"/>
              <a:t>FormatControl</a:t>
            </a:r>
            <a:r>
              <a:t> collection</a:t>
            </a:r>
          </a:p>
          <a:p>
            <a:pPr lvl="1" marL="685800" indent="-228600"/>
            <a:r>
              <a:rPr b="1"/>
              <a:t>ClearControl</a:t>
            </a:r>
            <a:r>
              <a:t> collection</a:t>
            </a:r>
          </a:p>
          <a:p>
            <a:pPr lvl="1" marL="685800" indent="-228600"/>
            <a:r>
              <a:rPr b="1"/>
              <a:t>Format</a:t>
            </a:r>
            <a:r>
              <a:t> collection </a:t>
            </a:r>
            <a:r>
              <a:rPr i="1" sz="1800"/>
              <a:t>(specificamente per la proprietà TStrings)</a:t>
            </a:r>
            <a:endParaRPr i="1" sz="1800"/>
          </a:p>
          <a:p>
            <a:pPr lvl="1" marL="685800" indent="-228600"/>
            <a:r>
              <a:rPr b="1"/>
              <a:t>Parse</a:t>
            </a:r>
            <a:r>
              <a:t> collection </a:t>
            </a:r>
            <a:r>
              <a:rPr i="1" sz="1800"/>
              <a:t>(come Format ma ControlToSource)</a:t>
            </a:r>
            <a:endParaRPr i="1" sz="1800"/>
          </a:p>
          <a:p>
            <a:pPr lvl="1" marL="685800" indent="-228600"/>
            <a:r>
              <a:rPr b="1"/>
              <a:t>PosControl</a:t>
            </a:r>
            <a:r>
              <a:t> collection </a:t>
            </a:r>
            <a:r>
              <a:rPr i="1" sz="1800"/>
              <a:t>(sincronizzazione posizione SourceToControl)</a:t>
            </a:r>
            <a:endParaRPr i="1" sz="1800"/>
          </a:p>
          <a:p>
            <a:pPr lvl="1" marL="685800" indent="-228600"/>
            <a:r>
              <a:rPr b="1"/>
              <a:t>PosSource</a:t>
            </a:r>
            <a:r>
              <a:t> collection </a:t>
            </a:r>
            <a:r>
              <a:rPr i="1" sz="1800"/>
              <a:t>(come PosControl ma ControlToSource)</a:t>
            </a:r>
          </a:p>
        </p:txBody>
      </p:sp>
      <p:sp>
        <p:nvSpPr>
          <p:cNvPr id="710" name="Titolo 2"/>
          <p:cNvSpPr txBox="1"/>
          <p:nvPr>
            <p:ph type="title"/>
          </p:nvPr>
        </p:nvSpPr>
        <p:spPr>
          <a:xfrm>
            <a:off x="104775" y="342990"/>
            <a:ext cx="12001500" cy="65106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TBindListLink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500"/>
                                        <p:tgtEl>
                                          <p:spTgt spid="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7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709" grpId="1"/>
      <p:bldP build="whole" bldLvl="1" animBg="1" rev="0" advAuto="0" spid="707" grpId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3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4" name="Titolo 2"/>
          <p:cNvSpPr txBox="1"/>
          <p:nvPr>
            <p:ph type="title"/>
          </p:nvPr>
        </p:nvSpPr>
        <p:spPr>
          <a:xfrm>
            <a:off x="95250" y="266790"/>
            <a:ext cx="12001500" cy="95608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Expression Editor</a:t>
            </a:r>
          </a:p>
          <a:p>
            <a:pPr>
              <a:defRPr sz="18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TBindListLink</a:t>
            </a:r>
          </a:p>
        </p:txBody>
      </p:sp>
      <p:sp>
        <p:nvSpPr>
          <p:cNvPr id="715" name="Esempio: 6.3"/>
          <p:cNvSpPr txBox="1"/>
          <p:nvPr/>
        </p:nvSpPr>
        <p:spPr>
          <a:xfrm>
            <a:off x="2640885" y="6387496"/>
            <a:ext cx="69102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DDDDDD"/>
                </a:solidFill>
              </a:defRPr>
            </a:pPr>
            <a:r>
              <a:t>Esempio: </a:t>
            </a:r>
            <a:r>
              <a:rPr b="1"/>
              <a:t>6.3</a:t>
            </a:r>
          </a:p>
        </p:txBody>
      </p:sp>
      <p:pic>
        <p:nvPicPr>
          <p:cNvPr id="716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0927" y="1253873"/>
            <a:ext cx="9789196" cy="5105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2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9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0" name="Segnaposto contenuto 3"/>
          <p:cNvSpPr txBox="1"/>
          <p:nvPr>
            <p:ph type="body" idx="1"/>
          </p:nvPr>
        </p:nvSpPr>
        <p:spPr>
          <a:xfrm>
            <a:off x="713414" y="1059902"/>
            <a:ext cx="11275269" cy="5193406"/>
          </a:xfrm>
          <a:prstGeom prst="rect">
            <a:avLst/>
          </a:prstGeom>
        </p:spPr>
        <p:txBody>
          <a:bodyPr/>
          <a:lstStyle/>
          <a:p>
            <a:pPr marL="217170" indent="-217170" defTabSz="868680">
              <a:spcBef>
                <a:spcPts val="1600"/>
              </a:spcBef>
              <a:defRPr sz="2660"/>
            </a:pPr>
            <a:r>
              <a:t>Simile al TBindGridList ma bidirezionale</a:t>
            </a:r>
          </a:p>
          <a:p>
            <a:pPr marL="217170" indent="-217170" defTabSz="868680">
              <a:spcBef>
                <a:spcPts val="1600"/>
              </a:spcBef>
              <a:defRPr sz="2660"/>
            </a:pPr>
            <a:r>
              <a:t>E’ il più complesso dei LinkLiveBindings </a:t>
            </a:r>
            <a:r>
              <a:rPr i="1" sz="1710"/>
              <a:t>(ma con le conoscenze acquisite dovrebbe essere facile capire)</a:t>
            </a:r>
          </a:p>
          <a:p>
            <a:pPr marL="217170" indent="-217170" defTabSz="868680">
              <a:spcBef>
                <a:spcPts val="1600"/>
              </a:spcBef>
              <a:defRPr sz="2660"/>
            </a:pPr>
            <a:r>
              <a:rPr b="1"/>
              <a:t>5</a:t>
            </a:r>
            <a:r>
              <a:t> collezioni di BindExpressions:</a:t>
            </a:r>
            <a:endParaRPr i="1" sz="1710"/>
          </a:p>
          <a:p>
            <a:pPr lvl="1" marL="651509" indent="-217170" defTabSz="868680">
              <a:spcBef>
                <a:spcPts val="900"/>
              </a:spcBef>
              <a:defRPr sz="2660"/>
            </a:pPr>
            <a:r>
              <a:rPr b="1"/>
              <a:t>FormatControl</a:t>
            </a:r>
            <a:r>
              <a:t> collection</a:t>
            </a:r>
          </a:p>
          <a:p>
            <a:pPr lvl="1" marL="651509" indent="-217170" defTabSz="868680">
              <a:spcBef>
                <a:spcPts val="900"/>
              </a:spcBef>
              <a:defRPr sz="2660"/>
            </a:pPr>
            <a:r>
              <a:rPr b="1"/>
              <a:t>ClearControl</a:t>
            </a:r>
            <a:r>
              <a:t> collection</a:t>
            </a:r>
            <a:endParaRPr i="1" sz="1710"/>
          </a:p>
          <a:p>
            <a:pPr lvl="1" marL="651509" indent="-217170" defTabSz="868680">
              <a:spcBef>
                <a:spcPts val="900"/>
              </a:spcBef>
              <a:defRPr sz="2660"/>
            </a:pPr>
            <a:r>
              <a:rPr b="1"/>
              <a:t>PosControl</a:t>
            </a:r>
            <a:r>
              <a:t> collection </a:t>
            </a:r>
            <a:r>
              <a:rPr i="1" sz="1710"/>
              <a:t>(sincronizzazione posizione SourceToControl)</a:t>
            </a:r>
            <a:endParaRPr i="1" sz="1710"/>
          </a:p>
          <a:p>
            <a:pPr lvl="1" marL="651509" indent="-217170" defTabSz="868680">
              <a:spcBef>
                <a:spcPts val="900"/>
              </a:spcBef>
              <a:defRPr sz="2660"/>
            </a:pPr>
            <a:r>
              <a:rPr b="1"/>
              <a:t>PosSource</a:t>
            </a:r>
            <a:r>
              <a:t> collection </a:t>
            </a:r>
            <a:r>
              <a:rPr i="1" sz="1710"/>
              <a:t>(come PosControl ma ControlToSource)</a:t>
            </a:r>
            <a:endParaRPr i="1" sz="1710"/>
          </a:p>
          <a:p>
            <a:pPr lvl="1" marL="651509" indent="-217170" defTabSz="868680">
              <a:spcBef>
                <a:spcPts val="900"/>
              </a:spcBef>
              <a:defRPr sz="2660"/>
            </a:pPr>
            <a:r>
              <a:rPr b="1"/>
              <a:t>Columns</a:t>
            </a:r>
            <a:r>
              <a:t> </a:t>
            </a:r>
            <a:r>
              <a:rPr i="1" sz="1710"/>
              <a:t>(in realtà è una collezione di collezioni di collezioni di espressioni)</a:t>
            </a:r>
            <a:endParaRPr i="1" sz="1710"/>
          </a:p>
          <a:p>
            <a:pPr lvl="2" marL="1054825" indent="-186145" defTabSz="868680">
              <a:spcBef>
                <a:spcPts val="0"/>
              </a:spcBef>
              <a:defRPr sz="2660"/>
            </a:pPr>
            <a:r>
              <a:rPr b="1" sz="2280"/>
              <a:t>ColumnName</a:t>
            </a:r>
            <a:r>
              <a:t> </a:t>
            </a:r>
            <a:r>
              <a:rPr i="1" sz="1710"/>
              <a:t>(FieldName)</a:t>
            </a:r>
            <a:endParaRPr i="1" sz="1710"/>
          </a:p>
          <a:p>
            <a:pPr lvl="3" marL="1489165" indent="-186145" defTabSz="868680">
              <a:spcBef>
                <a:spcPts val="0"/>
              </a:spcBef>
              <a:defRPr sz="2660"/>
            </a:pPr>
            <a:r>
              <a:rPr b="1" sz="2280"/>
              <a:t>ColFormat</a:t>
            </a:r>
            <a:r>
              <a:t> </a:t>
            </a:r>
            <a:r>
              <a:rPr i="1" sz="1710"/>
              <a:t>(target: colonna)</a:t>
            </a:r>
            <a:endParaRPr i="1" sz="1710"/>
          </a:p>
          <a:p>
            <a:pPr lvl="3" marL="1489165" indent="-186145" defTabSz="868680">
              <a:spcBef>
                <a:spcPts val="0"/>
              </a:spcBef>
              <a:defRPr sz="2660"/>
            </a:pPr>
            <a:r>
              <a:rPr b="1" sz="2280"/>
              <a:t>CellFormat</a:t>
            </a:r>
            <a:r>
              <a:t> </a:t>
            </a:r>
            <a:r>
              <a:rPr i="1" sz="1710"/>
              <a:t>(target: cella)</a:t>
            </a:r>
          </a:p>
        </p:txBody>
      </p:sp>
      <p:sp>
        <p:nvSpPr>
          <p:cNvPr id="721" name="Titolo 2"/>
          <p:cNvSpPr txBox="1"/>
          <p:nvPr>
            <p:ph type="title"/>
          </p:nvPr>
        </p:nvSpPr>
        <p:spPr>
          <a:xfrm>
            <a:off x="104775" y="342990"/>
            <a:ext cx="12001500" cy="65106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TBindGridLink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500"/>
                                        <p:tgtEl>
                                          <p:spTgt spid="7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7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7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7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7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500"/>
                                        <p:tgtEl>
                                          <p:spTgt spid="7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500"/>
                                        <p:tgtEl>
                                          <p:spTgt spid="7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8" grpId="2"/>
      <p:bldP build="p" bldLvl="1" animBg="1" rev="0" advAuto="0" spid="720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8143" y="397122"/>
            <a:ext cx="9591621" cy="5859230"/>
          </a:xfrm>
          <a:prstGeom prst="rect">
            <a:avLst/>
          </a:prstGeom>
          <a:ln w="12700">
            <a:miter lim="400000"/>
          </a:ln>
        </p:spPr>
      </p:pic>
      <p:sp>
        <p:nvSpPr>
          <p:cNvPr id="724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5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6" name="Titolo 2"/>
          <p:cNvSpPr txBox="1"/>
          <p:nvPr>
            <p:ph type="title"/>
          </p:nvPr>
        </p:nvSpPr>
        <p:spPr>
          <a:xfrm>
            <a:off x="95250" y="266790"/>
            <a:ext cx="12001500" cy="1055877"/>
          </a:xfrm>
          <a:prstGeom prst="rect">
            <a:avLst/>
          </a:prstGeom>
        </p:spPr>
        <p:txBody>
          <a:bodyPr/>
          <a:lstStyle/>
          <a:p>
            <a:pPr algn="l" defTabSz="649223">
              <a:defRPr sz="2840">
                <a:effectLst>
                  <a:outerShdw sx="100000" sy="100000" kx="0" ky="0" algn="b" rotWithShape="0" blurRad="27050" dist="27050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Expression</a:t>
            </a:r>
          </a:p>
          <a:p>
            <a:pPr algn="l" defTabSz="649223">
              <a:defRPr sz="2840">
                <a:effectLst>
                  <a:outerShdw sx="100000" sy="100000" kx="0" ky="0" algn="b" rotWithShape="0" blurRad="27050" dist="27050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Editor</a:t>
            </a:r>
          </a:p>
          <a:p>
            <a:pPr algn="l" defTabSz="649223">
              <a:defRPr sz="1278">
                <a:effectLst>
                  <a:outerShdw sx="100000" sy="100000" kx="0" ky="0" algn="b" rotWithShape="0" blurRad="27050" dist="27050" dir="2700000">
                    <a:srgbClr val="000000">
                      <a:alpha val="43137"/>
                    </a:srgbClr>
                  </a:outerShdw>
                </a:effectLst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TBindGridLink</a:t>
            </a:r>
          </a:p>
        </p:txBody>
      </p:sp>
      <p:sp>
        <p:nvSpPr>
          <p:cNvPr id="727" name="Esempio: 6.4"/>
          <p:cNvSpPr txBox="1"/>
          <p:nvPr/>
        </p:nvSpPr>
        <p:spPr>
          <a:xfrm>
            <a:off x="2640885" y="6387496"/>
            <a:ext cx="69102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DDDDDD"/>
                </a:solidFill>
              </a:defRPr>
            </a:pPr>
            <a:r>
              <a:t>Esempio: </a:t>
            </a:r>
            <a:r>
              <a:rPr b="1"/>
              <a:t>6.4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4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0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1" name="Segnaposto contenuto 3"/>
          <p:cNvSpPr txBox="1"/>
          <p:nvPr>
            <p:ph type="body" idx="1"/>
          </p:nvPr>
        </p:nvSpPr>
        <p:spPr>
          <a:xfrm>
            <a:off x="713414" y="1693866"/>
            <a:ext cx="11275269" cy="455944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700"/>
              </a:spcBef>
            </a:pPr>
            <a:r>
              <a:t>Es: </a:t>
            </a:r>
            <a:r>
              <a:rPr b="1"/>
              <a:t>SelectedText(Self)</a:t>
            </a:r>
          </a:p>
          <a:p>
            <a:pPr>
              <a:spcBef>
                <a:spcPts val="1700"/>
              </a:spcBef>
            </a:pPr>
            <a:r>
              <a:t>Visto nelle BindExpression delle collezioni </a:t>
            </a:r>
            <a:r>
              <a:rPr b="1"/>
              <a:t>CellParse </a:t>
            </a:r>
            <a:r>
              <a:rPr i="1" sz="1800"/>
              <a:t>(TBindGridLink)</a:t>
            </a:r>
            <a:endParaRPr i="1" sz="1800"/>
          </a:p>
          <a:p>
            <a:pPr>
              <a:spcBef>
                <a:spcPts val="1700"/>
              </a:spcBef>
            </a:pPr>
            <a:r>
              <a:t>Estrarre il dato editato da un controllo</a:t>
            </a:r>
          </a:p>
          <a:p>
            <a:pPr>
              <a:spcBef>
                <a:spcPts val="1700"/>
              </a:spcBef>
            </a:pPr>
            <a:r>
              <a:t>Il controllo è specificato dal parametro</a:t>
            </a:r>
          </a:p>
          <a:p>
            <a:pPr>
              <a:spcBef>
                <a:spcPts val="1700"/>
              </a:spcBef>
            </a:pPr>
            <a:r>
              <a:rPr b="1"/>
              <a:t>Self</a:t>
            </a:r>
            <a:r>
              <a:t> si riferisce al controllo nel contesto dell’espressione</a:t>
            </a:r>
          </a:p>
          <a:p>
            <a:pPr>
              <a:spcBef>
                <a:spcPts val="1700"/>
              </a:spcBef>
            </a:pPr>
            <a:r>
              <a:t>Nel caso di una StringGrid si riferisce all’</a:t>
            </a:r>
            <a:r>
              <a:rPr b="1"/>
              <a:t>InPlaceControl</a:t>
            </a:r>
            <a:r>
              <a:t> della cella corrente che non sarebbe altrimenti raggiungibile</a:t>
            </a:r>
          </a:p>
        </p:txBody>
      </p:sp>
      <p:sp>
        <p:nvSpPr>
          <p:cNvPr id="732" name="Titolo 2"/>
          <p:cNvSpPr txBox="1"/>
          <p:nvPr>
            <p:ph type="title"/>
          </p:nvPr>
        </p:nvSpPr>
        <p:spPr>
          <a:xfrm>
            <a:off x="104775" y="342990"/>
            <a:ext cx="12001500" cy="65106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SelectedText method</a:t>
            </a:r>
          </a:p>
        </p:txBody>
      </p:sp>
      <p:sp>
        <p:nvSpPr>
          <p:cNvPr id="733" name="Esempio (rivedere): 6.4"/>
          <p:cNvSpPr txBox="1"/>
          <p:nvPr/>
        </p:nvSpPr>
        <p:spPr>
          <a:xfrm>
            <a:off x="2640885" y="6387496"/>
            <a:ext cx="69102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DDDDDD"/>
                </a:solidFill>
              </a:defRPr>
            </a:pPr>
            <a:r>
              <a:t>Esempio (rivedere): </a:t>
            </a:r>
            <a:r>
              <a:rPr b="1"/>
              <a:t>6.4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9" grpId="2"/>
      <p:bldP build="p" bldLvl="1" animBg="1" rev="0" advAuto="0" spid="731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Quick Bindings</a:t>
            </a:r>
          </a:p>
        </p:txBody>
      </p:sp>
      <p:sp>
        <p:nvSpPr>
          <p:cNvPr id="736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7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8" name="Segnaposto contenuto 3"/>
          <p:cNvSpPr txBox="1"/>
          <p:nvPr>
            <p:ph type="body" idx="1"/>
          </p:nvPr>
        </p:nvSpPr>
        <p:spPr>
          <a:xfrm>
            <a:off x="838200" y="1564907"/>
            <a:ext cx="10803049" cy="49386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t>Il concetto di associazione e interazione tra oggetti non è nuovo</a:t>
            </a:r>
          </a:p>
          <a:p>
            <a:pPr lvl="1" marL="685800" indent="-228600">
              <a:lnSpc>
                <a:spcPct val="100000"/>
              </a:lnSpc>
              <a:spcBef>
                <a:spcPts val="100"/>
              </a:spcBef>
              <a:defRPr sz="1800"/>
            </a:pPr>
            <a:r>
              <a:t>Componenti TDataSet &amp; DBAware</a:t>
            </a:r>
          </a:p>
          <a:p>
            <a:pPr lvl="1" marL="685800" indent="-228600">
              <a:lnSpc>
                <a:spcPct val="100000"/>
              </a:lnSpc>
              <a:spcBef>
                <a:spcPts val="100"/>
              </a:spcBef>
              <a:defRPr sz="1800"/>
            </a:pPr>
            <a:r>
              <a:t>Meccanismo di owning di TComponent e classi derivate</a:t>
            </a:r>
          </a:p>
          <a:p>
            <a:pPr>
              <a:lnSpc>
                <a:spcPct val="100000"/>
              </a:lnSpc>
            </a:pPr>
            <a:r>
              <a:t>Classi progettate specificamente per collaborare tra loro in modo rigido</a:t>
            </a:r>
          </a:p>
          <a:p>
            <a:pPr>
              <a:lnSpc>
                <a:spcPct val="100000"/>
              </a:lnSpc>
            </a:pPr>
            <a:r>
              <a:t>Implementano proprietà e metodi concordati in precedenza</a:t>
            </a:r>
          </a:p>
          <a:p>
            <a:pPr>
              <a:lnSpc>
                <a:spcPct val="100000"/>
              </a:lnSpc>
            </a:pPr>
            <a:r>
              <a:t>Disponibilità per un numero limitato di classi</a:t>
            </a:r>
          </a:p>
          <a:p>
            <a:pPr>
              <a:lnSpc>
                <a:spcPct val="100000"/>
              </a:lnSpc>
              <a:defRPr b="1"/>
            </a:pPr>
            <a:r>
              <a:t>La programmazione DataSet oriented non è OOP</a:t>
            </a:r>
          </a:p>
          <a:p>
            <a:pPr lvl="1" marL="685800" indent="-228600">
              <a:lnSpc>
                <a:spcPct val="100000"/>
              </a:lnSpc>
              <a:spcBef>
                <a:spcPts val="100"/>
              </a:spcBef>
              <a:defRPr sz="2100"/>
            </a:pPr>
            <a:r>
              <a:t>Dov’è il singolo punto dove mettere la business logic?</a:t>
            </a:r>
          </a:p>
          <a:p>
            <a:pPr lvl="1" marL="685800" indent="-228600">
              <a:lnSpc>
                <a:spcPct val="100000"/>
              </a:lnSpc>
              <a:spcBef>
                <a:spcPts val="100"/>
              </a:spcBef>
              <a:defRPr sz="2100"/>
            </a:pPr>
            <a:r>
              <a:t>La manutenibilità diventa facilmente un problema</a:t>
            </a:r>
          </a:p>
          <a:p>
            <a:pPr lvl="1" marL="685800" indent="-228600">
              <a:lnSpc>
                <a:spcPct val="100000"/>
              </a:lnSpc>
              <a:spcBef>
                <a:spcPts val="100"/>
              </a:spcBef>
              <a:defRPr sz="2100"/>
            </a:pPr>
            <a:r>
              <a:t>Codice difficilmente testabile  </a:t>
            </a:r>
            <a:r>
              <a:rPr i="1" sz="1800"/>
              <a:t>(unit test)</a:t>
            </a:r>
          </a:p>
        </p:txBody>
      </p:sp>
      <p:sp>
        <p:nvSpPr>
          <p:cNvPr id="149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E’ un concetto nuovo?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5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500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500"/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500"/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8" grpId="1"/>
      <p:bldP build="whole" bldLvl="1" animBg="1" rev="0" advAuto="0" spid="146" grpId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" name="Schermata 2019-11-16 alle 17.19.38.png" descr="Schermata 2019-11-16 alle 17.19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4640" y="883781"/>
            <a:ext cx="3193508" cy="5326235"/>
          </a:xfrm>
          <a:prstGeom prst="rect">
            <a:avLst/>
          </a:prstGeom>
          <a:ln w="12700">
            <a:miter lim="400000"/>
          </a:ln>
        </p:spPr>
      </p:pic>
      <p:sp>
        <p:nvSpPr>
          <p:cNvPr id="739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0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1" name="Segnaposto contenuto 3"/>
          <p:cNvSpPr txBox="1"/>
          <p:nvPr>
            <p:ph type="body" idx="1"/>
          </p:nvPr>
        </p:nvSpPr>
        <p:spPr>
          <a:xfrm>
            <a:off x="549333" y="1099119"/>
            <a:ext cx="8309989" cy="5260824"/>
          </a:xfrm>
          <a:prstGeom prst="rect">
            <a:avLst/>
          </a:prstGeom>
        </p:spPr>
        <p:txBody>
          <a:bodyPr/>
          <a:lstStyle/>
          <a:p>
            <a:pPr marL="173736" indent="-173736" defTabSz="694944">
              <a:spcBef>
                <a:spcPts val="1200"/>
              </a:spcBef>
              <a:defRPr sz="2128"/>
            </a:pPr>
            <a:r>
              <a:t>Sono l’incapsulamento di tutte quelle espressioni che scriveremmo nel 95% dei casi</a:t>
            </a:r>
          </a:p>
          <a:p>
            <a:pPr marL="173736" indent="-173736" defTabSz="694944">
              <a:spcBef>
                <a:spcPts val="1200"/>
              </a:spcBef>
              <a:defRPr sz="2128"/>
            </a:pPr>
            <a:r>
              <a:t>Il più della volte collegano:</a:t>
            </a:r>
          </a:p>
          <a:p>
            <a:pPr lvl="1" marL="521208" indent="-173736" defTabSz="694944">
              <a:spcBef>
                <a:spcPts val="300"/>
              </a:spcBef>
              <a:defRPr sz="1368"/>
            </a:pPr>
            <a:r>
              <a:t>un campo di una sorgente dati a un componente e viceversa (Edit, ComboBox, ListBox, Grids…)</a:t>
            </a:r>
          </a:p>
          <a:p>
            <a:pPr lvl="1" marL="521208" indent="-173736" defTabSz="694944">
              <a:spcBef>
                <a:spcPts val="300"/>
              </a:spcBef>
              <a:defRPr sz="1368"/>
            </a:pPr>
            <a:r>
              <a:t>una proprietà di un oggetto a un componente e viceversa (Edit, ComboBox, ListBox, Grids…)</a:t>
            </a:r>
          </a:p>
          <a:p>
            <a:pPr lvl="1" marL="521208" indent="-173736" defTabSz="694944">
              <a:spcBef>
                <a:spcPts val="300"/>
              </a:spcBef>
              <a:defRPr sz="1368"/>
            </a:pPr>
            <a:r>
              <a:t>un componente a un altro componente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66700" algn="l"/>
                <a:tab pos="546100" algn="l"/>
                <a:tab pos="812800" algn="l"/>
                <a:tab pos="1092200" algn="l"/>
                <a:tab pos="1358900" algn="l"/>
                <a:tab pos="1638300" algn="l"/>
                <a:tab pos="1905000" algn="l"/>
                <a:tab pos="2184400" algn="l"/>
                <a:tab pos="2451100" algn="l"/>
                <a:tab pos="2730500" algn="l"/>
                <a:tab pos="2997200" algn="l"/>
                <a:tab pos="3276600" algn="l"/>
              </a:tabLst>
              <a:defRPr sz="912">
                <a:latin typeface="+mn-lt"/>
                <a:ea typeface="+mn-ea"/>
                <a:cs typeface="+mn-cs"/>
                <a:sym typeface="Helvetica"/>
              </a:defRPr>
            </a:pPr>
            <a:endParaRPr i="1" sz="1368"/>
          </a:p>
          <a:p>
            <a:pPr marL="173736" indent="-173736" defTabSz="694944">
              <a:spcBef>
                <a:spcPts val="1200"/>
              </a:spcBef>
              <a:defRPr sz="2128"/>
            </a:pPr>
            <a:r>
              <a:t>In questi casi userò i Quick Bindings, negli altri (5%)…</a:t>
            </a:r>
          </a:p>
          <a:p>
            <a:pPr marL="173736" indent="-173736" defTabSz="694944">
              <a:spcBef>
                <a:spcPts val="1200"/>
              </a:spcBef>
              <a:defRPr sz="2128"/>
            </a:pPr>
            <a:r>
              <a:t>Espressioni generate automaticamente e </a:t>
            </a:r>
            <a:r>
              <a:rPr b="1"/>
              <a:t>ReadOnly</a:t>
            </a:r>
          </a:p>
          <a:p>
            <a:pPr marL="173736" indent="-173736" defTabSz="694944">
              <a:spcBef>
                <a:spcPts val="1200"/>
              </a:spcBef>
              <a:defRPr sz="2128"/>
            </a:pPr>
            <a:r>
              <a:t>Creati automaticamente dal </a:t>
            </a:r>
            <a:r>
              <a:rPr b="1"/>
              <a:t>LiveBinding Designer</a:t>
            </a:r>
            <a:r>
              <a:t> (Visual LiveBindings) o dai </a:t>
            </a:r>
            <a:r>
              <a:rPr b="1"/>
              <a:t>Wizard</a:t>
            </a:r>
          </a:p>
          <a:p>
            <a:pPr marL="173736" indent="-173736" defTabSz="694944">
              <a:spcBef>
                <a:spcPts val="1200"/>
              </a:spcBef>
              <a:defRPr sz="2128"/>
            </a:pPr>
            <a:r>
              <a:t>Il LiveBinding Designer capisce quale creare automaticamente</a:t>
            </a:r>
          </a:p>
          <a:p>
            <a:pPr marL="173736" indent="-173736" defTabSz="694944">
              <a:spcBef>
                <a:spcPts val="1200"/>
              </a:spcBef>
              <a:defRPr sz="2128"/>
            </a:pPr>
            <a:r>
              <a:t>Rendono comodo e semplice l’uso dei LiveBindings</a:t>
            </a:r>
          </a:p>
          <a:p>
            <a:pPr marL="173736" indent="-173736" defTabSz="694944">
              <a:spcBef>
                <a:spcPts val="1200"/>
              </a:spcBef>
              <a:defRPr sz="2128"/>
            </a:pPr>
            <a:r>
              <a:t>Nascondono molta della complessità sottostante</a:t>
            </a:r>
          </a:p>
        </p:txBody>
      </p:sp>
      <p:sp>
        <p:nvSpPr>
          <p:cNvPr id="742" name="Titolo 2"/>
          <p:cNvSpPr txBox="1"/>
          <p:nvPr>
            <p:ph type="title"/>
          </p:nvPr>
        </p:nvSpPr>
        <p:spPr>
          <a:xfrm>
            <a:off x="95250" y="417295"/>
            <a:ext cx="12001500" cy="65106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Quick Bindings</a:t>
            </a:r>
          </a:p>
        </p:txBody>
      </p:sp>
      <p:sp>
        <p:nvSpPr>
          <p:cNvPr id="743" name="Rettangolo"/>
          <p:cNvSpPr/>
          <p:nvPr/>
        </p:nvSpPr>
        <p:spPr>
          <a:xfrm>
            <a:off x="9247651" y="1775169"/>
            <a:ext cx="2268534" cy="1459573"/>
          </a:xfrm>
          <a:prstGeom prst="rect">
            <a:avLst/>
          </a:prstGeom>
          <a:solidFill>
            <a:srgbClr val="FF0910">
              <a:alpha val="2864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500"/>
                                        <p:tgtEl>
                                          <p:spTgt spid="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500"/>
                                        <p:tgtEl>
                                          <p:spTgt spid="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500"/>
                                        <p:tgtEl>
                                          <p:spTgt spid="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500"/>
                                        <p:tgtEl>
                                          <p:spTgt spid="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9" dur="500"/>
                                        <p:tgtEl>
                                          <p:spTgt spid="7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7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500"/>
                                        <p:tgtEl>
                                          <p:spTgt spid="7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3" grpId="2"/>
      <p:bldP build="whole" bldLvl="1" animBg="1" rev="0" advAuto="0" spid="739" grpId="3"/>
      <p:bldP build="p" bldLvl="1" animBg="1" rev="0" advAuto="0" spid="741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6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7" name="Titolo 2"/>
          <p:cNvSpPr txBox="1"/>
          <p:nvPr>
            <p:ph type="title"/>
          </p:nvPr>
        </p:nvSpPr>
        <p:spPr>
          <a:xfrm>
            <a:off x="95250" y="417295"/>
            <a:ext cx="12001500" cy="65106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LiveBindings Designer</a:t>
            </a:r>
          </a:p>
        </p:txBody>
      </p:sp>
      <p:pic>
        <p:nvPicPr>
          <p:cNvPr id="748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0029" y="396832"/>
            <a:ext cx="5361103" cy="585981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749" name="Segnaposto contenuto 3"/>
          <p:cNvSpPr txBox="1"/>
          <p:nvPr>
            <p:ph type="body" sz="half" idx="1"/>
          </p:nvPr>
        </p:nvSpPr>
        <p:spPr>
          <a:xfrm>
            <a:off x="353099" y="1480119"/>
            <a:ext cx="5557337" cy="526082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700"/>
              </a:spcBef>
            </a:pPr>
            <a:r>
              <a:t>Capisce quale QuickBinding creare automaticamente</a:t>
            </a:r>
          </a:p>
          <a:p>
            <a:pPr>
              <a:spcBef>
                <a:spcPts val="1700"/>
              </a:spcBef>
            </a:pPr>
            <a:r>
              <a:t>Rende comodo e semplice l’uso dei LiveBindings</a:t>
            </a:r>
          </a:p>
          <a:p>
            <a:pPr>
              <a:spcBef>
                <a:spcPts val="1700"/>
              </a:spcBef>
            </a:pPr>
            <a:r>
              <a:t>Nasconde molta della complessità sottostante</a:t>
            </a:r>
          </a:p>
        </p:txBody>
      </p:sp>
      <p:sp>
        <p:nvSpPr>
          <p:cNvPr id="750" name="Esempio: 7"/>
          <p:cNvSpPr txBox="1"/>
          <p:nvPr/>
        </p:nvSpPr>
        <p:spPr>
          <a:xfrm>
            <a:off x="2640885" y="6387496"/>
            <a:ext cx="69102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DDDDDD"/>
                </a:solidFill>
              </a:defRPr>
            </a:pPr>
            <a:r>
              <a:t>Esempio: </a:t>
            </a:r>
            <a:r>
              <a:rPr b="1"/>
              <a:t>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7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500"/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5" grpId="1"/>
      <p:bldP build="p" bldLvl="1" animBg="1" rev="0" advAuto="0" spid="749" grpId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53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54" name="Segnaposto contenuto 3"/>
          <p:cNvSpPr txBox="1"/>
          <p:nvPr>
            <p:ph type="body" idx="1"/>
          </p:nvPr>
        </p:nvSpPr>
        <p:spPr>
          <a:xfrm>
            <a:off x="549333" y="1099119"/>
            <a:ext cx="8054463" cy="5260824"/>
          </a:xfrm>
          <a:prstGeom prst="rect">
            <a:avLst/>
          </a:prstGeom>
        </p:spPr>
        <p:txBody>
          <a:bodyPr/>
          <a:lstStyle/>
          <a:p>
            <a:pPr marL="141731" indent="-141731" defTabSz="566927">
              <a:defRPr sz="1736"/>
            </a:pPr>
            <a:r>
              <a:t>Nei QuickBindings le espressioni non sono modificabili</a:t>
            </a:r>
          </a:p>
          <a:p>
            <a:pPr marL="141731" indent="-141731" defTabSz="566927">
              <a:defRPr sz="1736"/>
            </a:pPr>
            <a:r>
              <a:t>Le proprietà CustomFormat e CustomParse permettono di formattare il dato ai due estremi del link</a:t>
            </a:r>
          </a:p>
          <a:p>
            <a:pPr marL="141731" indent="-141731" defTabSz="566927">
              <a:defRPr sz="1736"/>
            </a:pPr>
            <a:r>
              <a:rPr b="1"/>
              <a:t>CustomFormat</a:t>
            </a:r>
            <a:r>
              <a:t> formatta il risultato della valutazione dell’espressione prima che sia assegnato al ControlComponent</a:t>
            </a:r>
            <a:r>
              <a:rPr i="1" sz="1054"/>
              <a:t> (SourceToControl)</a:t>
            </a:r>
          </a:p>
          <a:p>
            <a:pPr marL="141731" indent="-141731" defTabSz="566927">
              <a:defRPr sz="1736"/>
            </a:pPr>
            <a:r>
              <a:rPr b="1"/>
              <a:t>CustomParse</a:t>
            </a:r>
            <a:r>
              <a:t> formatta il dato letto dal ControlComponent prima che venga ritornato al SourceControl </a:t>
            </a:r>
            <a:r>
              <a:rPr i="1" sz="1116"/>
              <a:t>(ControlToSource)</a:t>
            </a:r>
          </a:p>
          <a:p>
            <a:pPr marL="141731" indent="-141731" defTabSz="566927">
              <a:defRPr sz="1736"/>
            </a:pPr>
            <a:r>
              <a:rPr b="1"/>
              <a:t>%s </a:t>
            </a:r>
            <a:r>
              <a:t>rappresenta il risultato della SourceExpression che l’engine ha già valutato e viene passato alla CustomFormat che viene pre-parsata e poi eseguita come ControlExpression    </a:t>
            </a:r>
            <a:r>
              <a:rPr i="1" sz="1116"/>
              <a:t>(es:   UpperCase(%s) 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15900" algn="l"/>
                <a:tab pos="444500" algn="l"/>
                <a:tab pos="660400" algn="l"/>
                <a:tab pos="889000" algn="l"/>
                <a:tab pos="1104900" algn="l"/>
                <a:tab pos="1333500" algn="l"/>
                <a:tab pos="1562100" algn="l"/>
                <a:tab pos="1778000" algn="l"/>
                <a:tab pos="2006600" algn="l"/>
                <a:tab pos="2222500" algn="l"/>
                <a:tab pos="2451100" algn="l"/>
                <a:tab pos="2667000" algn="l"/>
              </a:tabLst>
              <a:defRPr sz="744">
                <a:latin typeface="+mn-lt"/>
                <a:ea typeface="+mn-ea"/>
                <a:cs typeface="+mn-cs"/>
                <a:sym typeface="Helvetica"/>
              </a:defRPr>
            </a:pPr>
            <a:endParaRPr i="1" sz="1116"/>
          </a:p>
          <a:p>
            <a:pPr marL="141731" indent="-141731" defTabSz="566927">
              <a:defRPr sz="1736"/>
            </a:pPr>
            <a:r>
              <a:t>Per questo motivo eventuali altri caratteri “%” usati in funzioni come la “Format” devono essere raddoppiati</a:t>
            </a:r>
          </a:p>
          <a:p>
            <a:pPr marL="141731" indent="-141731" defTabSz="566927">
              <a:defRPr sz="1736"/>
            </a:pPr>
            <a:r>
              <a:t>es: </a:t>
            </a:r>
            <a:r>
              <a:rPr b="1"/>
              <a:t>Format(‘%%.2f%%%%’, %s)</a:t>
            </a:r>
            <a:r>
              <a:t>  viene tradotta in </a:t>
            </a:r>
            <a:r>
              <a:rPr b="1"/>
              <a:t>Format(‘%.2f%%’, 123.5)</a:t>
            </a:r>
            <a:r>
              <a:t> che produce </a:t>
            </a:r>
            <a:r>
              <a:rPr b="1"/>
              <a:t>123,50%</a:t>
            </a:r>
            <a:endParaRPr b="1"/>
          </a:p>
          <a:p>
            <a:pPr marL="141731" indent="-141731" defTabSz="566927">
              <a:defRPr sz="1736"/>
            </a:pPr>
            <a:r>
              <a:t>Se %s è un numero e va formattato </a:t>
            </a:r>
            <a:r>
              <a:rPr i="1" sz="1488"/>
              <a:t>(es: currency)</a:t>
            </a:r>
            <a:r>
              <a:t> usare </a:t>
            </a:r>
            <a:r>
              <a:rPr b="1"/>
              <a:t>Format(‘%%m’, Self.AsFloat+0.0)</a:t>
            </a:r>
          </a:p>
        </p:txBody>
      </p:sp>
      <p:sp>
        <p:nvSpPr>
          <p:cNvPr id="755" name="Titolo 2"/>
          <p:cNvSpPr txBox="1"/>
          <p:nvPr>
            <p:ph type="title"/>
          </p:nvPr>
        </p:nvSpPr>
        <p:spPr>
          <a:xfrm>
            <a:off x="95250" y="417295"/>
            <a:ext cx="12001500" cy="65106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CustomFormat - CustomParse</a:t>
            </a:r>
          </a:p>
        </p:txBody>
      </p:sp>
      <p:pic>
        <p:nvPicPr>
          <p:cNvPr id="756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2640" y="1226119"/>
            <a:ext cx="3219146" cy="440333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500"/>
                                        <p:tgtEl>
                                          <p:spTgt spid="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500"/>
                                        <p:tgtEl>
                                          <p:spTgt spid="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2" grpId="2"/>
      <p:bldP build="p" bldLvl="1" animBg="1" rev="0" advAuto="0" spid="754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LiveBindings Actions</a:t>
            </a:r>
          </a:p>
        </p:txBody>
      </p:sp>
      <p:sp>
        <p:nvSpPr>
          <p:cNvPr id="759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9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2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3" name="Segnaposto contenuto 3"/>
          <p:cNvSpPr txBox="1"/>
          <p:nvPr>
            <p:ph type="body" idx="1"/>
          </p:nvPr>
        </p:nvSpPr>
        <p:spPr>
          <a:xfrm>
            <a:off x="713414" y="1566866"/>
            <a:ext cx="11275269" cy="425614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700"/>
              </a:spcBef>
            </a:pPr>
            <a:r>
              <a:t>Actions che replicano singolarmente le funzionalità del TBindNavigator</a:t>
            </a:r>
          </a:p>
          <a:p>
            <a:pPr lvl="1" marL="685800" indent="-228600">
              <a:spcBef>
                <a:spcPts val="300"/>
              </a:spcBef>
              <a:defRPr sz="2400"/>
            </a:pPr>
            <a:r>
              <a:t>First</a:t>
            </a:r>
          </a:p>
          <a:p>
            <a:pPr lvl="1" marL="685800" indent="-228600">
              <a:spcBef>
                <a:spcPts val="300"/>
              </a:spcBef>
              <a:defRPr sz="2400"/>
            </a:pPr>
            <a:r>
              <a:t>Last</a:t>
            </a:r>
          </a:p>
          <a:p>
            <a:pPr lvl="1" marL="685800" indent="-228600">
              <a:spcBef>
                <a:spcPts val="300"/>
              </a:spcBef>
              <a:defRPr sz="2400"/>
            </a:pPr>
            <a:r>
              <a:t>Prior</a:t>
            </a:r>
          </a:p>
          <a:p>
            <a:pPr lvl="1" marL="685800" indent="-228600">
              <a:spcBef>
                <a:spcPts val="300"/>
              </a:spcBef>
              <a:defRPr sz="2400"/>
            </a:pPr>
            <a:r>
              <a:t>Next</a:t>
            </a:r>
          </a:p>
          <a:p>
            <a:pPr lvl="1" marL="685800" indent="-228600">
              <a:spcBef>
                <a:spcPts val="300"/>
              </a:spcBef>
              <a:defRPr sz="2400"/>
            </a:pPr>
            <a:r>
              <a:t>Edit</a:t>
            </a:r>
          </a:p>
          <a:p>
            <a:pPr lvl="1" marL="685800" indent="-228600">
              <a:spcBef>
                <a:spcPts val="300"/>
              </a:spcBef>
              <a:defRPr sz="2400"/>
            </a:pPr>
            <a:r>
              <a:t>Insert</a:t>
            </a:r>
          </a:p>
          <a:p>
            <a:pPr lvl="1" marL="685800" indent="-228600">
              <a:spcBef>
                <a:spcPts val="300"/>
              </a:spcBef>
              <a:defRPr sz="2400"/>
            </a:pPr>
            <a:r>
              <a:t>Post</a:t>
            </a:r>
          </a:p>
          <a:p>
            <a:pPr lvl="1" marL="685800" indent="-228600">
              <a:spcBef>
                <a:spcPts val="300"/>
              </a:spcBef>
              <a:defRPr sz="2400"/>
            </a:pPr>
            <a:r>
              <a:t>Cancel</a:t>
            </a:r>
          </a:p>
          <a:p>
            <a:pPr lvl="1" marL="685800" indent="-228600">
              <a:spcBef>
                <a:spcPts val="300"/>
              </a:spcBef>
              <a:defRPr sz="2400"/>
            </a:pPr>
            <a:r>
              <a:t>…</a:t>
            </a:r>
          </a:p>
        </p:txBody>
      </p:sp>
      <p:sp>
        <p:nvSpPr>
          <p:cNvPr id="764" name="Titolo 2"/>
          <p:cNvSpPr txBox="1"/>
          <p:nvPr>
            <p:ph type="title"/>
          </p:nvPr>
        </p:nvSpPr>
        <p:spPr>
          <a:xfrm>
            <a:off x="104775" y="342990"/>
            <a:ext cx="12001500" cy="65106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LiveBindings Actions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500"/>
                                        <p:tgtEl>
                                          <p:spTgt spid="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500"/>
                                        <p:tgtEl>
                                          <p:spTgt spid="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763" grpId="1"/>
      <p:bldP build="whole" bldLvl="1" animBg="1" rev="0" advAuto="0" spid="761" grpId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I-ORM</a:t>
            </a:r>
          </a:p>
        </p:txBody>
      </p:sp>
      <p:sp>
        <p:nvSpPr>
          <p:cNvPr id="767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7" grpId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0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1" name="Segnaposto contenuto 3"/>
          <p:cNvSpPr txBox="1"/>
          <p:nvPr>
            <p:ph type="body" idx="1"/>
          </p:nvPr>
        </p:nvSpPr>
        <p:spPr>
          <a:xfrm>
            <a:off x="713414" y="1058866"/>
            <a:ext cx="11275269" cy="5152156"/>
          </a:xfrm>
          <a:prstGeom prst="rect">
            <a:avLst/>
          </a:prstGeom>
        </p:spPr>
        <p:txBody>
          <a:bodyPr/>
          <a:lstStyle/>
          <a:p>
            <a:pPr marL="217170" indent="-217170" defTabSz="868680">
              <a:spcBef>
                <a:spcPts val="1600"/>
              </a:spcBef>
              <a:defRPr sz="2660"/>
            </a:pPr>
            <a:r>
              <a:t>Interfaced O.R.M.</a:t>
            </a:r>
          </a:p>
          <a:p>
            <a:pPr marL="217170" indent="-217170" defTabSz="868680">
              <a:spcBef>
                <a:spcPts val="1600"/>
              </a:spcBef>
              <a:defRPr sz="2660"/>
            </a:pPr>
            <a:r>
              <a:t>Dependency Injection Container</a:t>
            </a:r>
          </a:p>
          <a:p>
            <a:pPr marL="217170" indent="-217170" defTabSz="868680">
              <a:spcBef>
                <a:spcPts val="1600"/>
              </a:spcBef>
              <a:defRPr sz="2660"/>
            </a:pPr>
            <a:r>
              <a:t>MVVM framework</a:t>
            </a:r>
          </a:p>
          <a:p>
            <a:pPr marL="217170" indent="-217170" defTabSz="868680">
              <a:spcBef>
                <a:spcPts val="1600"/>
              </a:spcBef>
              <a:defRPr sz="2660"/>
            </a:pPr>
            <a:r>
              <a:t>Deep serializer/deserializer  </a:t>
            </a:r>
            <a:r>
              <a:rPr i="1" sz="1710"/>
              <a:t>(DJSON)</a:t>
            </a:r>
          </a:p>
          <a:p>
            <a:pPr marL="217170" indent="-217170" defTabSz="868680">
              <a:spcBef>
                <a:spcPts val="1600"/>
              </a:spcBef>
              <a:defRPr sz="2660"/>
            </a:pPr>
            <a:r>
              <a:t>LiveBindings Extensions</a:t>
            </a:r>
          </a:p>
          <a:p>
            <a:pPr lvl="1" marL="651509" indent="-217170" defTabSz="868680">
              <a:spcBef>
                <a:spcPts val="400"/>
              </a:spcBef>
              <a:defRPr b="1" sz="2280"/>
            </a:pPr>
            <a:r>
              <a:t>ActiveBindSourceAdapters  </a:t>
            </a:r>
            <a:r>
              <a:rPr b="0" i="1" sz="1710"/>
              <a:t>(TActiveInterfaceListBindSourceAdapter, TActiveInterfaceObjectBindSourceAdapter, TActiveListBindSourceAdapter, TActiveObjectBindSourceAdapter, TNaturalBindSourceAdapter)</a:t>
            </a:r>
          </a:p>
          <a:p>
            <a:pPr lvl="1" marL="651509" indent="-217170" defTabSz="868680">
              <a:spcBef>
                <a:spcPts val="400"/>
              </a:spcBef>
              <a:defRPr b="1" sz="2280"/>
            </a:pPr>
            <a:r>
              <a:t>TioPrototypeBindSource</a:t>
            </a:r>
          </a:p>
          <a:p>
            <a:pPr lvl="1" marL="651509" indent="-217170" defTabSz="868680">
              <a:spcBef>
                <a:spcPts val="400"/>
              </a:spcBef>
              <a:defRPr b="1" sz="2280"/>
            </a:pPr>
            <a:r>
              <a:t>TioModelPresenter</a:t>
            </a:r>
            <a:r>
              <a:rPr i="1" sz="1710"/>
              <a:t>  </a:t>
            </a:r>
            <a:r>
              <a:rPr b="0" i="1" sz="1710"/>
              <a:t>(MVVM)</a:t>
            </a:r>
          </a:p>
          <a:p>
            <a:pPr lvl="1" marL="651509" indent="-217170" defTabSz="868680">
              <a:spcBef>
                <a:spcPts val="400"/>
              </a:spcBef>
              <a:defRPr b="1" sz="2280"/>
            </a:pPr>
            <a:r>
              <a:t>TioModelBindSource</a:t>
            </a:r>
            <a:r>
              <a:rPr i="1" sz="1710"/>
              <a:t>  </a:t>
            </a:r>
            <a:r>
              <a:rPr b="0" i="1" sz="1710"/>
              <a:t>(MVVM)</a:t>
            </a:r>
          </a:p>
          <a:p>
            <a:pPr lvl="1" marL="651509" indent="-217170" defTabSz="868680">
              <a:spcBef>
                <a:spcPts val="400"/>
              </a:spcBef>
              <a:defRPr b="1" sz="2280"/>
            </a:pPr>
            <a:r>
              <a:t>TioModelDataSet  </a:t>
            </a:r>
            <a:r>
              <a:rPr b="0" i="1" sz="1710"/>
              <a:t>(MVVM)</a:t>
            </a:r>
          </a:p>
        </p:txBody>
      </p:sp>
      <p:sp>
        <p:nvSpPr>
          <p:cNvPr id="772" name="Titolo 2"/>
          <p:cNvSpPr txBox="1"/>
          <p:nvPr>
            <p:ph type="title"/>
          </p:nvPr>
        </p:nvSpPr>
        <p:spPr>
          <a:xfrm>
            <a:off x="104775" y="342990"/>
            <a:ext cx="12001500" cy="65106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I-ORM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500"/>
                                        <p:tgtEl>
                                          <p:spTgt spid="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500"/>
                                        <p:tgtEl>
                                          <p:spTgt spid="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500"/>
                                        <p:tgtEl>
                                          <p:spTgt spid="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771" grpId="1"/>
      <p:bldP build="whole" bldLvl="1" animBg="1" rev="0" advAuto="0" spid="769" grpId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5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6" name="Segnaposto contenuto 3"/>
          <p:cNvSpPr txBox="1"/>
          <p:nvPr>
            <p:ph type="body" idx="1"/>
          </p:nvPr>
        </p:nvSpPr>
        <p:spPr>
          <a:xfrm>
            <a:off x="713414" y="1600227"/>
            <a:ext cx="11275269" cy="450663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700"/>
              </a:spcBef>
            </a:pPr>
            <a:r>
              <a:t>In grado di effettuare le chiamate all’ORM autonomamente  </a:t>
            </a:r>
            <a:r>
              <a:rPr i="1" sz="1800"/>
              <a:t>(facoltativo)</a:t>
            </a:r>
          </a:p>
          <a:p>
            <a:pPr>
              <a:spcBef>
                <a:spcPts val="1700"/>
              </a:spcBef>
            </a:pPr>
            <a:r>
              <a:t>Master-Detail</a:t>
            </a:r>
          </a:p>
          <a:p>
            <a:pPr>
              <a:spcBef>
                <a:spcPts val="1700"/>
              </a:spcBef>
            </a:pPr>
            <a:r>
              <a:t>AutoLoadData</a:t>
            </a:r>
          </a:p>
          <a:p>
            <a:pPr>
              <a:spcBef>
                <a:spcPts val="1700"/>
              </a:spcBef>
            </a:pPr>
            <a:r>
              <a:t>AutoPersist</a:t>
            </a:r>
          </a:p>
          <a:p>
            <a:pPr>
              <a:spcBef>
                <a:spcPts val="1700"/>
              </a:spcBef>
            </a:pPr>
            <a:r>
              <a:t>AutoPost  </a:t>
            </a:r>
            <a:r>
              <a:rPr i="1" sz="1800"/>
              <a:t>(funziona)</a:t>
            </a:r>
            <a:endParaRPr i="1" sz="1800"/>
          </a:p>
          <a:p>
            <a:pPr marL="228599" indent="-228599">
              <a:spcBef>
                <a:spcPts val="1700"/>
              </a:spcBef>
            </a:pPr>
            <a:r>
              <a:t>AutoRefresh</a:t>
            </a:r>
          </a:p>
          <a:p>
            <a:pPr>
              <a:spcBef>
                <a:spcPts val="1700"/>
              </a:spcBef>
              <a:defRPr b="1"/>
            </a:pPr>
            <a:r>
              <a:t>Selectors</a:t>
            </a:r>
          </a:p>
        </p:txBody>
      </p:sp>
      <p:sp>
        <p:nvSpPr>
          <p:cNvPr id="777" name="Titolo 2"/>
          <p:cNvSpPr txBox="1"/>
          <p:nvPr>
            <p:ph type="title"/>
          </p:nvPr>
        </p:nvSpPr>
        <p:spPr>
          <a:xfrm>
            <a:off x="104775" y="342990"/>
            <a:ext cx="12001500" cy="65106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TioPrototypeBindSource</a:t>
            </a:r>
          </a:p>
        </p:txBody>
      </p:sp>
      <p:sp>
        <p:nvSpPr>
          <p:cNvPr id="778" name="PizzaOrder"/>
          <p:cNvSpPr txBox="1"/>
          <p:nvPr/>
        </p:nvSpPr>
        <p:spPr>
          <a:xfrm>
            <a:off x="2640885" y="6387496"/>
            <a:ext cx="69102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DDDDDD"/>
                </a:solidFill>
              </a:defRPr>
            </a:lvl1pPr>
          </a:lstStyle>
          <a:p>
            <a:pPr/>
            <a:r>
              <a:t>PizzaOrder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7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7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4" grpId="2"/>
      <p:bldP build="p" bldLvl="1" animBg="1" rev="0" advAuto="0" spid="776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Raise-Hands[1].gif" descr="Raise-Hands[1].gif"/>
          <p:cNvPicPr>
            <a:picLocks noChangeAspect="1"/>
          </p:cNvPicPr>
          <p:nvPr/>
        </p:nvPicPr>
        <p:blipFill>
          <a:blip r:embed="rId2">
            <a:extLst/>
          </a:blip>
          <a:srcRect l="719" t="23332" r="4027" b="0"/>
          <a:stretch>
            <a:fillRect/>
          </a:stretch>
        </p:blipFill>
        <p:spPr>
          <a:xfrm>
            <a:off x="3334535" y="3848307"/>
            <a:ext cx="5522916" cy="2542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3" fill="norm" stroke="1" extrusionOk="0">
                <a:moveTo>
                  <a:pt x="19895" y="5"/>
                </a:moveTo>
                <a:lnTo>
                  <a:pt x="19765" y="38"/>
                </a:lnTo>
                <a:lnTo>
                  <a:pt x="19715" y="1599"/>
                </a:lnTo>
                <a:cubicBezTo>
                  <a:pt x="19686" y="2505"/>
                  <a:pt x="19646" y="3147"/>
                  <a:pt x="19617" y="3135"/>
                </a:cubicBezTo>
                <a:cubicBezTo>
                  <a:pt x="19550" y="3107"/>
                  <a:pt x="19444" y="2173"/>
                  <a:pt x="19448" y="1653"/>
                </a:cubicBezTo>
                <a:cubicBezTo>
                  <a:pt x="19454" y="1014"/>
                  <a:pt x="19380" y="578"/>
                  <a:pt x="19267" y="578"/>
                </a:cubicBezTo>
                <a:cubicBezTo>
                  <a:pt x="19246" y="578"/>
                  <a:pt x="19229" y="586"/>
                  <a:pt x="19215" y="608"/>
                </a:cubicBezTo>
                <a:cubicBezTo>
                  <a:pt x="19215" y="609"/>
                  <a:pt x="19214" y="607"/>
                  <a:pt x="19214" y="608"/>
                </a:cubicBezTo>
                <a:cubicBezTo>
                  <a:pt x="19214" y="609"/>
                  <a:pt x="19213" y="611"/>
                  <a:pt x="19212" y="611"/>
                </a:cubicBezTo>
                <a:cubicBezTo>
                  <a:pt x="19205" y="626"/>
                  <a:pt x="19201" y="663"/>
                  <a:pt x="19195" y="692"/>
                </a:cubicBezTo>
                <a:cubicBezTo>
                  <a:pt x="19190" y="726"/>
                  <a:pt x="19186" y="768"/>
                  <a:pt x="19181" y="813"/>
                </a:cubicBezTo>
                <a:cubicBezTo>
                  <a:pt x="19169" y="960"/>
                  <a:pt x="19163" y="1174"/>
                  <a:pt x="19156" y="1599"/>
                </a:cubicBezTo>
                <a:cubicBezTo>
                  <a:pt x="19148" y="2210"/>
                  <a:pt x="19174" y="3007"/>
                  <a:pt x="19222" y="3587"/>
                </a:cubicBezTo>
                <a:cubicBezTo>
                  <a:pt x="19246" y="3887"/>
                  <a:pt x="19256" y="4074"/>
                  <a:pt x="19264" y="4254"/>
                </a:cubicBezTo>
                <a:cubicBezTo>
                  <a:pt x="19275" y="4464"/>
                  <a:pt x="19277" y="4662"/>
                  <a:pt x="19253" y="4756"/>
                </a:cubicBezTo>
                <a:cubicBezTo>
                  <a:pt x="19249" y="4787"/>
                  <a:pt x="19251" y="4836"/>
                  <a:pt x="19247" y="4864"/>
                </a:cubicBezTo>
                <a:cubicBezTo>
                  <a:pt x="19182" y="5231"/>
                  <a:pt x="19170" y="5209"/>
                  <a:pt x="18975" y="4416"/>
                </a:cubicBezTo>
                <a:cubicBezTo>
                  <a:pt x="18880" y="4031"/>
                  <a:pt x="18765" y="3762"/>
                  <a:pt x="18666" y="3634"/>
                </a:cubicBezTo>
                <a:cubicBezTo>
                  <a:pt x="18593" y="3572"/>
                  <a:pt x="18541" y="3556"/>
                  <a:pt x="18509" y="3590"/>
                </a:cubicBezTo>
                <a:cubicBezTo>
                  <a:pt x="18507" y="3594"/>
                  <a:pt x="18505" y="3593"/>
                  <a:pt x="18503" y="3597"/>
                </a:cubicBezTo>
                <a:cubicBezTo>
                  <a:pt x="18466" y="3678"/>
                  <a:pt x="18473" y="3806"/>
                  <a:pt x="18526" y="4028"/>
                </a:cubicBezTo>
                <a:cubicBezTo>
                  <a:pt x="18568" y="4201"/>
                  <a:pt x="18601" y="4418"/>
                  <a:pt x="18601" y="4514"/>
                </a:cubicBezTo>
                <a:cubicBezTo>
                  <a:pt x="18602" y="4929"/>
                  <a:pt x="19000" y="6507"/>
                  <a:pt x="19222" y="6974"/>
                </a:cubicBezTo>
                <a:cubicBezTo>
                  <a:pt x="19551" y="7667"/>
                  <a:pt x="19622" y="8043"/>
                  <a:pt x="19635" y="9124"/>
                </a:cubicBezTo>
                <a:cubicBezTo>
                  <a:pt x="19640" y="9626"/>
                  <a:pt x="19664" y="10521"/>
                  <a:pt x="19686" y="11112"/>
                </a:cubicBezTo>
                <a:cubicBezTo>
                  <a:pt x="19708" y="11703"/>
                  <a:pt x="19720" y="12452"/>
                  <a:pt x="19714" y="12777"/>
                </a:cubicBezTo>
                <a:cubicBezTo>
                  <a:pt x="19662" y="15271"/>
                  <a:pt x="19633" y="16323"/>
                  <a:pt x="19610" y="16639"/>
                </a:cubicBezTo>
                <a:cubicBezTo>
                  <a:pt x="19576" y="17093"/>
                  <a:pt x="19172" y="18964"/>
                  <a:pt x="19023" y="19352"/>
                </a:cubicBezTo>
                <a:cubicBezTo>
                  <a:pt x="18959" y="19518"/>
                  <a:pt x="18899" y="19863"/>
                  <a:pt x="18880" y="20174"/>
                </a:cubicBezTo>
                <a:cubicBezTo>
                  <a:pt x="18862" y="20469"/>
                  <a:pt x="18816" y="20766"/>
                  <a:pt x="18778" y="20835"/>
                </a:cubicBezTo>
                <a:cubicBezTo>
                  <a:pt x="18740" y="20904"/>
                  <a:pt x="18685" y="21102"/>
                  <a:pt x="18657" y="21276"/>
                </a:cubicBezTo>
                <a:lnTo>
                  <a:pt x="18605" y="21593"/>
                </a:lnTo>
                <a:lnTo>
                  <a:pt x="20046" y="21590"/>
                </a:lnTo>
                <a:lnTo>
                  <a:pt x="21497" y="21586"/>
                </a:lnTo>
                <a:lnTo>
                  <a:pt x="21337" y="21293"/>
                </a:lnTo>
                <a:lnTo>
                  <a:pt x="21336" y="21293"/>
                </a:lnTo>
                <a:lnTo>
                  <a:pt x="21174" y="21003"/>
                </a:lnTo>
                <a:lnTo>
                  <a:pt x="21198" y="19928"/>
                </a:lnTo>
                <a:cubicBezTo>
                  <a:pt x="21210" y="19337"/>
                  <a:pt x="21223" y="18756"/>
                  <a:pt x="21227" y="18637"/>
                </a:cubicBezTo>
                <a:cubicBezTo>
                  <a:pt x="21236" y="18375"/>
                  <a:pt x="21180" y="15773"/>
                  <a:pt x="21145" y="14839"/>
                </a:cubicBezTo>
                <a:cubicBezTo>
                  <a:pt x="21122" y="14235"/>
                  <a:pt x="21137" y="14091"/>
                  <a:pt x="21277" y="13475"/>
                </a:cubicBezTo>
                <a:cubicBezTo>
                  <a:pt x="21404" y="12915"/>
                  <a:pt x="21429" y="12701"/>
                  <a:pt x="21404" y="12359"/>
                </a:cubicBezTo>
                <a:cubicBezTo>
                  <a:pt x="21387" y="12123"/>
                  <a:pt x="21407" y="11547"/>
                  <a:pt x="21451" y="11048"/>
                </a:cubicBezTo>
                <a:cubicBezTo>
                  <a:pt x="21493" y="10559"/>
                  <a:pt x="21517" y="10067"/>
                  <a:pt x="21503" y="9950"/>
                </a:cubicBezTo>
                <a:cubicBezTo>
                  <a:pt x="21489" y="9833"/>
                  <a:pt x="21509" y="9598"/>
                  <a:pt x="21550" y="9427"/>
                </a:cubicBezTo>
                <a:cubicBezTo>
                  <a:pt x="21583" y="9289"/>
                  <a:pt x="21600" y="9200"/>
                  <a:pt x="21600" y="9110"/>
                </a:cubicBezTo>
                <a:cubicBezTo>
                  <a:pt x="21599" y="9021"/>
                  <a:pt x="21581" y="8929"/>
                  <a:pt x="21547" y="8780"/>
                </a:cubicBezTo>
                <a:cubicBezTo>
                  <a:pt x="21504" y="8597"/>
                  <a:pt x="21472" y="8381"/>
                  <a:pt x="21472" y="8302"/>
                </a:cubicBezTo>
                <a:cubicBezTo>
                  <a:pt x="21472" y="8230"/>
                  <a:pt x="21466" y="8187"/>
                  <a:pt x="21455" y="8167"/>
                </a:cubicBezTo>
                <a:cubicBezTo>
                  <a:pt x="21445" y="8148"/>
                  <a:pt x="21430" y="8154"/>
                  <a:pt x="21413" y="8177"/>
                </a:cubicBezTo>
                <a:cubicBezTo>
                  <a:pt x="21378" y="8228"/>
                  <a:pt x="21334" y="8360"/>
                  <a:pt x="21295" y="8558"/>
                </a:cubicBezTo>
                <a:cubicBezTo>
                  <a:pt x="21165" y="9229"/>
                  <a:pt x="21075" y="9630"/>
                  <a:pt x="21005" y="9805"/>
                </a:cubicBezTo>
                <a:cubicBezTo>
                  <a:pt x="21004" y="9807"/>
                  <a:pt x="21003" y="9812"/>
                  <a:pt x="21002" y="9815"/>
                </a:cubicBezTo>
                <a:cubicBezTo>
                  <a:pt x="20993" y="9835"/>
                  <a:pt x="20985" y="9855"/>
                  <a:pt x="20977" y="9869"/>
                </a:cubicBezTo>
                <a:cubicBezTo>
                  <a:pt x="20972" y="9880"/>
                  <a:pt x="20964" y="9894"/>
                  <a:pt x="20960" y="9899"/>
                </a:cubicBezTo>
                <a:cubicBezTo>
                  <a:pt x="20957" y="9902"/>
                  <a:pt x="20953" y="9919"/>
                  <a:pt x="20951" y="9919"/>
                </a:cubicBezTo>
                <a:cubicBezTo>
                  <a:pt x="20950" y="9919"/>
                  <a:pt x="20947" y="9900"/>
                  <a:pt x="20946" y="9899"/>
                </a:cubicBezTo>
                <a:cubicBezTo>
                  <a:pt x="20881" y="9933"/>
                  <a:pt x="20835" y="9685"/>
                  <a:pt x="20788" y="9154"/>
                </a:cubicBezTo>
                <a:cubicBezTo>
                  <a:pt x="20750" y="8727"/>
                  <a:pt x="20736" y="8292"/>
                  <a:pt x="20757" y="8187"/>
                </a:cubicBezTo>
                <a:cubicBezTo>
                  <a:pt x="20778" y="8082"/>
                  <a:pt x="20798" y="7946"/>
                  <a:pt x="20802" y="7887"/>
                </a:cubicBezTo>
                <a:cubicBezTo>
                  <a:pt x="20805" y="7828"/>
                  <a:pt x="20840" y="7563"/>
                  <a:pt x="20878" y="7297"/>
                </a:cubicBezTo>
                <a:cubicBezTo>
                  <a:pt x="20920" y="6997"/>
                  <a:pt x="20939" y="6446"/>
                  <a:pt x="20931" y="5845"/>
                </a:cubicBezTo>
                <a:cubicBezTo>
                  <a:pt x="20909" y="4405"/>
                  <a:pt x="20917" y="3686"/>
                  <a:pt x="20965" y="2701"/>
                </a:cubicBezTo>
                <a:cubicBezTo>
                  <a:pt x="20976" y="2471"/>
                  <a:pt x="20983" y="2252"/>
                  <a:pt x="20985" y="2074"/>
                </a:cubicBezTo>
                <a:cubicBezTo>
                  <a:pt x="20985" y="2037"/>
                  <a:pt x="20984" y="1996"/>
                  <a:pt x="20983" y="1966"/>
                </a:cubicBezTo>
                <a:cubicBezTo>
                  <a:pt x="20983" y="1865"/>
                  <a:pt x="20980" y="1788"/>
                  <a:pt x="20976" y="1747"/>
                </a:cubicBezTo>
                <a:cubicBezTo>
                  <a:pt x="20963" y="1676"/>
                  <a:pt x="20942" y="1653"/>
                  <a:pt x="20903" y="1653"/>
                </a:cubicBezTo>
                <a:cubicBezTo>
                  <a:pt x="20835" y="1653"/>
                  <a:pt x="20784" y="1955"/>
                  <a:pt x="20726" y="2512"/>
                </a:cubicBezTo>
                <a:cubicBezTo>
                  <a:pt x="20706" y="2725"/>
                  <a:pt x="20697" y="2826"/>
                  <a:pt x="20671" y="3055"/>
                </a:cubicBezTo>
                <a:cubicBezTo>
                  <a:pt x="20661" y="3169"/>
                  <a:pt x="20656" y="3183"/>
                  <a:pt x="20645" y="3317"/>
                </a:cubicBezTo>
                <a:cubicBezTo>
                  <a:pt x="20639" y="3393"/>
                  <a:pt x="20627" y="3426"/>
                  <a:pt x="20619" y="3489"/>
                </a:cubicBezTo>
                <a:cubicBezTo>
                  <a:pt x="20605" y="3598"/>
                  <a:pt x="20585" y="3785"/>
                  <a:pt x="20575" y="3840"/>
                </a:cubicBezTo>
                <a:cubicBezTo>
                  <a:pt x="20498" y="4265"/>
                  <a:pt x="20380" y="3933"/>
                  <a:pt x="20394" y="3331"/>
                </a:cubicBezTo>
                <a:cubicBezTo>
                  <a:pt x="20400" y="3058"/>
                  <a:pt x="20401" y="2313"/>
                  <a:pt x="20395" y="1673"/>
                </a:cubicBezTo>
                <a:lnTo>
                  <a:pt x="20384" y="524"/>
                </a:lnTo>
                <a:lnTo>
                  <a:pt x="20311" y="524"/>
                </a:lnTo>
                <a:lnTo>
                  <a:pt x="20223" y="544"/>
                </a:lnTo>
                <a:cubicBezTo>
                  <a:pt x="20079" y="575"/>
                  <a:pt x="20060" y="545"/>
                  <a:pt x="20046" y="274"/>
                </a:cubicBezTo>
                <a:cubicBezTo>
                  <a:pt x="20039" y="147"/>
                  <a:pt x="20031" y="74"/>
                  <a:pt x="20010" y="35"/>
                </a:cubicBezTo>
                <a:cubicBezTo>
                  <a:pt x="19983" y="3"/>
                  <a:pt x="19948" y="-7"/>
                  <a:pt x="19898" y="5"/>
                </a:cubicBezTo>
                <a:cubicBezTo>
                  <a:pt x="19897" y="5"/>
                  <a:pt x="19897" y="4"/>
                  <a:pt x="19895" y="5"/>
                </a:cubicBezTo>
                <a:close/>
                <a:moveTo>
                  <a:pt x="11807" y="1514"/>
                </a:moveTo>
                <a:cubicBezTo>
                  <a:pt x="11730" y="1546"/>
                  <a:pt x="11716" y="1755"/>
                  <a:pt x="11742" y="2246"/>
                </a:cubicBezTo>
                <a:cubicBezTo>
                  <a:pt x="11761" y="2620"/>
                  <a:pt x="11754" y="2897"/>
                  <a:pt x="11725" y="2937"/>
                </a:cubicBezTo>
                <a:cubicBezTo>
                  <a:pt x="11657" y="3028"/>
                  <a:pt x="11571" y="2645"/>
                  <a:pt x="11571" y="2249"/>
                </a:cubicBezTo>
                <a:cubicBezTo>
                  <a:pt x="11571" y="2044"/>
                  <a:pt x="11549" y="1976"/>
                  <a:pt x="11505" y="1949"/>
                </a:cubicBezTo>
                <a:cubicBezTo>
                  <a:pt x="11470" y="1939"/>
                  <a:pt x="11436" y="1939"/>
                  <a:pt x="11407" y="1946"/>
                </a:cubicBezTo>
                <a:cubicBezTo>
                  <a:pt x="11381" y="1963"/>
                  <a:pt x="11360" y="1985"/>
                  <a:pt x="11352" y="2013"/>
                </a:cubicBezTo>
                <a:cubicBezTo>
                  <a:pt x="11307" y="2173"/>
                  <a:pt x="11317" y="3882"/>
                  <a:pt x="11368" y="4605"/>
                </a:cubicBezTo>
                <a:cubicBezTo>
                  <a:pt x="11415" y="5277"/>
                  <a:pt x="11376" y="5660"/>
                  <a:pt x="11273" y="5521"/>
                </a:cubicBezTo>
                <a:cubicBezTo>
                  <a:pt x="11220" y="5449"/>
                  <a:pt x="11026" y="4044"/>
                  <a:pt x="11026" y="3725"/>
                </a:cubicBezTo>
                <a:cubicBezTo>
                  <a:pt x="11026" y="3466"/>
                  <a:pt x="10957" y="3198"/>
                  <a:pt x="10893" y="3139"/>
                </a:cubicBezTo>
                <a:cubicBezTo>
                  <a:pt x="10890" y="3137"/>
                  <a:pt x="10887" y="3140"/>
                  <a:pt x="10884" y="3139"/>
                </a:cubicBezTo>
                <a:cubicBezTo>
                  <a:pt x="10865" y="3128"/>
                  <a:pt x="10847" y="3127"/>
                  <a:pt x="10832" y="3159"/>
                </a:cubicBezTo>
                <a:cubicBezTo>
                  <a:pt x="10748" y="3340"/>
                  <a:pt x="10762" y="4160"/>
                  <a:pt x="10870" y="5252"/>
                </a:cubicBezTo>
                <a:cubicBezTo>
                  <a:pt x="10959" y="6155"/>
                  <a:pt x="10963" y="6288"/>
                  <a:pt x="10898" y="6398"/>
                </a:cubicBezTo>
                <a:cubicBezTo>
                  <a:pt x="10783" y="6588"/>
                  <a:pt x="10565" y="6416"/>
                  <a:pt x="10531" y="6108"/>
                </a:cubicBezTo>
                <a:cubicBezTo>
                  <a:pt x="10514" y="5950"/>
                  <a:pt x="10463" y="5839"/>
                  <a:pt x="10399" y="5815"/>
                </a:cubicBezTo>
                <a:cubicBezTo>
                  <a:pt x="10397" y="5814"/>
                  <a:pt x="10396" y="5812"/>
                  <a:pt x="10393" y="5811"/>
                </a:cubicBezTo>
                <a:cubicBezTo>
                  <a:pt x="10363" y="5803"/>
                  <a:pt x="10342" y="5805"/>
                  <a:pt x="10322" y="5811"/>
                </a:cubicBezTo>
                <a:cubicBezTo>
                  <a:pt x="10268" y="5862"/>
                  <a:pt x="10253" y="6136"/>
                  <a:pt x="10177" y="7274"/>
                </a:cubicBezTo>
                <a:cubicBezTo>
                  <a:pt x="10141" y="7823"/>
                  <a:pt x="10088" y="8283"/>
                  <a:pt x="10061" y="8295"/>
                </a:cubicBezTo>
                <a:cubicBezTo>
                  <a:pt x="10032" y="8308"/>
                  <a:pt x="10001" y="7844"/>
                  <a:pt x="9987" y="7146"/>
                </a:cubicBezTo>
                <a:cubicBezTo>
                  <a:pt x="9970" y="6346"/>
                  <a:pt x="9942" y="5956"/>
                  <a:pt x="9900" y="5926"/>
                </a:cubicBezTo>
                <a:cubicBezTo>
                  <a:pt x="9831" y="5876"/>
                  <a:pt x="9739" y="6322"/>
                  <a:pt x="9716" y="6812"/>
                </a:cubicBezTo>
                <a:cubicBezTo>
                  <a:pt x="9654" y="8149"/>
                  <a:pt x="9573" y="9313"/>
                  <a:pt x="9533" y="9474"/>
                </a:cubicBezTo>
                <a:cubicBezTo>
                  <a:pt x="9474" y="9715"/>
                  <a:pt x="9392" y="9618"/>
                  <a:pt x="9392" y="9306"/>
                </a:cubicBezTo>
                <a:cubicBezTo>
                  <a:pt x="9392" y="9123"/>
                  <a:pt x="9348" y="8887"/>
                  <a:pt x="9288" y="8699"/>
                </a:cubicBezTo>
                <a:cubicBezTo>
                  <a:pt x="9239" y="8545"/>
                  <a:pt x="9180" y="8442"/>
                  <a:pt x="9128" y="8403"/>
                </a:cubicBezTo>
                <a:cubicBezTo>
                  <a:pt x="9118" y="8398"/>
                  <a:pt x="9109" y="8389"/>
                  <a:pt x="9097" y="8386"/>
                </a:cubicBezTo>
                <a:cubicBezTo>
                  <a:pt x="9079" y="8381"/>
                  <a:pt x="9075" y="8390"/>
                  <a:pt x="9061" y="8389"/>
                </a:cubicBezTo>
                <a:cubicBezTo>
                  <a:pt x="9025" y="8409"/>
                  <a:pt x="8998" y="8447"/>
                  <a:pt x="9002" y="8504"/>
                </a:cubicBezTo>
                <a:cubicBezTo>
                  <a:pt x="9008" y="8578"/>
                  <a:pt x="8999" y="8712"/>
                  <a:pt x="8982" y="8800"/>
                </a:cubicBezTo>
                <a:cubicBezTo>
                  <a:pt x="8966" y="8889"/>
                  <a:pt x="8945" y="9073"/>
                  <a:pt x="8937" y="9208"/>
                </a:cubicBezTo>
                <a:cubicBezTo>
                  <a:pt x="8914" y="9601"/>
                  <a:pt x="8826" y="9490"/>
                  <a:pt x="8808" y="9046"/>
                </a:cubicBezTo>
                <a:cubicBezTo>
                  <a:pt x="8774" y="8150"/>
                  <a:pt x="8606" y="8529"/>
                  <a:pt x="8594" y="9532"/>
                </a:cubicBezTo>
                <a:cubicBezTo>
                  <a:pt x="8586" y="10206"/>
                  <a:pt x="8536" y="10687"/>
                  <a:pt x="8476" y="10657"/>
                </a:cubicBezTo>
                <a:cubicBezTo>
                  <a:pt x="8449" y="10644"/>
                  <a:pt x="8413" y="10265"/>
                  <a:pt x="8396" y="9815"/>
                </a:cubicBezTo>
                <a:cubicBezTo>
                  <a:pt x="8378" y="9365"/>
                  <a:pt x="8341" y="8944"/>
                  <a:pt x="8312" y="8881"/>
                </a:cubicBezTo>
                <a:cubicBezTo>
                  <a:pt x="8226" y="8696"/>
                  <a:pt x="8323" y="8440"/>
                  <a:pt x="8646" y="8002"/>
                </a:cubicBezTo>
                <a:cubicBezTo>
                  <a:pt x="8927" y="7619"/>
                  <a:pt x="8993" y="7430"/>
                  <a:pt x="9027" y="6920"/>
                </a:cubicBezTo>
                <a:cubicBezTo>
                  <a:pt x="9081" y="6121"/>
                  <a:pt x="9130" y="5610"/>
                  <a:pt x="9162" y="5494"/>
                </a:cubicBezTo>
                <a:cubicBezTo>
                  <a:pt x="9180" y="5432"/>
                  <a:pt x="9171" y="5398"/>
                  <a:pt x="9150" y="5380"/>
                </a:cubicBezTo>
                <a:cubicBezTo>
                  <a:pt x="9136" y="5376"/>
                  <a:pt x="9117" y="5374"/>
                  <a:pt x="9094" y="5376"/>
                </a:cubicBezTo>
                <a:cubicBezTo>
                  <a:pt x="9063" y="5394"/>
                  <a:pt x="9033" y="5428"/>
                  <a:pt x="9020" y="5474"/>
                </a:cubicBezTo>
                <a:cubicBezTo>
                  <a:pt x="8965" y="5664"/>
                  <a:pt x="8852" y="5374"/>
                  <a:pt x="8878" y="5114"/>
                </a:cubicBezTo>
                <a:cubicBezTo>
                  <a:pt x="8936" y="4548"/>
                  <a:pt x="8952" y="4291"/>
                  <a:pt x="8979" y="3506"/>
                </a:cubicBezTo>
                <a:cubicBezTo>
                  <a:pt x="9004" y="2800"/>
                  <a:pt x="8997" y="2683"/>
                  <a:pt x="8931" y="2677"/>
                </a:cubicBezTo>
                <a:lnTo>
                  <a:pt x="8922" y="2677"/>
                </a:lnTo>
                <a:cubicBezTo>
                  <a:pt x="8878" y="2684"/>
                  <a:pt x="8823" y="2803"/>
                  <a:pt x="8798" y="2950"/>
                </a:cubicBezTo>
                <a:cubicBezTo>
                  <a:pt x="8726" y="3361"/>
                  <a:pt x="8650" y="3161"/>
                  <a:pt x="8650" y="2559"/>
                </a:cubicBezTo>
                <a:cubicBezTo>
                  <a:pt x="8650" y="2310"/>
                  <a:pt x="8641" y="2168"/>
                  <a:pt x="8622" y="2094"/>
                </a:cubicBezTo>
                <a:cubicBezTo>
                  <a:pt x="8608" y="2063"/>
                  <a:pt x="8594" y="2036"/>
                  <a:pt x="8577" y="2027"/>
                </a:cubicBezTo>
                <a:cubicBezTo>
                  <a:pt x="8557" y="2027"/>
                  <a:pt x="8539" y="2033"/>
                  <a:pt x="8524" y="2047"/>
                </a:cubicBezTo>
                <a:cubicBezTo>
                  <a:pt x="8522" y="2049"/>
                  <a:pt x="8520" y="2051"/>
                  <a:pt x="8518" y="2054"/>
                </a:cubicBezTo>
                <a:cubicBezTo>
                  <a:pt x="8471" y="2108"/>
                  <a:pt x="8449" y="2260"/>
                  <a:pt x="8422" y="2633"/>
                </a:cubicBezTo>
                <a:cubicBezTo>
                  <a:pt x="8383" y="3175"/>
                  <a:pt x="8359" y="3247"/>
                  <a:pt x="8271" y="3088"/>
                </a:cubicBezTo>
                <a:cubicBezTo>
                  <a:pt x="8219" y="2994"/>
                  <a:pt x="8207" y="2846"/>
                  <a:pt x="8230" y="2559"/>
                </a:cubicBezTo>
                <a:cubicBezTo>
                  <a:pt x="8250" y="2290"/>
                  <a:pt x="8226" y="2101"/>
                  <a:pt x="8181" y="2054"/>
                </a:cubicBezTo>
                <a:cubicBezTo>
                  <a:pt x="8170" y="2045"/>
                  <a:pt x="8159" y="2045"/>
                  <a:pt x="8147" y="2050"/>
                </a:cubicBezTo>
                <a:cubicBezTo>
                  <a:pt x="8136" y="2057"/>
                  <a:pt x="8125" y="2062"/>
                  <a:pt x="8113" y="2084"/>
                </a:cubicBezTo>
                <a:cubicBezTo>
                  <a:pt x="8109" y="2092"/>
                  <a:pt x="8105" y="2110"/>
                  <a:pt x="8101" y="2121"/>
                </a:cubicBezTo>
                <a:cubicBezTo>
                  <a:pt x="8055" y="2251"/>
                  <a:pt x="7963" y="3218"/>
                  <a:pt x="7938" y="3867"/>
                </a:cubicBezTo>
                <a:cubicBezTo>
                  <a:pt x="7901" y="4787"/>
                  <a:pt x="7759" y="4644"/>
                  <a:pt x="7759" y="3688"/>
                </a:cubicBezTo>
                <a:cubicBezTo>
                  <a:pt x="7759" y="3287"/>
                  <a:pt x="7750" y="3100"/>
                  <a:pt x="7722" y="3031"/>
                </a:cubicBezTo>
                <a:cubicBezTo>
                  <a:pt x="7710" y="3020"/>
                  <a:pt x="7702" y="3002"/>
                  <a:pt x="7685" y="3001"/>
                </a:cubicBezTo>
                <a:cubicBezTo>
                  <a:pt x="7643" y="3005"/>
                  <a:pt x="7603" y="3140"/>
                  <a:pt x="7587" y="3344"/>
                </a:cubicBezTo>
                <a:cubicBezTo>
                  <a:pt x="7572" y="3537"/>
                  <a:pt x="7548" y="3841"/>
                  <a:pt x="7533" y="4018"/>
                </a:cubicBezTo>
                <a:cubicBezTo>
                  <a:pt x="7517" y="4196"/>
                  <a:pt x="7503" y="4412"/>
                  <a:pt x="7502" y="4500"/>
                </a:cubicBezTo>
                <a:cubicBezTo>
                  <a:pt x="7501" y="4589"/>
                  <a:pt x="7469" y="4874"/>
                  <a:pt x="7430" y="5130"/>
                </a:cubicBezTo>
                <a:cubicBezTo>
                  <a:pt x="7364" y="5571"/>
                  <a:pt x="7354" y="6084"/>
                  <a:pt x="7374" y="8265"/>
                </a:cubicBezTo>
                <a:cubicBezTo>
                  <a:pt x="7381" y="9014"/>
                  <a:pt x="7359" y="9352"/>
                  <a:pt x="7241" y="10145"/>
                </a:cubicBezTo>
                <a:cubicBezTo>
                  <a:pt x="7162" y="10677"/>
                  <a:pt x="7089" y="11161"/>
                  <a:pt x="7083" y="11220"/>
                </a:cubicBezTo>
                <a:cubicBezTo>
                  <a:pt x="6765" y="14023"/>
                  <a:pt x="6546" y="16599"/>
                  <a:pt x="6550" y="17377"/>
                </a:cubicBezTo>
                <a:cubicBezTo>
                  <a:pt x="6553" y="17520"/>
                  <a:pt x="6558" y="17678"/>
                  <a:pt x="6567" y="17835"/>
                </a:cubicBezTo>
                <a:cubicBezTo>
                  <a:pt x="6578" y="17950"/>
                  <a:pt x="6589" y="18064"/>
                  <a:pt x="6598" y="18152"/>
                </a:cubicBezTo>
                <a:cubicBezTo>
                  <a:pt x="6613" y="18300"/>
                  <a:pt x="6637" y="18568"/>
                  <a:pt x="6649" y="18745"/>
                </a:cubicBezTo>
                <a:cubicBezTo>
                  <a:pt x="6662" y="18923"/>
                  <a:pt x="6683" y="19174"/>
                  <a:pt x="6696" y="19305"/>
                </a:cubicBezTo>
                <a:cubicBezTo>
                  <a:pt x="6705" y="19396"/>
                  <a:pt x="6683" y="19548"/>
                  <a:pt x="6648" y="19719"/>
                </a:cubicBezTo>
                <a:cubicBezTo>
                  <a:pt x="6626" y="19825"/>
                  <a:pt x="6605" y="19933"/>
                  <a:pt x="6569" y="20056"/>
                </a:cubicBezTo>
                <a:cubicBezTo>
                  <a:pt x="6513" y="20246"/>
                  <a:pt x="6476" y="20396"/>
                  <a:pt x="6454" y="20542"/>
                </a:cubicBezTo>
                <a:cubicBezTo>
                  <a:pt x="6440" y="20727"/>
                  <a:pt x="6435" y="20935"/>
                  <a:pt x="6435" y="21141"/>
                </a:cubicBezTo>
                <a:cubicBezTo>
                  <a:pt x="6442" y="21300"/>
                  <a:pt x="6449" y="21480"/>
                  <a:pt x="6457" y="21512"/>
                </a:cubicBezTo>
                <a:cubicBezTo>
                  <a:pt x="6464" y="21541"/>
                  <a:pt x="7396" y="21562"/>
                  <a:pt x="8591" y="21576"/>
                </a:cubicBezTo>
                <a:lnTo>
                  <a:pt x="8517" y="21084"/>
                </a:lnTo>
                <a:cubicBezTo>
                  <a:pt x="8474" y="20803"/>
                  <a:pt x="8417" y="20515"/>
                  <a:pt x="8393" y="20447"/>
                </a:cubicBezTo>
                <a:cubicBezTo>
                  <a:pt x="8346" y="20319"/>
                  <a:pt x="8312" y="20049"/>
                  <a:pt x="8268" y="19497"/>
                </a:cubicBezTo>
                <a:cubicBezTo>
                  <a:pt x="8254" y="19319"/>
                  <a:pt x="8204" y="19079"/>
                  <a:pt x="8158" y="18961"/>
                </a:cubicBezTo>
                <a:cubicBezTo>
                  <a:pt x="7979" y="18500"/>
                  <a:pt x="7713" y="17127"/>
                  <a:pt x="7730" y="16750"/>
                </a:cubicBezTo>
                <a:cubicBezTo>
                  <a:pt x="7763" y="16024"/>
                  <a:pt x="7923" y="14121"/>
                  <a:pt x="7959" y="14031"/>
                </a:cubicBezTo>
                <a:cubicBezTo>
                  <a:pt x="7980" y="13980"/>
                  <a:pt x="8036" y="14077"/>
                  <a:pt x="8084" y="14246"/>
                </a:cubicBezTo>
                <a:cubicBezTo>
                  <a:pt x="8131" y="14415"/>
                  <a:pt x="8213" y="14687"/>
                  <a:pt x="8267" y="14856"/>
                </a:cubicBezTo>
                <a:cubicBezTo>
                  <a:pt x="8339" y="15083"/>
                  <a:pt x="8353" y="15226"/>
                  <a:pt x="8320" y="15396"/>
                </a:cubicBezTo>
                <a:cubicBezTo>
                  <a:pt x="8234" y="15838"/>
                  <a:pt x="8323" y="17631"/>
                  <a:pt x="8458" y="18172"/>
                </a:cubicBezTo>
                <a:cubicBezTo>
                  <a:pt x="8492" y="18309"/>
                  <a:pt x="8523" y="18693"/>
                  <a:pt x="8526" y="19025"/>
                </a:cubicBezTo>
                <a:cubicBezTo>
                  <a:pt x="8532" y="19556"/>
                  <a:pt x="8555" y="19686"/>
                  <a:pt x="8715" y="20093"/>
                </a:cubicBezTo>
                <a:cubicBezTo>
                  <a:pt x="8816" y="20348"/>
                  <a:pt x="8900" y="20622"/>
                  <a:pt x="8903" y="20700"/>
                </a:cubicBezTo>
                <a:cubicBezTo>
                  <a:pt x="8907" y="20778"/>
                  <a:pt x="8915" y="20878"/>
                  <a:pt x="8920" y="20922"/>
                </a:cubicBezTo>
                <a:cubicBezTo>
                  <a:pt x="8926" y="20967"/>
                  <a:pt x="8947" y="21134"/>
                  <a:pt x="8968" y="21296"/>
                </a:cubicBezTo>
                <a:lnTo>
                  <a:pt x="9006" y="21580"/>
                </a:lnTo>
                <a:cubicBezTo>
                  <a:pt x="9578" y="21585"/>
                  <a:pt x="10074" y="21593"/>
                  <a:pt x="10753" y="21593"/>
                </a:cubicBezTo>
                <a:lnTo>
                  <a:pt x="10758" y="21593"/>
                </a:lnTo>
                <a:cubicBezTo>
                  <a:pt x="11047" y="21593"/>
                  <a:pt x="11014" y="21590"/>
                  <a:pt x="11265" y="21590"/>
                </a:cubicBezTo>
                <a:cubicBezTo>
                  <a:pt x="12859" y="21589"/>
                  <a:pt x="14023" y="21589"/>
                  <a:pt x="14489" y="21566"/>
                </a:cubicBezTo>
                <a:cubicBezTo>
                  <a:pt x="15029" y="21539"/>
                  <a:pt x="15040" y="21484"/>
                  <a:pt x="15043" y="21377"/>
                </a:cubicBezTo>
                <a:cubicBezTo>
                  <a:pt x="15063" y="20706"/>
                  <a:pt x="15062" y="20414"/>
                  <a:pt x="15036" y="19959"/>
                </a:cubicBezTo>
                <a:cubicBezTo>
                  <a:pt x="15007" y="19462"/>
                  <a:pt x="15021" y="19332"/>
                  <a:pt x="15174" y="18803"/>
                </a:cubicBezTo>
                <a:cubicBezTo>
                  <a:pt x="15286" y="18413"/>
                  <a:pt x="15293" y="17886"/>
                  <a:pt x="15189" y="17596"/>
                </a:cubicBezTo>
                <a:cubicBezTo>
                  <a:pt x="15139" y="17456"/>
                  <a:pt x="15099" y="17140"/>
                  <a:pt x="15095" y="16878"/>
                </a:cubicBezTo>
                <a:cubicBezTo>
                  <a:pt x="15090" y="16622"/>
                  <a:pt x="15078" y="16379"/>
                  <a:pt x="15067" y="16339"/>
                </a:cubicBezTo>
                <a:cubicBezTo>
                  <a:pt x="15055" y="16299"/>
                  <a:pt x="15031" y="16051"/>
                  <a:pt x="15014" y="15786"/>
                </a:cubicBezTo>
                <a:cubicBezTo>
                  <a:pt x="14997" y="15522"/>
                  <a:pt x="14974" y="15231"/>
                  <a:pt x="14963" y="15143"/>
                </a:cubicBezTo>
                <a:cubicBezTo>
                  <a:pt x="14951" y="15054"/>
                  <a:pt x="14929" y="14643"/>
                  <a:pt x="14915" y="14230"/>
                </a:cubicBezTo>
                <a:cubicBezTo>
                  <a:pt x="14832" y="11925"/>
                  <a:pt x="14810" y="11468"/>
                  <a:pt x="14769" y="11058"/>
                </a:cubicBezTo>
                <a:cubicBezTo>
                  <a:pt x="14754" y="10911"/>
                  <a:pt x="14729" y="10667"/>
                  <a:pt x="14714" y="10519"/>
                </a:cubicBezTo>
                <a:cubicBezTo>
                  <a:pt x="14664" y="10006"/>
                  <a:pt x="14641" y="9766"/>
                  <a:pt x="14620" y="9559"/>
                </a:cubicBezTo>
                <a:cubicBezTo>
                  <a:pt x="14608" y="9444"/>
                  <a:pt x="14577" y="9265"/>
                  <a:pt x="14551" y="9158"/>
                </a:cubicBezTo>
                <a:cubicBezTo>
                  <a:pt x="14526" y="9050"/>
                  <a:pt x="14502" y="8792"/>
                  <a:pt x="14497" y="8585"/>
                </a:cubicBezTo>
                <a:cubicBezTo>
                  <a:pt x="14492" y="8378"/>
                  <a:pt x="14486" y="8162"/>
                  <a:pt x="14485" y="8103"/>
                </a:cubicBezTo>
                <a:cubicBezTo>
                  <a:pt x="14483" y="8044"/>
                  <a:pt x="14502" y="7800"/>
                  <a:pt x="14528" y="7564"/>
                </a:cubicBezTo>
                <a:cubicBezTo>
                  <a:pt x="14554" y="7327"/>
                  <a:pt x="14568" y="6989"/>
                  <a:pt x="14559" y="6812"/>
                </a:cubicBezTo>
                <a:cubicBezTo>
                  <a:pt x="14522" y="6081"/>
                  <a:pt x="14428" y="5183"/>
                  <a:pt x="14359" y="4895"/>
                </a:cubicBezTo>
                <a:cubicBezTo>
                  <a:pt x="14261" y="4485"/>
                  <a:pt x="14213" y="4012"/>
                  <a:pt x="14199" y="3344"/>
                </a:cubicBezTo>
                <a:cubicBezTo>
                  <a:pt x="14196" y="3207"/>
                  <a:pt x="14165" y="3104"/>
                  <a:pt x="14123" y="3102"/>
                </a:cubicBezTo>
                <a:cubicBezTo>
                  <a:pt x="14122" y="3102"/>
                  <a:pt x="14121" y="3105"/>
                  <a:pt x="14120" y="3105"/>
                </a:cubicBezTo>
                <a:cubicBezTo>
                  <a:pt x="14052" y="3114"/>
                  <a:pt x="14017" y="3601"/>
                  <a:pt x="14044" y="4194"/>
                </a:cubicBezTo>
                <a:cubicBezTo>
                  <a:pt x="14064" y="4641"/>
                  <a:pt x="13870" y="4450"/>
                  <a:pt x="13822" y="3975"/>
                </a:cubicBezTo>
                <a:cubicBezTo>
                  <a:pt x="13809" y="3850"/>
                  <a:pt x="13788" y="3640"/>
                  <a:pt x="13775" y="3509"/>
                </a:cubicBezTo>
                <a:cubicBezTo>
                  <a:pt x="13762" y="3379"/>
                  <a:pt x="13737" y="3078"/>
                  <a:pt x="13721" y="2839"/>
                </a:cubicBezTo>
                <a:cubicBezTo>
                  <a:pt x="13702" y="2569"/>
                  <a:pt x="13691" y="2426"/>
                  <a:pt x="13667" y="2374"/>
                </a:cubicBezTo>
                <a:cubicBezTo>
                  <a:pt x="13654" y="2348"/>
                  <a:pt x="13639" y="2346"/>
                  <a:pt x="13619" y="2360"/>
                </a:cubicBezTo>
                <a:cubicBezTo>
                  <a:pt x="13598" y="2374"/>
                  <a:pt x="13572" y="2406"/>
                  <a:pt x="13539" y="2451"/>
                </a:cubicBezTo>
                <a:cubicBezTo>
                  <a:pt x="13445" y="2580"/>
                  <a:pt x="13425" y="2567"/>
                  <a:pt x="13362" y="2364"/>
                </a:cubicBezTo>
                <a:cubicBezTo>
                  <a:pt x="13325" y="2240"/>
                  <a:pt x="13261" y="2142"/>
                  <a:pt x="13221" y="2138"/>
                </a:cubicBezTo>
                <a:cubicBezTo>
                  <a:pt x="13216" y="2138"/>
                  <a:pt x="13212" y="2143"/>
                  <a:pt x="13207" y="2145"/>
                </a:cubicBezTo>
                <a:cubicBezTo>
                  <a:pt x="13159" y="2165"/>
                  <a:pt x="13155" y="2315"/>
                  <a:pt x="13181" y="2886"/>
                </a:cubicBezTo>
                <a:cubicBezTo>
                  <a:pt x="13199" y="3298"/>
                  <a:pt x="13199" y="3684"/>
                  <a:pt x="13181" y="3749"/>
                </a:cubicBezTo>
                <a:cubicBezTo>
                  <a:pt x="13130" y="3926"/>
                  <a:pt x="13020" y="3683"/>
                  <a:pt x="12982" y="3311"/>
                </a:cubicBezTo>
                <a:cubicBezTo>
                  <a:pt x="12966" y="3147"/>
                  <a:pt x="12931" y="2992"/>
                  <a:pt x="12903" y="2943"/>
                </a:cubicBezTo>
                <a:cubicBezTo>
                  <a:pt x="12901" y="2940"/>
                  <a:pt x="12899" y="2932"/>
                  <a:pt x="12897" y="2930"/>
                </a:cubicBezTo>
                <a:cubicBezTo>
                  <a:pt x="12840" y="2860"/>
                  <a:pt x="12752" y="3099"/>
                  <a:pt x="12788" y="3226"/>
                </a:cubicBezTo>
                <a:cubicBezTo>
                  <a:pt x="12801" y="3270"/>
                  <a:pt x="12822" y="3538"/>
                  <a:pt x="12835" y="3820"/>
                </a:cubicBezTo>
                <a:cubicBezTo>
                  <a:pt x="12848" y="4101"/>
                  <a:pt x="12905" y="4613"/>
                  <a:pt x="12962" y="4959"/>
                </a:cubicBezTo>
                <a:lnTo>
                  <a:pt x="13064" y="5585"/>
                </a:lnTo>
                <a:lnTo>
                  <a:pt x="12931" y="5966"/>
                </a:lnTo>
                <a:cubicBezTo>
                  <a:pt x="12807" y="6318"/>
                  <a:pt x="12791" y="6337"/>
                  <a:pt x="12717" y="6175"/>
                </a:cubicBezTo>
                <a:cubicBezTo>
                  <a:pt x="12651" y="6032"/>
                  <a:pt x="12635" y="5739"/>
                  <a:pt x="12631" y="4578"/>
                </a:cubicBezTo>
                <a:cubicBezTo>
                  <a:pt x="12626" y="2832"/>
                  <a:pt x="12525" y="1888"/>
                  <a:pt x="12349" y="1942"/>
                </a:cubicBezTo>
                <a:cubicBezTo>
                  <a:pt x="12256" y="1971"/>
                  <a:pt x="12239" y="2044"/>
                  <a:pt x="12236" y="2458"/>
                </a:cubicBezTo>
                <a:cubicBezTo>
                  <a:pt x="12231" y="3113"/>
                  <a:pt x="12226" y="3149"/>
                  <a:pt x="12146" y="3004"/>
                </a:cubicBezTo>
                <a:cubicBezTo>
                  <a:pt x="12107" y="2935"/>
                  <a:pt x="12060" y="2592"/>
                  <a:pt x="12042" y="2242"/>
                </a:cubicBezTo>
                <a:cubicBezTo>
                  <a:pt x="12015" y="1751"/>
                  <a:pt x="11985" y="1591"/>
                  <a:pt x="11913" y="1541"/>
                </a:cubicBezTo>
                <a:cubicBezTo>
                  <a:pt x="11874" y="1515"/>
                  <a:pt x="11844" y="1509"/>
                  <a:pt x="11818" y="1514"/>
                </a:cubicBezTo>
                <a:cubicBezTo>
                  <a:pt x="11815" y="1516"/>
                  <a:pt x="11811" y="1512"/>
                  <a:pt x="11807" y="1514"/>
                </a:cubicBezTo>
                <a:close/>
                <a:moveTo>
                  <a:pt x="4899" y="3880"/>
                </a:moveTo>
                <a:cubicBezTo>
                  <a:pt x="4850" y="3909"/>
                  <a:pt x="4805" y="4028"/>
                  <a:pt x="4788" y="4231"/>
                </a:cubicBezTo>
                <a:cubicBezTo>
                  <a:pt x="4770" y="4460"/>
                  <a:pt x="4731" y="4563"/>
                  <a:pt x="4652" y="4588"/>
                </a:cubicBezTo>
                <a:cubicBezTo>
                  <a:pt x="4513" y="4631"/>
                  <a:pt x="4499" y="4773"/>
                  <a:pt x="4478" y="6327"/>
                </a:cubicBezTo>
                <a:cubicBezTo>
                  <a:pt x="4466" y="7258"/>
                  <a:pt x="4441" y="7655"/>
                  <a:pt x="4374" y="7928"/>
                </a:cubicBezTo>
                <a:cubicBezTo>
                  <a:pt x="4325" y="8127"/>
                  <a:pt x="4267" y="8248"/>
                  <a:pt x="4245" y="8197"/>
                </a:cubicBezTo>
                <a:cubicBezTo>
                  <a:pt x="4201" y="8095"/>
                  <a:pt x="4155" y="7569"/>
                  <a:pt x="4126" y="7051"/>
                </a:cubicBezTo>
                <a:cubicBezTo>
                  <a:pt x="4113" y="6834"/>
                  <a:pt x="4095" y="6602"/>
                  <a:pt x="4095" y="6428"/>
                </a:cubicBezTo>
                <a:cubicBezTo>
                  <a:pt x="4095" y="6083"/>
                  <a:pt x="4086" y="5957"/>
                  <a:pt x="4047" y="5916"/>
                </a:cubicBezTo>
                <a:cubicBezTo>
                  <a:pt x="4032" y="5911"/>
                  <a:pt x="4015" y="5912"/>
                  <a:pt x="3992" y="5919"/>
                </a:cubicBezTo>
                <a:cubicBezTo>
                  <a:pt x="3968" y="5927"/>
                  <a:pt x="3950" y="5938"/>
                  <a:pt x="3935" y="5959"/>
                </a:cubicBezTo>
                <a:cubicBezTo>
                  <a:pt x="3901" y="6055"/>
                  <a:pt x="3898" y="6328"/>
                  <a:pt x="3898" y="7163"/>
                </a:cubicBezTo>
                <a:cubicBezTo>
                  <a:pt x="3897" y="7905"/>
                  <a:pt x="3867" y="8661"/>
                  <a:pt x="3826" y="8996"/>
                </a:cubicBezTo>
                <a:cubicBezTo>
                  <a:pt x="3745" y="9654"/>
                  <a:pt x="3756" y="11796"/>
                  <a:pt x="3842" y="12272"/>
                </a:cubicBezTo>
                <a:cubicBezTo>
                  <a:pt x="3919" y="12700"/>
                  <a:pt x="3984" y="13729"/>
                  <a:pt x="4019" y="15089"/>
                </a:cubicBezTo>
                <a:cubicBezTo>
                  <a:pt x="4085" y="17678"/>
                  <a:pt x="4156" y="19318"/>
                  <a:pt x="4247" y="20397"/>
                </a:cubicBezTo>
                <a:cubicBezTo>
                  <a:pt x="4299" y="21019"/>
                  <a:pt x="4343" y="21541"/>
                  <a:pt x="4343" y="21559"/>
                </a:cubicBezTo>
                <a:cubicBezTo>
                  <a:pt x="4343" y="21577"/>
                  <a:pt x="4729" y="21593"/>
                  <a:pt x="5203" y="21593"/>
                </a:cubicBezTo>
                <a:lnTo>
                  <a:pt x="6064" y="21593"/>
                </a:lnTo>
                <a:lnTo>
                  <a:pt x="5869" y="19955"/>
                </a:lnTo>
                <a:cubicBezTo>
                  <a:pt x="5687" y="18437"/>
                  <a:pt x="5429" y="15849"/>
                  <a:pt x="5257" y="13798"/>
                </a:cubicBezTo>
                <a:cubicBezTo>
                  <a:pt x="5130" y="12279"/>
                  <a:pt x="5156" y="11922"/>
                  <a:pt x="5482" y="10897"/>
                </a:cubicBezTo>
                <a:cubicBezTo>
                  <a:pt x="5558" y="10660"/>
                  <a:pt x="5647" y="10201"/>
                  <a:pt x="5679" y="9875"/>
                </a:cubicBezTo>
                <a:cubicBezTo>
                  <a:pt x="5712" y="9550"/>
                  <a:pt x="5783" y="9021"/>
                  <a:pt x="5836" y="8699"/>
                </a:cubicBezTo>
                <a:cubicBezTo>
                  <a:pt x="5907" y="8271"/>
                  <a:pt x="5921" y="7998"/>
                  <a:pt x="5895" y="7678"/>
                </a:cubicBezTo>
                <a:cubicBezTo>
                  <a:pt x="5875" y="7438"/>
                  <a:pt x="5867" y="7091"/>
                  <a:pt x="5873" y="6906"/>
                </a:cubicBezTo>
                <a:cubicBezTo>
                  <a:pt x="5882" y="6651"/>
                  <a:pt x="5862" y="6558"/>
                  <a:pt x="5786" y="6516"/>
                </a:cubicBezTo>
                <a:cubicBezTo>
                  <a:pt x="5712" y="6473"/>
                  <a:pt x="5680" y="6336"/>
                  <a:pt x="5655" y="5939"/>
                </a:cubicBezTo>
                <a:cubicBezTo>
                  <a:pt x="5583" y="4804"/>
                  <a:pt x="5512" y="4351"/>
                  <a:pt x="5409" y="4342"/>
                </a:cubicBezTo>
                <a:cubicBezTo>
                  <a:pt x="5407" y="4342"/>
                  <a:pt x="5405" y="4342"/>
                  <a:pt x="5402" y="4342"/>
                </a:cubicBezTo>
                <a:cubicBezTo>
                  <a:pt x="5317" y="4345"/>
                  <a:pt x="5308" y="4430"/>
                  <a:pt x="5308" y="5164"/>
                </a:cubicBezTo>
                <a:cubicBezTo>
                  <a:pt x="5308" y="5617"/>
                  <a:pt x="5292" y="6020"/>
                  <a:pt x="5273" y="6064"/>
                </a:cubicBezTo>
                <a:cubicBezTo>
                  <a:pt x="5221" y="6179"/>
                  <a:pt x="5150" y="5712"/>
                  <a:pt x="5108" y="4979"/>
                </a:cubicBezTo>
                <a:cubicBezTo>
                  <a:pt x="5088" y="4628"/>
                  <a:pt x="5053" y="4230"/>
                  <a:pt x="5029" y="4093"/>
                </a:cubicBezTo>
                <a:cubicBezTo>
                  <a:pt x="4999" y="3917"/>
                  <a:pt x="4947" y="3851"/>
                  <a:pt x="4899" y="3880"/>
                </a:cubicBezTo>
                <a:close/>
                <a:moveTo>
                  <a:pt x="849" y="5070"/>
                </a:moveTo>
                <a:cubicBezTo>
                  <a:pt x="824" y="5050"/>
                  <a:pt x="801" y="5068"/>
                  <a:pt x="781" y="5114"/>
                </a:cubicBezTo>
                <a:cubicBezTo>
                  <a:pt x="760" y="5162"/>
                  <a:pt x="743" y="5241"/>
                  <a:pt x="730" y="5360"/>
                </a:cubicBezTo>
                <a:cubicBezTo>
                  <a:pt x="721" y="5444"/>
                  <a:pt x="703" y="5513"/>
                  <a:pt x="680" y="5565"/>
                </a:cubicBezTo>
                <a:cubicBezTo>
                  <a:pt x="680" y="5566"/>
                  <a:pt x="679" y="5568"/>
                  <a:pt x="678" y="5569"/>
                </a:cubicBezTo>
                <a:cubicBezTo>
                  <a:pt x="667" y="5594"/>
                  <a:pt x="649" y="5600"/>
                  <a:pt x="635" y="5616"/>
                </a:cubicBezTo>
                <a:cubicBezTo>
                  <a:pt x="620" y="5632"/>
                  <a:pt x="607" y="5657"/>
                  <a:pt x="590" y="5663"/>
                </a:cubicBezTo>
                <a:cubicBezTo>
                  <a:pt x="530" y="5682"/>
                  <a:pt x="481" y="5743"/>
                  <a:pt x="477" y="5798"/>
                </a:cubicBezTo>
                <a:cubicBezTo>
                  <a:pt x="473" y="5853"/>
                  <a:pt x="466" y="5960"/>
                  <a:pt x="461" y="6034"/>
                </a:cubicBezTo>
                <a:cubicBezTo>
                  <a:pt x="456" y="6108"/>
                  <a:pt x="480" y="6384"/>
                  <a:pt x="514" y="6650"/>
                </a:cubicBezTo>
                <a:cubicBezTo>
                  <a:pt x="548" y="6916"/>
                  <a:pt x="587" y="7327"/>
                  <a:pt x="601" y="7564"/>
                </a:cubicBezTo>
                <a:cubicBezTo>
                  <a:pt x="627" y="8007"/>
                  <a:pt x="663" y="8468"/>
                  <a:pt x="705" y="8868"/>
                </a:cubicBezTo>
                <a:cubicBezTo>
                  <a:pt x="721" y="9024"/>
                  <a:pt x="692" y="9171"/>
                  <a:pt x="655" y="9242"/>
                </a:cubicBezTo>
                <a:cubicBezTo>
                  <a:pt x="637" y="9276"/>
                  <a:pt x="618" y="9291"/>
                  <a:pt x="599" y="9282"/>
                </a:cubicBezTo>
                <a:cubicBezTo>
                  <a:pt x="580" y="9273"/>
                  <a:pt x="562" y="9238"/>
                  <a:pt x="551" y="9164"/>
                </a:cubicBezTo>
                <a:cubicBezTo>
                  <a:pt x="532" y="9034"/>
                  <a:pt x="499" y="8852"/>
                  <a:pt x="457" y="8659"/>
                </a:cubicBezTo>
                <a:cubicBezTo>
                  <a:pt x="456" y="8658"/>
                  <a:pt x="455" y="8657"/>
                  <a:pt x="455" y="8656"/>
                </a:cubicBezTo>
                <a:cubicBezTo>
                  <a:pt x="369" y="8266"/>
                  <a:pt x="250" y="7815"/>
                  <a:pt x="168" y="7557"/>
                </a:cubicBezTo>
                <a:cubicBezTo>
                  <a:pt x="127" y="7428"/>
                  <a:pt x="94" y="7348"/>
                  <a:pt x="79" y="7348"/>
                </a:cubicBezTo>
                <a:cubicBezTo>
                  <a:pt x="49" y="7348"/>
                  <a:pt x="29" y="7371"/>
                  <a:pt x="16" y="7419"/>
                </a:cubicBezTo>
                <a:cubicBezTo>
                  <a:pt x="6" y="7455"/>
                  <a:pt x="0" y="7508"/>
                  <a:pt x="0" y="7574"/>
                </a:cubicBezTo>
                <a:cubicBezTo>
                  <a:pt x="0" y="7771"/>
                  <a:pt x="43" y="8105"/>
                  <a:pt x="132" y="8608"/>
                </a:cubicBezTo>
                <a:cubicBezTo>
                  <a:pt x="227" y="9146"/>
                  <a:pt x="296" y="9758"/>
                  <a:pt x="309" y="10192"/>
                </a:cubicBezTo>
                <a:cubicBezTo>
                  <a:pt x="316" y="10403"/>
                  <a:pt x="327" y="10607"/>
                  <a:pt x="346" y="10816"/>
                </a:cubicBezTo>
                <a:cubicBezTo>
                  <a:pt x="346" y="10817"/>
                  <a:pt x="346" y="10818"/>
                  <a:pt x="346" y="10819"/>
                </a:cubicBezTo>
                <a:cubicBezTo>
                  <a:pt x="403" y="11446"/>
                  <a:pt x="520" y="12096"/>
                  <a:pt x="722" y="12942"/>
                </a:cubicBezTo>
                <a:cubicBezTo>
                  <a:pt x="919" y="13765"/>
                  <a:pt x="921" y="13787"/>
                  <a:pt x="922" y="14961"/>
                </a:cubicBezTo>
                <a:cubicBezTo>
                  <a:pt x="923" y="15693"/>
                  <a:pt x="898" y="16256"/>
                  <a:pt x="860" y="16427"/>
                </a:cubicBezTo>
                <a:cubicBezTo>
                  <a:pt x="795" y="16717"/>
                  <a:pt x="794" y="16753"/>
                  <a:pt x="843" y="17185"/>
                </a:cubicBezTo>
                <a:cubicBezTo>
                  <a:pt x="860" y="17333"/>
                  <a:pt x="887" y="18133"/>
                  <a:pt x="904" y="18961"/>
                </a:cubicBezTo>
                <a:cubicBezTo>
                  <a:pt x="920" y="19789"/>
                  <a:pt x="941" y="20561"/>
                  <a:pt x="952" y="20680"/>
                </a:cubicBezTo>
                <a:cubicBezTo>
                  <a:pt x="962" y="20798"/>
                  <a:pt x="973" y="21050"/>
                  <a:pt x="975" y="21243"/>
                </a:cubicBezTo>
                <a:lnTo>
                  <a:pt x="980" y="21593"/>
                </a:lnTo>
                <a:lnTo>
                  <a:pt x="3008" y="21593"/>
                </a:lnTo>
                <a:lnTo>
                  <a:pt x="2982" y="21135"/>
                </a:lnTo>
                <a:cubicBezTo>
                  <a:pt x="2948" y="20531"/>
                  <a:pt x="2943" y="19020"/>
                  <a:pt x="2972" y="18172"/>
                </a:cubicBezTo>
                <a:cubicBezTo>
                  <a:pt x="2985" y="17799"/>
                  <a:pt x="2978" y="17340"/>
                  <a:pt x="2952" y="17151"/>
                </a:cubicBezTo>
                <a:cubicBezTo>
                  <a:pt x="2927" y="16963"/>
                  <a:pt x="2882" y="16470"/>
                  <a:pt x="2853" y="16056"/>
                </a:cubicBezTo>
                <a:cubicBezTo>
                  <a:pt x="2824" y="15642"/>
                  <a:pt x="2768" y="15144"/>
                  <a:pt x="2727" y="14951"/>
                </a:cubicBezTo>
                <a:cubicBezTo>
                  <a:pt x="2648" y="14575"/>
                  <a:pt x="2657" y="14353"/>
                  <a:pt x="2785" y="13424"/>
                </a:cubicBezTo>
                <a:cubicBezTo>
                  <a:pt x="2830" y="13099"/>
                  <a:pt x="2896" y="12372"/>
                  <a:pt x="2931" y="11810"/>
                </a:cubicBezTo>
                <a:cubicBezTo>
                  <a:pt x="2966" y="11248"/>
                  <a:pt x="3010" y="10679"/>
                  <a:pt x="3030" y="10546"/>
                </a:cubicBezTo>
                <a:cubicBezTo>
                  <a:pt x="3036" y="10507"/>
                  <a:pt x="3037" y="10488"/>
                  <a:pt x="3039" y="10458"/>
                </a:cubicBezTo>
                <a:cubicBezTo>
                  <a:pt x="3040" y="10422"/>
                  <a:pt x="3046" y="10376"/>
                  <a:pt x="3041" y="10357"/>
                </a:cubicBezTo>
                <a:cubicBezTo>
                  <a:pt x="3040" y="10350"/>
                  <a:pt x="3039" y="10342"/>
                  <a:pt x="3038" y="10337"/>
                </a:cubicBezTo>
                <a:cubicBezTo>
                  <a:pt x="3028" y="10318"/>
                  <a:pt x="3010" y="10330"/>
                  <a:pt x="2993" y="10341"/>
                </a:cubicBezTo>
                <a:cubicBezTo>
                  <a:pt x="2982" y="10349"/>
                  <a:pt x="2976" y="10340"/>
                  <a:pt x="2963" y="10361"/>
                </a:cubicBezTo>
                <a:cubicBezTo>
                  <a:pt x="2963" y="10361"/>
                  <a:pt x="2962" y="10360"/>
                  <a:pt x="2962" y="10361"/>
                </a:cubicBezTo>
                <a:cubicBezTo>
                  <a:pt x="2960" y="10363"/>
                  <a:pt x="2958" y="10369"/>
                  <a:pt x="2957" y="10371"/>
                </a:cubicBezTo>
                <a:cubicBezTo>
                  <a:pt x="2893" y="10480"/>
                  <a:pt x="2809" y="10711"/>
                  <a:pt x="2761" y="10984"/>
                </a:cubicBezTo>
                <a:cubicBezTo>
                  <a:pt x="2688" y="11405"/>
                  <a:pt x="2626" y="11264"/>
                  <a:pt x="2563" y="10543"/>
                </a:cubicBezTo>
                <a:cubicBezTo>
                  <a:pt x="2434" y="9064"/>
                  <a:pt x="2344" y="8344"/>
                  <a:pt x="2260" y="8123"/>
                </a:cubicBezTo>
                <a:cubicBezTo>
                  <a:pt x="2217" y="8011"/>
                  <a:pt x="2193" y="7953"/>
                  <a:pt x="2162" y="7944"/>
                </a:cubicBezTo>
                <a:cubicBezTo>
                  <a:pt x="2160" y="7944"/>
                  <a:pt x="2156" y="7952"/>
                  <a:pt x="2155" y="7951"/>
                </a:cubicBezTo>
                <a:cubicBezTo>
                  <a:pt x="2124" y="7948"/>
                  <a:pt x="2089" y="7984"/>
                  <a:pt x="2021" y="8066"/>
                </a:cubicBezTo>
                <a:cubicBezTo>
                  <a:pt x="1884" y="8232"/>
                  <a:pt x="1870" y="8232"/>
                  <a:pt x="1804" y="8066"/>
                </a:cubicBezTo>
                <a:cubicBezTo>
                  <a:pt x="1800" y="8056"/>
                  <a:pt x="1792" y="7992"/>
                  <a:pt x="1787" y="7971"/>
                </a:cubicBezTo>
                <a:cubicBezTo>
                  <a:pt x="1747" y="7846"/>
                  <a:pt x="1713" y="7562"/>
                  <a:pt x="1672" y="7169"/>
                </a:cubicBezTo>
                <a:cubicBezTo>
                  <a:pt x="1656" y="7035"/>
                  <a:pt x="1639" y="6919"/>
                  <a:pt x="1625" y="6775"/>
                </a:cubicBezTo>
                <a:cubicBezTo>
                  <a:pt x="1517" y="5651"/>
                  <a:pt x="1454" y="5261"/>
                  <a:pt x="1375" y="5255"/>
                </a:cubicBezTo>
                <a:cubicBezTo>
                  <a:pt x="1336" y="5261"/>
                  <a:pt x="1261" y="5605"/>
                  <a:pt x="1254" y="5811"/>
                </a:cubicBezTo>
                <a:cubicBezTo>
                  <a:pt x="1253" y="5853"/>
                  <a:pt x="1224" y="5944"/>
                  <a:pt x="1192" y="6013"/>
                </a:cubicBezTo>
                <a:cubicBezTo>
                  <a:pt x="1192" y="6014"/>
                  <a:pt x="1191" y="6013"/>
                  <a:pt x="1191" y="6013"/>
                </a:cubicBezTo>
                <a:cubicBezTo>
                  <a:pt x="1179" y="6037"/>
                  <a:pt x="1169" y="6048"/>
                  <a:pt x="1158" y="6044"/>
                </a:cubicBezTo>
                <a:cubicBezTo>
                  <a:pt x="1124" y="6040"/>
                  <a:pt x="1086" y="5906"/>
                  <a:pt x="1021" y="5582"/>
                </a:cubicBezTo>
                <a:cubicBezTo>
                  <a:pt x="962" y="5280"/>
                  <a:pt x="901" y="5109"/>
                  <a:pt x="849" y="5070"/>
                </a:cubicBezTo>
                <a:close/>
                <a:moveTo>
                  <a:pt x="12956" y="7577"/>
                </a:moveTo>
                <a:lnTo>
                  <a:pt x="13069" y="7803"/>
                </a:lnTo>
                <a:cubicBezTo>
                  <a:pt x="13131" y="7927"/>
                  <a:pt x="13273" y="8090"/>
                  <a:pt x="13389" y="8163"/>
                </a:cubicBezTo>
                <a:cubicBezTo>
                  <a:pt x="13691" y="8357"/>
                  <a:pt x="13740" y="8524"/>
                  <a:pt x="13775" y="9501"/>
                </a:cubicBezTo>
                <a:cubicBezTo>
                  <a:pt x="13793" y="9973"/>
                  <a:pt x="13827" y="10525"/>
                  <a:pt x="13851" y="10728"/>
                </a:cubicBezTo>
                <a:cubicBezTo>
                  <a:pt x="13875" y="10931"/>
                  <a:pt x="13880" y="11707"/>
                  <a:pt x="13864" y="12450"/>
                </a:cubicBezTo>
                <a:cubicBezTo>
                  <a:pt x="13847" y="13193"/>
                  <a:pt x="13831" y="14453"/>
                  <a:pt x="13828" y="15251"/>
                </a:cubicBezTo>
                <a:lnTo>
                  <a:pt x="13823" y="16700"/>
                </a:lnTo>
                <a:lnTo>
                  <a:pt x="13681" y="16757"/>
                </a:lnTo>
                <a:cubicBezTo>
                  <a:pt x="13571" y="16799"/>
                  <a:pt x="13520" y="16898"/>
                  <a:pt x="13473" y="17185"/>
                </a:cubicBezTo>
                <a:cubicBezTo>
                  <a:pt x="13438" y="17392"/>
                  <a:pt x="13407" y="17684"/>
                  <a:pt x="13404" y="17832"/>
                </a:cubicBezTo>
                <a:cubicBezTo>
                  <a:pt x="13401" y="17980"/>
                  <a:pt x="13367" y="18192"/>
                  <a:pt x="13327" y="18307"/>
                </a:cubicBezTo>
                <a:cubicBezTo>
                  <a:pt x="13287" y="18422"/>
                  <a:pt x="13254" y="18679"/>
                  <a:pt x="13254" y="18877"/>
                </a:cubicBezTo>
                <a:cubicBezTo>
                  <a:pt x="13254" y="19074"/>
                  <a:pt x="13221" y="19347"/>
                  <a:pt x="13179" y="19483"/>
                </a:cubicBezTo>
                <a:cubicBezTo>
                  <a:pt x="13103" y="19738"/>
                  <a:pt x="13102" y="20028"/>
                  <a:pt x="13176" y="20285"/>
                </a:cubicBezTo>
                <a:cubicBezTo>
                  <a:pt x="13202" y="20375"/>
                  <a:pt x="13188" y="20491"/>
                  <a:pt x="13142" y="20592"/>
                </a:cubicBezTo>
                <a:cubicBezTo>
                  <a:pt x="13078" y="20732"/>
                  <a:pt x="13061" y="20735"/>
                  <a:pt x="13024" y="20602"/>
                </a:cubicBezTo>
                <a:cubicBezTo>
                  <a:pt x="13001" y="20518"/>
                  <a:pt x="12943" y="20417"/>
                  <a:pt x="12897" y="20380"/>
                </a:cubicBezTo>
                <a:cubicBezTo>
                  <a:pt x="12827" y="20324"/>
                  <a:pt x="12812" y="20168"/>
                  <a:pt x="12811" y="19477"/>
                </a:cubicBezTo>
                <a:cubicBezTo>
                  <a:pt x="12811" y="19016"/>
                  <a:pt x="12802" y="18540"/>
                  <a:pt x="12791" y="18422"/>
                </a:cubicBezTo>
                <a:cubicBezTo>
                  <a:pt x="12780" y="18304"/>
                  <a:pt x="12755" y="17844"/>
                  <a:pt x="12737" y="17401"/>
                </a:cubicBezTo>
                <a:cubicBezTo>
                  <a:pt x="12719" y="16957"/>
                  <a:pt x="12653" y="15965"/>
                  <a:pt x="12588" y="15197"/>
                </a:cubicBezTo>
                <a:cubicBezTo>
                  <a:pt x="12496" y="14108"/>
                  <a:pt x="12463" y="13270"/>
                  <a:pt x="12442" y="11399"/>
                </a:cubicBezTo>
                <a:cubicBezTo>
                  <a:pt x="12412" y="8711"/>
                  <a:pt x="12410" y="8725"/>
                  <a:pt x="12754" y="8002"/>
                </a:cubicBezTo>
                <a:lnTo>
                  <a:pt x="12956" y="7577"/>
                </a:lnTo>
                <a:close/>
                <a:moveTo>
                  <a:pt x="16819" y="11004"/>
                </a:moveTo>
                <a:cubicBezTo>
                  <a:pt x="16716" y="11004"/>
                  <a:pt x="16697" y="11064"/>
                  <a:pt x="16681" y="11436"/>
                </a:cubicBezTo>
                <a:cubicBezTo>
                  <a:pt x="16674" y="11596"/>
                  <a:pt x="16654" y="11747"/>
                  <a:pt x="16630" y="11867"/>
                </a:cubicBezTo>
                <a:cubicBezTo>
                  <a:pt x="16624" y="11896"/>
                  <a:pt x="16620" y="11936"/>
                  <a:pt x="16613" y="11948"/>
                </a:cubicBezTo>
                <a:cubicBezTo>
                  <a:pt x="16607" y="11968"/>
                  <a:pt x="16601" y="12006"/>
                  <a:pt x="16595" y="12019"/>
                </a:cubicBezTo>
                <a:cubicBezTo>
                  <a:pt x="16536" y="12150"/>
                  <a:pt x="16520" y="12130"/>
                  <a:pt x="16476" y="11881"/>
                </a:cubicBezTo>
                <a:cubicBezTo>
                  <a:pt x="16451" y="11738"/>
                  <a:pt x="16410" y="11634"/>
                  <a:pt x="16369" y="11571"/>
                </a:cubicBezTo>
                <a:cubicBezTo>
                  <a:pt x="16354" y="11551"/>
                  <a:pt x="16340" y="11542"/>
                  <a:pt x="16327" y="11530"/>
                </a:cubicBezTo>
                <a:cubicBezTo>
                  <a:pt x="16311" y="11519"/>
                  <a:pt x="16295" y="11502"/>
                  <a:pt x="16280" y="11507"/>
                </a:cubicBezTo>
                <a:cubicBezTo>
                  <a:pt x="16259" y="11514"/>
                  <a:pt x="16240" y="11539"/>
                  <a:pt x="16226" y="11587"/>
                </a:cubicBezTo>
                <a:cubicBezTo>
                  <a:pt x="16206" y="11659"/>
                  <a:pt x="16185" y="12376"/>
                  <a:pt x="16180" y="13181"/>
                </a:cubicBezTo>
                <a:cubicBezTo>
                  <a:pt x="16174" y="13986"/>
                  <a:pt x="16150" y="14723"/>
                  <a:pt x="16127" y="14819"/>
                </a:cubicBezTo>
                <a:cubicBezTo>
                  <a:pt x="16102" y="14921"/>
                  <a:pt x="16104" y="15195"/>
                  <a:pt x="16133" y="15473"/>
                </a:cubicBezTo>
                <a:cubicBezTo>
                  <a:pt x="16182" y="15942"/>
                  <a:pt x="16152" y="16813"/>
                  <a:pt x="16080" y="17023"/>
                </a:cubicBezTo>
                <a:cubicBezTo>
                  <a:pt x="16060" y="17082"/>
                  <a:pt x="15994" y="17407"/>
                  <a:pt x="15933" y="17741"/>
                </a:cubicBezTo>
                <a:cubicBezTo>
                  <a:pt x="15846" y="18215"/>
                  <a:pt x="15820" y="18590"/>
                  <a:pt x="15813" y="19467"/>
                </a:cubicBezTo>
                <a:cubicBezTo>
                  <a:pt x="15805" y="20493"/>
                  <a:pt x="15792" y="20628"/>
                  <a:pt x="15667" y="21037"/>
                </a:cubicBezTo>
                <a:cubicBezTo>
                  <a:pt x="15592" y="21283"/>
                  <a:pt x="15532" y="21505"/>
                  <a:pt x="15532" y="21536"/>
                </a:cubicBezTo>
                <a:cubicBezTo>
                  <a:pt x="15546" y="21566"/>
                  <a:pt x="15901" y="21593"/>
                  <a:pt x="16353" y="21593"/>
                </a:cubicBezTo>
                <a:lnTo>
                  <a:pt x="17191" y="21593"/>
                </a:lnTo>
                <a:lnTo>
                  <a:pt x="17302" y="20815"/>
                </a:lnTo>
                <a:cubicBezTo>
                  <a:pt x="17362" y="20386"/>
                  <a:pt x="17446" y="19430"/>
                  <a:pt x="17490" y="18691"/>
                </a:cubicBezTo>
                <a:cubicBezTo>
                  <a:pt x="17533" y="17952"/>
                  <a:pt x="17624" y="16608"/>
                  <a:pt x="17694" y="15702"/>
                </a:cubicBezTo>
                <a:cubicBezTo>
                  <a:pt x="17794" y="14415"/>
                  <a:pt x="17810" y="13995"/>
                  <a:pt x="17767" y="13791"/>
                </a:cubicBezTo>
                <a:cubicBezTo>
                  <a:pt x="17731" y="13618"/>
                  <a:pt x="17700" y="13543"/>
                  <a:pt x="17670" y="13556"/>
                </a:cubicBezTo>
                <a:cubicBezTo>
                  <a:pt x="17650" y="13578"/>
                  <a:pt x="17631" y="13623"/>
                  <a:pt x="17612" y="13684"/>
                </a:cubicBezTo>
                <a:cubicBezTo>
                  <a:pt x="17596" y="13751"/>
                  <a:pt x="17581" y="13839"/>
                  <a:pt x="17562" y="13960"/>
                </a:cubicBezTo>
                <a:cubicBezTo>
                  <a:pt x="17507" y="14322"/>
                  <a:pt x="17376" y="14732"/>
                  <a:pt x="17359" y="14593"/>
                </a:cubicBezTo>
                <a:cubicBezTo>
                  <a:pt x="17356" y="14571"/>
                  <a:pt x="17347" y="13991"/>
                  <a:pt x="17339" y="13303"/>
                </a:cubicBezTo>
                <a:cubicBezTo>
                  <a:pt x="17323" y="11961"/>
                  <a:pt x="17278" y="11628"/>
                  <a:pt x="17106" y="11574"/>
                </a:cubicBezTo>
                <a:cubicBezTo>
                  <a:pt x="17037" y="11552"/>
                  <a:pt x="16986" y="11444"/>
                  <a:pt x="16968" y="11274"/>
                </a:cubicBezTo>
                <a:cubicBezTo>
                  <a:pt x="16947" y="11079"/>
                  <a:pt x="16905" y="11004"/>
                  <a:pt x="16819" y="11004"/>
                </a:cubicBezTo>
                <a:close/>
                <a:moveTo>
                  <a:pt x="10818" y="13596"/>
                </a:moveTo>
                <a:cubicBezTo>
                  <a:pt x="10853" y="13579"/>
                  <a:pt x="10877" y="13642"/>
                  <a:pt x="10877" y="13791"/>
                </a:cubicBezTo>
                <a:cubicBezTo>
                  <a:pt x="10877" y="13869"/>
                  <a:pt x="10921" y="14050"/>
                  <a:pt x="10974" y="14196"/>
                </a:cubicBezTo>
                <a:cubicBezTo>
                  <a:pt x="11060" y="14434"/>
                  <a:pt x="11069" y="14622"/>
                  <a:pt x="11061" y="16063"/>
                </a:cubicBezTo>
                <a:cubicBezTo>
                  <a:pt x="11050" y="17810"/>
                  <a:pt x="11058" y="17773"/>
                  <a:pt x="10755" y="17630"/>
                </a:cubicBezTo>
                <a:lnTo>
                  <a:pt x="10606" y="17559"/>
                </a:lnTo>
                <a:lnTo>
                  <a:pt x="10610" y="15894"/>
                </a:lnTo>
                <a:cubicBezTo>
                  <a:pt x="10614" y="14544"/>
                  <a:pt x="10630" y="14162"/>
                  <a:pt x="10699" y="13876"/>
                </a:cubicBezTo>
                <a:cubicBezTo>
                  <a:pt x="10739" y="13707"/>
                  <a:pt x="10784" y="13612"/>
                  <a:pt x="10818" y="1359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81" name="Domand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Domande?</a:t>
            </a:r>
          </a:p>
        </p:txBody>
      </p:sp>
      <p:sp>
        <p:nvSpPr>
          <p:cNvPr id="782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2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Maurizio Del Magno…"/>
          <p:cNvSpPr txBox="1"/>
          <p:nvPr/>
        </p:nvSpPr>
        <p:spPr>
          <a:xfrm>
            <a:off x="333099" y="1845299"/>
            <a:ext cx="4890402" cy="89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algn="ctr" defTabSz="1219200">
              <a:defRPr sz="2400">
                <a:latin typeface="+mn-lt"/>
                <a:ea typeface="+mn-ea"/>
                <a:cs typeface="+mn-cs"/>
                <a:sym typeface="Helvetica"/>
              </a:defRPr>
            </a:pPr>
            <a:r>
              <a:t>Maurizio Del Magno</a:t>
            </a:r>
          </a:p>
          <a:p>
            <a:pPr algn="ctr" defTabSz="1219200"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Developer</a:t>
            </a:r>
          </a:p>
        </p:txBody>
      </p:sp>
      <p:pic>
        <p:nvPicPr>
          <p:cNvPr id="785" name="MaurizioDelMagno594x594.jpg" descr="MaurizioDelMagno594x59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8983" y="196737"/>
            <a:ext cx="1558634" cy="1558634"/>
          </a:xfrm>
          <a:prstGeom prst="rect">
            <a:avLst/>
          </a:prstGeom>
          <a:ln w="12700">
            <a:miter lim="400000"/>
          </a:ln>
        </p:spPr>
      </p:pic>
      <p:sp>
        <p:nvSpPr>
          <p:cNvPr id="786" name="Corpo"/>
          <p:cNvSpPr txBox="1"/>
          <p:nvPr>
            <p:ph type="body" idx="1"/>
          </p:nvPr>
        </p:nvSpPr>
        <p:spPr>
          <a:xfrm>
            <a:off x="5586453" y="0"/>
            <a:ext cx="6593202" cy="6858000"/>
          </a:xfrm>
          <a:prstGeom prst="rect">
            <a:avLst/>
          </a:prstGeom>
          <a:gradFill>
            <a:gsLst>
              <a:gs pos="0">
                <a:srgbClr val="A8C4E6"/>
              </a:gs>
              <a:gs pos="100000">
                <a:srgbClr val="5083C1"/>
              </a:gs>
            </a:gsLst>
            <a:lin ang="16200000"/>
          </a:gradFill>
        </p:spPr>
        <p:txBody>
          <a:bodyPr/>
          <a:lstStyle/>
          <a:p>
            <a:pPr/>
          </a:p>
        </p:txBody>
      </p:sp>
      <p:sp>
        <p:nvSpPr>
          <p:cNvPr id="787" name="speaker: Maurizio Del Magno"/>
          <p:cNvSpPr txBox="1"/>
          <p:nvPr/>
        </p:nvSpPr>
        <p:spPr>
          <a:xfrm>
            <a:off x="7364447" y="6301558"/>
            <a:ext cx="3280674" cy="421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1270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algn="ctr" defTabSz="1219200">
              <a:defRPr sz="12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speaker: Maurizio Del Magno</a:t>
            </a:r>
          </a:p>
        </p:txBody>
      </p:sp>
      <p:sp>
        <p:nvSpPr>
          <p:cNvPr id="788" name="i-ORM…"/>
          <p:cNvSpPr txBox="1"/>
          <p:nvPr/>
        </p:nvSpPr>
        <p:spPr>
          <a:xfrm>
            <a:off x="1045627" y="3531330"/>
            <a:ext cx="1178025" cy="90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defTabSz="1219200">
              <a:defRPr sz="16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rPr sz="1800">
                <a:latin typeface="Arial Black"/>
                <a:ea typeface="Arial Black"/>
                <a:cs typeface="Arial Black"/>
                <a:sym typeface="Arial Black"/>
              </a:rPr>
              <a:t>i-ORM</a:t>
            </a:r>
            <a:endParaRPr sz="1200"/>
          </a:p>
          <a:p>
            <a:pPr defTabSz="1219200">
              <a:defRPr sz="16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rPr sz="1800">
                <a:latin typeface="Arial Black"/>
                <a:ea typeface="Arial Black"/>
                <a:cs typeface="Arial Black"/>
                <a:sym typeface="Arial Black"/>
              </a:rPr>
              <a:t>DJSON</a:t>
            </a:r>
          </a:p>
        </p:txBody>
      </p:sp>
      <p:pic>
        <p:nvPicPr>
          <p:cNvPr id="789" name="Immagine" descr="Immagin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7416" y="3663167"/>
            <a:ext cx="623595" cy="623595"/>
          </a:xfrm>
          <a:prstGeom prst="rect">
            <a:avLst/>
          </a:prstGeom>
          <a:ln w="12700">
            <a:miter lim="400000"/>
          </a:ln>
        </p:spPr>
      </p:pic>
      <p:sp>
        <p:nvSpPr>
          <p:cNvPr id="790" name="github.com/mauriziodm/iORM"/>
          <p:cNvSpPr txBox="1"/>
          <p:nvPr/>
        </p:nvSpPr>
        <p:spPr>
          <a:xfrm>
            <a:off x="2308674" y="3579967"/>
            <a:ext cx="3204804" cy="4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 sz="12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 Unicode MS"/>
                <a:ea typeface="Arial Unicode MS"/>
                <a:cs typeface="Arial Unicode MS"/>
                <a:sym typeface="Arial Unicode MS"/>
                <a:hlinkClick r:id="rId4" invalidUrl="" action="" tgtFrame="" tooltip="" history="1" highlightClick="0" endSnd="0"/>
              </a:defRPr>
            </a:lvl1pPr>
          </a:lstStyle>
          <a:p>
            <a:pPr>
              <a:defRPr sz="16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4" invalidUrl="" action="" tgtFrame="" tooltip="" history="1" highlightClick="0" endSnd="0"/>
              </a:rPr>
              <a:t>github.com/mauriziodm/iORM</a:t>
            </a:r>
          </a:p>
        </p:txBody>
      </p:sp>
      <p:sp>
        <p:nvSpPr>
          <p:cNvPr id="791" name="github.com/mauriziodm/DJSON"/>
          <p:cNvSpPr txBox="1"/>
          <p:nvPr/>
        </p:nvSpPr>
        <p:spPr>
          <a:xfrm>
            <a:off x="2308674" y="3934688"/>
            <a:ext cx="3204804" cy="4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 sz="12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 Unicode MS"/>
                <a:ea typeface="Arial Unicode MS"/>
                <a:cs typeface="Arial Unicode MS"/>
                <a:sym typeface="Arial Unicode MS"/>
                <a:hlinkClick r:id="rId5" invalidUrl="" action="" tgtFrame="" tooltip="" history="1" highlightClick="0" endSnd="0"/>
              </a:defRPr>
            </a:lvl1pPr>
          </a:lstStyle>
          <a:p>
            <a:pPr>
              <a:defRPr sz="16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5" invalidUrl="" action="" tgtFrame="" tooltip="" history="1" highlightClick="0" endSnd="0"/>
              </a:rPr>
              <a:t>github.com/mauriziodm/DJSON</a:t>
            </a:r>
          </a:p>
        </p:txBody>
      </p:sp>
      <p:pic>
        <p:nvPicPr>
          <p:cNvPr id="792" name="Immagine" descr="Immagin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7416" y="5230131"/>
            <a:ext cx="623595" cy="623596"/>
          </a:xfrm>
          <a:prstGeom prst="rect">
            <a:avLst/>
          </a:prstGeom>
          <a:ln w="12700">
            <a:miter lim="400000"/>
          </a:ln>
        </p:spPr>
      </p:pic>
      <p:sp>
        <p:nvSpPr>
          <p:cNvPr id="793" name="facebook.com/maurizio.delmagno"/>
          <p:cNvSpPr txBox="1"/>
          <p:nvPr/>
        </p:nvSpPr>
        <p:spPr>
          <a:xfrm>
            <a:off x="1066167" y="5136835"/>
            <a:ext cx="4315131" cy="4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 sz="12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 Unicode MS"/>
                <a:ea typeface="Arial Unicode MS"/>
                <a:cs typeface="Arial Unicode MS"/>
                <a:sym typeface="Arial Unicode MS"/>
                <a:hlinkClick r:id="rId7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7" invalidUrl="" action="" tgtFrame="" tooltip="" history="1" highlightClick="0" endSnd="0"/>
              </a:rPr>
              <a:t>facebook.com/maurizio.delmagno</a:t>
            </a:r>
          </a:p>
        </p:txBody>
      </p:sp>
      <p:sp>
        <p:nvSpPr>
          <p:cNvPr id="794" name="iORM + DJSON (group)"/>
          <p:cNvSpPr txBox="1"/>
          <p:nvPr/>
        </p:nvSpPr>
        <p:spPr>
          <a:xfrm>
            <a:off x="1066167" y="5466155"/>
            <a:ext cx="4315130" cy="4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 sz="1200">
                <a:solidFill>
                  <a:srgbClr val="1156CD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iORM + DJSON (group)</a:t>
            </a:r>
          </a:p>
        </p:txBody>
      </p:sp>
      <p:pic>
        <p:nvPicPr>
          <p:cNvPr id="795" name="Immagine" descr="Immagin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7958" y="4478582"/>
            <a:ext cx="554074" cy="554074"/>
          </a:xfrm>
          <a:prstGeom prst="rect">
            <a:avLst/>
          </a:prstGeom>
          <a:ln w="12700">
            <a:miter lim="400000"/>
          </a:ln>
        </p:spPr>
      </p:pic>
      <p:sp>
        <p:nvSpPr>
          <p:cNvPr id="796" name="mauriziodm@levantesw.it"/>
          <p:cNvSpPr txBox="1"/>
          <p:nvPr/>
        </p:nvSpPr>
        <p:spPr>
          <a:xfrm>
            <a:off x="1066167" y="4384597"/>
            <a:ext cx="4315131" cy="4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 sz="12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 Unicode MS"/>
                <a:ea typeface="Arial Unicode MS"/>
                <a:cs typeface="Arial Unicode MS"/>
                <a:sym typeface="Arial Unicode MS"/>
                <a:hlinkClick r:id="rId9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9" invalidUrl="" action="" tgtFrame="" tooltip="" history="1" highlightClick="0" endSnd="0"/>
              </a:rPr>
              <a:t>mauriziodm@levantesw.it</a:t>
            </a:r>
          </a:p>
        </p:txBody>
      </p:sp>
      <p:sp>
        <p:nvSpPr>
          <p:cNvPr id="797" name="mauriziodelmagno@gmail.com"/>
          <p:cNvSpPr txBox="1"/>
          <p:nvPr/>
        </p:nvSpPr>
        <p:spPr>
          <a:xfrm>
            <a:off x="1066167" y="4675161"/>
            <a:ext cx="4315130" cy="4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 sz="12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 Unicode MS"/>
                <a:ea typeface="Arial Unicode MS"/>
                <a:cs typeface="Arial Unicode MS"/>
                <a:sym typeface="Arial Unicode MS"/>
                <a:hlinkClick r:id="rId10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1156CD"/>
                </a:solidFill>
                <a:uFillTx/>
              </a:defRPr>
            </a:pPr>
            <a:r>
              <a:rPr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10" invalidUrl="" action="" tgtFrame="" tooltip="" history="1" highlightClick="0" endSnd="0"/>
              </a:rPr>
              <a:t>mauriziodelmagno@gmail.com</a:t>
            </a:r>
          </a:p>
        </p:txBody>
      </p:sp>
      <p:pic>
        <p:nvPicPr>
          <p:cNvPr id="798" name="LevanteLogoRounded.png" descr="LevanteLogoRounded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10243" y="2847625"/>
            <a:ext cx="723370" cy="623595"/>
          </a:xfrm>
          <a:prstGeom prst="rect">
            <a:avLst/>
          </a:prstGeom>
          <a:ln w="12700">
            <a:miter lim="400000"/>
          </a:ln>
        </p:spPr>
      </p:pic>
      <p:sp>
        <p:nvSpPr>
          <p:cNvPr id="799" name="Levante software"/>
          <p:cNvSpPr txBox="1"/>
          <p:nvPr/>
        </p:nvSpPr>
        <p:spPr>
          <a:xfrm>
            <a:off x="1028909" y="2919204"/>
            <a:ext cx="4049921" cy="48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 sz="1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Levante software</a:t>
            </a:r>
          </a:p>
        </p:txBody>
      </p:sp>
      <p:pic>
        <p:nvPicPr>
          <p:cNvPr id="800" name="logo_full.png" descr="logo_full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10243" y="6034269"/>
            <a:ext cx="723370" cy="723371"/>
          </a:xfrm>
          <a:prstGeom prst="rect">
            <a:avLst/>
          </a:prstGeom>
          <a:ln w="12700">
            <a:miter lim="400000"/>
          </a:ln>
        </p:spPr>
      </p:pic>
      <p:sp>
        <p:nvSpPr>
          <p:cNvPr id="801" name="Membro fondatore"/>
          <p:cNvSpPr txBox="1"/>
          <p:nvPr/>
        </p:nvSpPr>
        <p:spPr>
          <a:xfrm>
            <a:off x="1066168" y="5972978"/>
            <a:ext cx="4315130" cy="4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 sz="1200">
                <a:solidFill>
                  <a:srgbClr val="1156CD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Membro fondatore</a:t>
            </a:r>
          </a:p>
        </p:txBody>
      </p:sp>
      <p:pic>
        <p:nvPicPr>
          <p:cNvPr id="802" name="Immagine" descr="Immagin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814405" y="6436946"/>
            <a:ext cx="1253074" cy="24772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12700" dir="5400000">
              <a:srgbClr val="FFFFFF"/>
            </a:outerShdw>
          </a:effectLst>
        </p:spPr>
      </p:pic>
      <p:pic>
        <p:nvPicPr>
          <p:cNvPr id="803" name="Immagine" descr="Immagin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717931" y="6433439"/>
            <a:ext cx="1337387" cy="23326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12700" dir="5400000">
              <a:srgbClr val="FFFFFF"/>
            </a:outerShdw>
          </a:effectLst>
        </p:spPr>
      </p:pic>
      <p:sp>
        <p:nvSpPr>
          <p:cNvPr id="804" name="Grazie!!!"/>
          <p:cNvSpPr txBox="1"/>
          <p:nvPr/>
        </p:nvSpPr>
        <p:spPr>
          <a:xfrm rot="20940000">
            <a:off x="4952412" y="3056203"/>
            <a:ext cx="7861285" cy="1920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01600" dist="1270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algn="ctr" defTabSz="1219200">
              <a:defRPr sz="1140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Grazie!!!</a:t>
            </a:r>
          </a:p>
        </p:txBody>
      </p:sp>
      <p:sp>
        <p:nvSpPr>
          <p:cNvPr id="805" name="https://github.com/delphiforce/eInvoice4D"/>
          <p:cNvSpPr txBox="1"/>
          <p:nvPr/>
        </p:nvSpPr>
        <p:spPr>
          <a:xfrm>
            <a:off x="1072540" y="6505201"/>
            <a:ext cx="3772068" cy="4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 sz="12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 Unicode MS"/>
                <a:ea typeface="Arial Unicode MS"/>
                <a:cs typeface="Arial Unicode MS"/>
                <a:sym typeface="Arial Unicode MS"/>
                <a:hlinkClick r:id="rId4" invalidUrl="" action="" tgtFrame="" tooltip="" history="1" highlightClick="0" endSnd="0"/>
              </a:defRPr>
            </a:lvl1pPr>
          </a:lstStyle>
          <a:p>
            <a:pPr>
              <a:defRPr sz="16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4" invalidUrl="" action="" tgtFrame="" tooltip="" history="1" highlightClick="0" endSnd="0"/>
              </a:rPr>
              <a:t>https://github.com/delphiforce/eInvoice4D</a:t>
            </a:r>
          </a:p>
        </p:txBody>
      </p:sp>
      <p:sp>
        <p:nvSpPr>
          <p:cNvPr id="806" name="eInvoice4D"/>
          <p:cNvSpPr txBox="1"/>
          <p:nvPr/>
        </p:nvSpPr>
        <p:spPr>
          <a:xfrm>
            <a:off x="1045627" y="6189864"/>
            <a:ext cx="1682939" cy="57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 defTabSz="1219200"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eInvoice4D</a:t>
            </a:r>
          </a:p>
        </p:txBody>
      </p:sp>
      <p:pic>
        <p:nvPicPr>
          <p:cNvPr id="807" name="ZPp76cGx03FdP-PQaK6B8AklFlR6i2tx_VHsrcsH4HjTM8lPWLRgFwflKP3Be-EeuH4Ifiyy5emMnznjivMR5gZsGm8s8RTQOIJyEAxm5GDQYwUCr8nFwJV9bezhFPBS6MAMmq2yJzE.png" descr="ZPp76cGx03FdP-PQaK6B8AklFlR6i2tx_VHsrcsH4HjTM8lPWLRgFwflKP3Be-EeuH4Ifiyy5emMnznjivMR5gZsGm8s8RTQOIJyEAxm5GDQYwUCr8nFwJV9bezhFPBS6MAMmq2yJzE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118749" y="763595"/>
            <a:ext cx="3772069" cy="116903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65100" dist="0" dir="5400000">
              <a:srgbClr val="FFFFFF">
                <a:alpha val="50315"/>
              </a:srgbClr>
            </a:outerShdw>
            <a:reflection blurRad="0" stA="8000" stPos="0" endA="0" endPos="40000" dist="0" dir="5400000" fadeDir="5400000" sx="100000" sy="-100000" kx="0" ky="0" algn="bl" rotWithShape="0"/>
          </a:effectLst>
        </p:spPr>
      </p:pic>
      <p:pic>
        <p:nvPicPr>
          <p:cNvPr id="808" name="BKaqSeAOfOWL-mNUBlsFiIWwPYtImTdNjA_l6rsw5wTE1K2qo1mCKaA2Wt82koeT87NliXF4ZMHjvkI2vaUENz956VJw6Qjsu0i8M8bjTuksWGhunn3vdBMjeDtQa-usdTKHi5R1NFs.png" descr="BKaqSeAOfOWL-mNUBlsFiIWwPYtImTdNjA_l6rsw5wTE1K2qo1mCKaA2Wt82koeT87NliXF4ZMHjvkI2vaUENz956VJw6Qjsu0i8M8bjTuksWGhunn3vdBMjeDtQa-usdTKHi5R1NFs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834811" y="2154244"/>
            <a:ext cx="2096487" cy="22046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65100" dist="0" dir="5400000">
              <a:srgbClr val="FFFFFF">
                <a:alpha val="50315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2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3" name="Segnaposto contenuto 3"/>
          <p:cNvSpPr txBox="1"/>
          <p:nvPr>
            <p:ph type="body" idx="1"/>
          </p:nvPr>
        </p:nvSpPr>
        <p:spPr>
          <a:xfrm>
            <a:off x="838200" y="1310906"/>
            <a:ext cx="10803049" cy="5164387"/>
          </a:xfrm>
          <a:prstGeom prst="rect">
            <a:avLst/>
          </a:prstGeom>
        </p:spPr>
        <p:txBody>
          <a:bodyPr/>
          <a:lstStyle/>
          <a:p>
            <a:pPr/>
            <a:r>
              <a:t>Si può collegare qualsiasi cosa a qualsiasi altra cosa</a:t>
            </a:r>
          </a:p>
          <a:p>
            <a:pPr/>
            <a:r>
              <a:t>Non si è limitati a classi/componenti/oggetti specifici</a:t>
            </a:r>
          </a:p>
          <a:p>
            <a:pPr/>
            <a:r>
              <a:t>Si possono mettere in relazione oggetti anche non progettati per collaborare tra loro</a:t>
            </a:r>
          </a:p>
          <a:p>
            <a:pPr/>
            <a:r>
              <a:t>Si possono bindare TDataSet anche a controlli non DBAware (anche VCL)</a:t>
            </a:r>
          </a:p>
          <a:p>
            <a:pPr/>
            <a:r>
              <a:t>Si possono bindare </a:t>
            </a:r>
            <a:r>
              <a:rPr b="1"/>
              <a:t>oggetti “vivi”</a:t>
            </a:r>
            <a:r>
              <a:t> a qualunque controllo</a:t>
            </a:r>
          </a:p>
          <a:p>
            <a:pPr/>
            <a:r>
              <a:rPr b="1"/>
              <a:t>Reale programmazione OOP </a:t>
            </a:r>
            <a:r>
              <a:t>anche in un ambiente RAD</a:t>
            </a:r>
          </a:p>
          <a:p>
            <a:pPr lvl="1" marL="685800" indent="-228600">
              <a:spcBef>
                <a:spcPts val="100"/>
              </a:spcBef>
              <a:defRPr sz="1800"/>
            </a:pPr>
            <a:r>
              <a:t>Le classi del domain model includono anche la logica di business</a:t>
            </a:r>
            <a:endParaRPr i="1"/>
          </a:p>
          <a:p>
            <a:pPr lvl="1" marL="685800" indent="-228600">
              <a:spcBef>
                <a:spcPts val="100"/>
              </a:spcBef>
              <a:defRPr sz="1800"/>
            </a:pPr>
            <a:r>
              <a:t>Basta codice in OnBefore… OnAfter…</a:t>
            </a:r>
          </a:p>
          <a:p>
            <a:pPr lvl="1" marL="685800" indent="-228600">
              <a:spcBef>
                <a:spcPts val="100"/>
              </a:spcBef>
              <a:defRPr sz="1800"/>
            </a:pPr>
            <a:r>
              <a:t>Classi facilmente testabili</a:t>
            </a:r>
            <a:r>
              <a:rPr i="1"/>
              <a:t> (unit test)</a:t>
            </a:r>
            <a:endParaRPr i="1"/>
          </a:p>
          <a:p>
            <a:pPr lvl="1" marL="685800" indent="-228600">
              <a:spcBef>
                <a:spcPts val="100"/>
              </a:spcBef>
              <a:defRPr sz="1800"/>
            </a:pPr>
            <a:r>
              <a:t>Codice più manutenibile e riutilizzabile</a:t>
            </a:r>
          </a:p>
          <a:p>
            <a:pPr lvl="1" marL="685800" indent="-228600">
              <a:spcBef>
                <a:spcPts val="100"/>
              </a:spcBef>
              <a:defRPr sz="1800"/>
            </a:pPr>
            <a:r>
              <a:t>Interi grafi di oggetti, anche complessi, come sorgente di dati</a:t>
            </a:r>
          </a:p>
        </p:txBody>
      </p:sp>
      <p:sp>
        <p:nvSpPr>
          <p:cNvPr id="154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LiveBindings: fa di più?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500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500"/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500"/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2"/>
      <p:bldP build="p" bldLvl="1" animBg="1" rev="0" advAuto="0" spid="15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erchio"/>
          <p:cNvSpPr/>
          <p:nvPr/>
        </p:nvSpPr>
        <p:spPr>
          <a:xfrm>
            <a:off x="166056" y="6493616"/>
            <a:ext cx="123001" cy="133201"/>
          </a:xfrm>
          <a:prstGeom prst="ellipse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rgbClr val="FFC10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7" name="Rettangolo arrotondato"/>
          <p:cNvSpPr/>
          <p:nvPr/>
        </p:nvSpPr>
        <p:spPr>
          <a:xfrm>
            <a:off x="1994471" y="-217945"/>
            <a:ext cx="8222108" cy="471132"/>
          </a:xfrm>
          <a:prstGeom prst="roundRect">
            <a:avLst>
              <a:gd name="adj" fmla="val 40435"/>
            </a:avLst>
          </a:prstGeom>
          <a:solidFill>
            <a:srgbClr val="1C4587"/>
          </a:solidFill>
          <a:ln w="12700">
            <a:solidFill>
              <a:srgbClr val="1C458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" name="Segnaposto contenuto 3"/>
          <p:cNvSpPr txBox="1"/>
          <p:nvPr>
            <p:ph type="body" sz="half" idx="1"/>
          </p:nvPr>
        </p:nvSpPr>
        <p:spPr>
          <a:xfrm>
            <a:off x="838200" y="1691906"/>
            <a:ext cx="10803049" cy="2894039"/>
          </a:xfrm>
          <a:prstGeom prst="rect">
            <a:avLst/>
          </a:prstGeom>
        </p:spPr>
        <p:txBody>
          <a:bodyPr/>
          <a:lstStyle/>
          <a:p>
            <a:pPr/>
            <a:r>
              <a:t>Cosa permette di fare?</a:t>
            </a:r>
          </a:p>
          <a:p>
            <a:pPr/>
            <a:r>
              <a:t>E’ customizzabile?</a:t>
            </a:r>
          </a:p>
          <a:p>
            <a:pPr/>
            <a:r>
              <a:t>Come estendere LiveBindings per adattarlo alle mie esigenze?</a:t>
            </a:r>
          </a:p>
          <a:p>
            <a:pPr/>
            <a:r>
              <a:t>Esistono librerie che estendono le sue funzionalità?</a:t>
            </a:r>
          </a:p>
        </p:txBody>
      </p:sp>
      <p:sp>
        <p:nvSpPr>
          <p:cNvPr id="159" name="Titol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Domande…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8" grpId="1"/>
      <p:bldP build="whole" bldLvl="1" animBg="1" rev="0" advAuto="0" spid="156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ITDevCon9">
  <a:themeElements>
    <a:clrScheme name="ITDevCon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ITDevCon9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TDevCon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TDevCon9">
  <a:themeElements>
    <a:clrScheme name="ITDevCon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ITDevCon9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TDevCon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