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.wmf" ContentType="image/x-wmf"/>
  <Override PartName="/ppt/media/image2.wmf" ContentType="image/x-wmf"/>
  <Override PartName="/ppt/media/image3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Folie mittels Klicken verschieben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CH" sz="2000" spc="-1" strike="noStrike">
                <a:latin typeface="Arial"/>
              </a:rPr>
              <a:t>Format der Notizen mittels Klicken bearbeiten</a:t>
            </a:r>
            <a:endParaRPr b="0" lang="de-CH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CH" sz="1400" spc="-1" strike="noStrike">
                <a:latin typeface="Times New Roman"/>
              </a:rPr>
              <a:t>&lt;Kopfzeile&gt;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CH" sz="1400" spc="-1" strike="noStrike">
                <a:latin typeface="Times New Roman"/>
              </a:rPr>
              <a:t>&lt;Datum/Uhrzeit&gt;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CH" sz="1400" spc="-1" strike="noStrike">
                <a:latin typeface="Times New Roman"/>
              </a:rPr>
              <a:t>&lt;Fußzeile&gt;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DA1D0C4-C5DC-4F70-B7F8-2032B0400D57}" type="slidenum">
              <a:rPr b="0" lang="de-CH" sz="1400" spc="-1" strike="noStrike">
                <a:latin typeface="Times New Roman"/>
              </a:rPr>
              <a:t>&lt;Foliennummer&gt;</a:t>
            </a:fld>
            <a:endParaRPr b="0" lang="de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de-CH" sz="20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0" y="972036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p>
            <a:endParaRPr b="0" lang="de-CH" sz="2400" spc="-1" strike="noStrike">
              <a:latin typeface="Times New Roman"/>
            </a:endParaRPr>
          </a:p>
        </p:txBody>
      </p:sp>
      <p:sp>
        <p:nvSpPr>
          <p:cNvPr id="187" name="TextShape 4"/>
          <p:cNvSpPr txBox="1"/>
          <p:nvPr/>
        </p:nvSpPr>
        <p:spPr>
          <a:xfrm>
            <a:off x="4021560" y="972036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A995AA1-BE37-43D7-B17E-FD80706C4701}" type="slidenum">
              <a:rPr b="0" lang="de-CH" sz="13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CH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de-CH" sz="20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0" y="972036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p>
            <a:endParaRPr b="0" lang="de-CH" sz="2400" spc="-1" strike="noStrike">
              <a:latin typeface="Times New Roman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4021560" y="972036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092AF10-29A7-4FC4-8680-754C2EC923AA}" type="slidenum">
              <a:rPr b="0" lang="de-CH" sz="13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CH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de-CH" sz="200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0" y="972036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p>
            <a:endParaRPr b="0" lang="de-CH" sz="2400" spc="-1" strike="noStrike">
              <a:latin typeface="Times New Roman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4021560" y="9720360"/>
            <a:ext cx="307584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A3D6673-9719-4D4A-B4C4-CF5FE68CDADA}" type="slidenum">
              <a:rPr b="0" lang="de-CH" sz="13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CH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496764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40000" y="3197520"/>
            <a:ext cx="496764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40000" y="319752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085560" y="319752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2219760" y="149148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899520" y="149148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40000" y="319752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2219760" y="319752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3899520" y="319752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40000" y="1491480"/>
            <a:ext cx="4967640" cy="32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496764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40000" y="676800"/>
            <a:ext cx="7019640" cy="190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0000" y="319752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40000" y="1491480"/>
            <a:ext cx="4967640" cy="32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085560" y="319752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40000" y="3197520"/>
            <a:ext cx="496764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496764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40000" y="3197520"/>
            <a:ext cx="496764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40000" y="319752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3085560" y="319752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219760" y="149148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899520" y="149148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40000" y="319752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2219760" y="319752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3899520" y="319752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491480"/>
            <a:ext cx="4967640" cy="32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496764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496764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676800"/>
            <a:ext cx="7019640" cy="190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40000" y="319752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085560" y="319752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40000" y="3197520"/>
            <a:ext cx="496764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496764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40000" y="3197520"/>
            <a:ext cx="496764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40000" y="319752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3085560" y="319752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219760" y="149148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3899520" y="149148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40000" y="319752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2219760" y="319752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3899520" y="3197520"/>
            <a:ext cx="1599480" cy="15577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40000" y="676800"/>
            <a:ext cx="7019640" cy="190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0000" y="319752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32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085560" y="319752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085560" y="1491480"/>
            <a:ext cx="242388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0000" y="3197520"/>
            <a:ext cx="4967640" cy="155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926000"/>
            <a:ext cx="9143640" cy="3059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Bild 5" descr=""/>
          <p:cNvPicPr/>
          <p:nvPr/>
        </p:nvPicPr>
        <p:blipFill>
          <a:blip r:embed="rId2"/>
          <a:stretch/>
        </p:blipFill>
        <p:spPr>
          <a:xfrm>
            <a:off x="7884000" y="0"/>
            <a:ext cx="1256040" cy="100584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533520" y="4984920"/>
            <a:ext cx="1439640" cy="15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24254F85-EFB1-4E7D-8DB0-2BD06C5100FB}" type="slidenum">
              <a:rPr b="0" lang="de-DE" sz="8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de-CH" sz="8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40000" y="280800"/>
            <a:ext cx="70196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</a:rPr>
              <a:t>Gruppe X: TITEL</a:t>
            </a:r>
            <a:endParaRPr b="0" lang="de-CH" sz="12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0" y="1926000"/>
            <a:ext cx="4571640" cy="305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Media Platzhalter: 12.7 (b) x 8.5 (h) cm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40000" y="1170000"/>
            <a:ext cx="7019640" cy="29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Titel B (Arial 28pt., schwarz, max. 1 Zeile) 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540000" y="2160000"/>
            <a:ext cx="3725640" cy="843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Arial Fett 16pt.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540000" y="3147840"/>
            <a:ext cx="3725640" cy="1621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Arial 16/20pt.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9640" cy="85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DE" sz="2800" spc="-1" strike="noStrike">
                <a:solidFill>
                  <a:srgbClr val="e6002e"/>
                </a:solidFill>
                <a:latin typeface="Arial"/>
              </a:rPr>
              <a:t>Titel A (Arial 28pt., rot, max. 1 Zeile) 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9"/>
          <p:cNvSpPr/>
          <p:nvPr/>
        </p:nvSpPr>
        <p:spPr>
          <a:xfrm>
            <a:off x="0" y="154800"/>
            <a:ext cx="7559640" cy="35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1926000"/>
            <a:ext cx="9143640" cy="3059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Bild 5" descr=""/>
          <p:cNvPicPr/>
          <p:nvPr/>
        </p:nvPicPr>
        <p:blipFill>
          <a:blip r:embed="rId2"/>
          <a:stretch/>
        </p:blipFill>
        <p:spPr>
          <a:xfrm>
            <a:off x="7884000" y="0"/>
            <a:ext cx="1256040" cy="1005840"/>
          </a:xfrm>
          <a:prstGeom prst="rect">
            <a:avLst/>
          </a:prstGeom>
          <a:ln w="0"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533520" y="4984920"/>
            <a:ext cx="1439640" cy="15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B595E943-EF2A-4FE6-80CD-833459C7FFF8}" type="slidenum">
              <a:rPr b="0" lang="de-DE" sz="8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de-CH" sz="8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540000" y="280800"/>
            <a:ext cx="70196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</a:rPr>
              <a:t>Gruppe X: TITEL</a:t>
            </a:r>
            <a:endParaRPr b="0" lang="de-CH" sz="1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40000" y="2190600"/>
            <a:ext cx="7992000" cy="260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1. Ebene 20pt.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2. Ebene 18pt.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3. Ebene 16pt.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4. Ebene 14pt.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4.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4.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9640" cy="85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DE" sz="2800" spc="-1" strike="noStrike">
                <a:solidFill>
                  <a:srgbClr val="e6002e"/>
                </a:solidFill>
                <a:latin typeface="Arial"/>
              </a:rPr>
              <a:t>Titel A (Arial 28pt., rot, max. 1 Zeile) 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926000"/>
            <a:ext cx="9143640" cy="3059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Bild 5" descr=""/>
          <p:cNvPicPr/>
          <p:nvPr/>
        </p:nvPicPr>
        <p:blipFill>
          <a:blip r:embed="rId2"/>
          <a:stretch/>
        </p:blipFill>
        <p:spPr>
          <a:xfrm>
            <a:off x="7884000" y="0"/>
            <a:ext cx="1256040" cy="100584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533520" y="4984920"/>
            <a:ext cx="1439640" cy="15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8117CE05-8BC3-4E8B-AF10-4B4DBA0108B4}" type="slidenum">
              <a:rPr b="0" lang="de-DE" sz="800" spc="-1" strike="noStrike">
                <a:solidFill>
                  <a:srgbClr val="000000"/>
                </a:solidFill>
                <a:latin typeface="Arial"/>
              </a:rPr>
              <a:t>&lt;Foliennummer&gt;</a:t>
            </a:fld>
            <a:endParaRPr b="0" lang="de-CH" sz="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40000" y="280800"/>
            <a:ext cx="70196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</a:rPr>
              <a:t>Gruppe X: TITEL</a:t>
            </a:r>
            <a:endParaRPr b="0" lang="de-CH" sz="1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640" cy="41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DE" sz="2800" spc="-1" strike="noStrike">
                <a:solidFill>
                  <a:srgbClr val="e6002e"/>
                </a:solidFill>
                <a:latin typeface="Arial"/>
              </a:rPr>
              <a:t>Titelmasterformat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0" y="1238400"/>
            <a:ext cx="5651640" cy="374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5652000" y="1238400"/>
            <a:ext cx="3491640" cy="374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540000" y="1491480"/>
            <a:ext cx="4967640" cy="326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6820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1. Ebene 20pt.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541440" indent="-26172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2. Ebene 18pt.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666720" indent="-2217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3. Ebene 16pt.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1069920" indent="-180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4. Ebene 14pt.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069920" indent="-180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4. 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069920" indent="-180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4. 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40000" y="1170000"/>
            <a:ext cx="777600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CH" sz="2800" spc="-1" strike="noStrike">
                <a:solidFill>
                  <a:srgbClr val="000000"/>
                </a:solidFill>
                <a:latin typeface="Arial"/>
              </a:rPr>
              <a:t>Motivation zu OSS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40000" y="2160000"/>
            <a:ext cx="4103640" cy="8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Gruppe 9</a:t>
            </a:r>
            <a:br/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Vorlesung Digitale Nachhaltigkeit 2020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CH" sz="1600" spc="-1" strike="noStrike">
                <a:solidFill>
                  <a:srgbClr val="000000"/>
                </a:solidFill>
                <a:latin typeface="Arial"/>
              </a:rPr>
              <a:t>9./16. November 2020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540000" y="3237840"/>
            <a:ext cx="3725640" cy="153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CH" sz="1600" spc="-1" strike="noStrike">
                <a:solidFill>
                  <a:srgbClr val="000000"/>
                </a:solidFill>
                <a:latin typeface="Arial"/>
              </a:rPr>
              <a:t>Raphael Fehr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CH" sz="1600" spc="-1" strike="noStrike">
                <a:solidFill>
                  <a:srgbClr val="000000"/>
                </a:solidFill>
                <a:latin typeface="Arial"/>
              </a:rPr>
              <a:t>Maurizio Piu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CH" sz="1600" spc="-1" strike="noStrike">
                <a:solidFill>
                  <a:srgbClr val="000000"/>
                </a:solidFill>
                <a:latin typeface="Arial"/>
              </a:rPr>
              <a:t>Thea Waldleben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Forschungsstelle Digitale Nachhaltigkeit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Institut für Informatik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Universität Bern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540000" y="680400"/>
            <a:ext cx="701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Open Source Software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4672440" y="1923840"/>
            <a:ext cx="4337640" cy="3048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FOTO/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SCREENSHOT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40000" y="2190600"/>
            <a:ext cx="7992000" cy="26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WISSENSCHAFTLICHER TEIL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PRAKTISCHER TEIL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PERSÖNLICHES FAZIT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40000" y="680400"/>
            <a:ext cx="701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Agenda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588360" y="2787840"/>
            <a:ext cx="2232000" cy="188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THEMATISCH 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ICON/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SYMBOL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40000" y="676800"/>
            <a:ext cx="701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UNSER FAZIT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40000" y="1491480"/>
            <a:ext cx="4967640" cy="32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6820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EIGENE SCHLUSSFOLGERUNGEN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6820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NEUE ERKENNTNISSE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6820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ETC.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5858640" y="1240920"/>
            <a:ext cx="3033360" cy="3721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FOTO/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SCREENSHOT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40000" y="2190600"/>
            <a:ext cx="7992000" cy="26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WISSENSCHAFTLICHER TEIL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PRAKTISCHER TEIL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PERSÖNLICHES FAZIT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40000" y="680400"/>
            <a:ext cx="701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Agenda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588360" y="2787840"/>
            <a:ext cx="2232000" cy="188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THEMATISCH 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ICON/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SYMBOL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40000" y="720000"/>
            <a:ext cx="701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200" spc="-1" strike="noStrike">
                <a:solidFill>
                  <a:srgbClr val="e6002e"/>
                </a:solidFill>
                <a:latin typeface="Arial"/>
              </a:rPr>
              <a:t>Carrots and Rainbows: Motivation and Social Practice in Open Source Software Developement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80000" y="2160000"/>
            <a:ext cx="8207640" cy="27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Untersuchung von 40 Publikationen zur Motivation der Entwicklung von OSS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Kategorisierung der Motivatoren zwischen intrinsisch, internalisiert extrinsisch und extrinsisch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de-CH" sz="1600" spc="-1" strike="noStrike">
              <a:latin typeface="Arial"/>
            </a:endParaRPr>
          </a:p>
          <a:p>
            <a:r>
              <a:rPr b="0" lang="de-CH" sz="1600" spc="-1" strike="noStrike">
                <a:latin typeface="Arial"/>
              </a:rPr>
              <a:t>Vergleich Ranking</a:t>
            </a:r>
            <a:endParaRPr b="0" lang="de-CH" sz="1600" spc="-1" strike="noStrike">
              <a:latin typeface="Arial"/>
            </a:endParaRPr>
          </a:p>
          <a:p>
            <a:r>
              <a:rPr b="0" lang="de-CH" sz="1600" spc="-1" strike="noStrike">
                <a:latin typeface="Arial"/>
              </a:rPr>
              <a:t>1. Eigenbenutzung (internalisierte extrinsische Motivation)</a:t>
            </a:r>
            <a:endParaRPr b="0" lang="de-CH" sz="1600" spc="-1" strike="noStrike">
              <a:latin typeface="Arial"/>
            </a:endParaRPr>
          </a:p>
          <a:p>
            <a:r>
              <a:rPr b="0" lang="de-CH" sz="1600" spc="-1" strike="noStrike">
                <a:latin typeface="Arial"/>
              </a:rPr>
              <a:t>2. Lernen (internalisiert extrinsische Motivation)</a:t>
            </a:r>
            <a:endParaRPr b="0" lang="de-CH" sz="1600" spc="-1" strike="noStrike">
              <a:latin typeface="Arial"/>
            </a:endParaRPr>
          </a:p>
          <a:p>
            <a:r>
              <a:rPr b="0" lang="de-CH" sz="1600" spc="-1" strike="noStrike">
                <a:latin typeface="Arial"/>
              </a:rPr>
              <a:t>3. Reputation (internalisiert extrinsische Motivation)</a:t>
            </a:r>
            <a:endParaRPr b="0" lang="de-CH" sz="1600" spc="-1" strike="noStrike">
              <a:latin typeface="Arial"/>
            </a:endParaRPr>
          </a:p>
          <a:p>
            <a:r>
              <a:rPr b="0" lang="de-CH" sz="1600" spc="-1" strike="noStrike">
                <a:latin typeface="Arial"/>
              </a:rPr>
              <a:t>4. Altruismus (intrinsische Motivation)</a:t>
            </a:r>
            <a:endParaRPr b="0" lang="de-CH" sz="1600" spc="-1" strike="noStrike">
              <a:latin typeface="Arial"/>
            </a:endParaRPr>
          </a:p>
          <a:p>
            <a:endParaRPr b="0" lang="de-CH" sz="1600" spc="-1" strike="noStrike">
              <a:latin typeface="Arial"/>
            </a:endParaRPr>
          </a:p>
          <a:p>
            <a:r>
              <a:rPr b="0" lang="de-CH" sz="1600" spc="-1" strike="noStrike">
                <a:latin typeface="Arial"/>
              </a:rPr>
              <a:t>Weitere Motivatoren: Ideologie, Spass, Karriere, Reziprozität, Geld, Community</a:t>
            </a:r>
            <a:endParaRPr b="0" lang="de-CH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996480" y="5002560"/>
            <a:ext cx="1465560" cy="1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AUTOREN (JAHRGANG) TITEL</a:t>
            </a:r>
            <a:endParaRPr b="0" lang="de-CH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40000" y="680400"/>
            <a:ext cx="701964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de-CH" sz="2600" spc="-1" strike="noStrike">
                <a:solidFill>
                  <a:srgbClr val="e6002e"/>
                </a:solidFill>
                <a:latin typeface="Arial"/>
                <a:ea typeface="Liberation Mono;Courier New"/>
              </a:rPr>
              <a:t>Open Source Studie Schweiz 2018, Forschungsstelle Digitale Nachhaltigkeit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996480" y="5002560"/>
            <a:ext cx="1465560" cy="1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AUTOREN (JAHRGANG) TITEL</a:t>
            </a:r>
            <a:endParaRPr b="0" lang="de-CH" sz="800" spc="-1" strike="noStrike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540000" y="1980000"/>
            <a:ext cx="7992000" cy="299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alle 3 Jahre von swissICT und CH Open durchgeführte Studie </a:t>
            </a:r>
            <a:endParaRPr b="0" lang="de-CH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243 Teilnehmende Unternehmen und Behörden</a:t>
            </a:r>
            <a:endParaRPr b="0" lang="de-CH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Durchschnittliches Wachstum der letzten 3 Jahre von 7.2% </a:t>
            </a:r>
            <a:endParaRPr b="0" lang="de-CH" sz="1600" spc="-1" strike="noStrike">
              <a:latin typeface="Arial"/>
            </a:endParaRPr>
          </a:p>
          <a:p>
            <a:endParaRPr b="0" lang="de-CH" sz="1600" spc="-1" strike="noStrike">
              <a:latin typeface="Arial"/>
            </a:endParaRPr>
          </a:p>
          <a:p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Motivation/ Gründe des Einsatzes OSS in Organisation</a:t>
            </a:r>
            <a:endParaRPr b="0" lang="de-CH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Interoperabilität</a:t>
            </a:r>
            <a:endParaRPr b="0" lang="de-CH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Breit abgestützte Software-Lösung und -Komponenten</a:t>
            </a:r>
            <a:endParaRPr b="0" lang="de-CH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Breite Community für Wissensaustausch</a:t>
            </a:r>
            <a:endParaRPr b="0" lang="de-CH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erhöhte Sicherheit</a:t>
            </a:r>
            <a:endParaRPr b="0" lang="de-CH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Erhöhte Stabilität</a:t>
            </a:r>
            <a:endParaRPr b="0" lang="de-CH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40000" y="900000"/>
            <a:ext cx="701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de-CH" sz="2000" spc="-1" strike="noStrike">
                <a:solidFill>
                  <a:srgbClr val="e6002e"/>
                </a:solidFill>
                <a:latin typeface="Arial"/>
                <a:ea typeface="Liberation Mono;Courier New"/>
              </a:rPr>
              <a:t>Future of Open Source, Survey 2016</a:t>
            </a:r>
            <a:br/>
            <a:r>
              <a:rPr b="0" lang="de-CH" sz="2000" spc="-1" strike="noStrike">
                <a:solidFill>
                  <a:srgbClr val="e6002e"/>
                </a:solidFill>
                <a:latin typeface="Arial"/>
                <a:ea typeface="Liberation Mono;Courier New"/>
              </a:rPr>
              <a:t>Black Duck &amp; North Bridge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40000" y="2160000"/>
            <a:ext cx="8100000" cy="259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6820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Umfrage 1313 Teilnehmern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6820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Partizipationsgründe: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6820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67% geben an teilzunehmen um Fehler zu beheben und Funktionalität zum Projekt hinzuzufügen, 59% nehmen teil um einen Wettbewerbsvorteil zu erreiche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6820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Entscheidung zu Open Source Software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6820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1. Qualität der Software/ Softwarelösungen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  2. wettbewerbsfähige Features &amp; technische Fähigkeiten 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          3. Flexibilität gegenüber Fehlerbehebung und Anpassungsfähigkeit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6820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Weitere Vorteile: 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Unternehmensmehrwert, Antrieb für Innovation</a:t>
            </a:r>
            <a:endParaRPr b="0" lang="de-CH" sz="1400" spc="-1" strike="noStrike">
              <a:latin typeface="Calibri"/>
            </a:endParaRPr>
          </a:p>
          <a:p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private Open Source Finanzierung innerhalb von 5 Jahren vervierfacht</a:t>
            </a:r>
            <a:endParaRPr b="0" lang="de-CH" sz="1400" spc="-1" strike="noStrike">
              <a:latin typeface="Calibri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96480" y="5002560"/>
            <a:ext cx="1465560" cy="1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AUTOREN (JAHRGANG) TITEL</a:t>
            </a:r>
            <a:endParaRPr b="0" lang="de-CH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40000" y="2190600"/>
            <a:ext cx="7992000" cy="26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WISSENSCHAFTLICHER TEIL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PRAKTISCHER TEIL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PERSÖNLICHES FAZIT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40000" y="680400"/>
            <a:ext cx="701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Agenda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588360" y="2787840"/>
            <a:ext cx="2232000" cy="188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THEMATISCH 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ICON/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SYMBOL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40000" y="676800"/>
            <a:ext cx="701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BEISPIEL A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40000" y="1491480"/>
            <a:ext cx="4967640" cy="32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6820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WICHTIGSTE PUNKTE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993240" y="5002560"/>
            <a:ext cx="659520" cy="1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QUELLE/LINK</a:t>
            </a:r>
            <a:endParaRPr b="0" lang="de-CH" sz="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5858640" y="1240920"/>
            <a:ext cx="3033360" cy="3721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FOTO/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SCREENSHOT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40000" y="676800"/>
            <a:ext cx="701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BEISPIEL B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40000" y="1491480"/>
            <a:ext cx="4967640" cy="32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6820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WICHTIGSTE PUNKTE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993240" y="5002560"/>
            <a:ext cx="659520" cy="1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QUELLE/LINK</a:t>
            </a:r>
            <a:endParaRPr b="0" lang="de-CH" sz="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5858640" y="1240920"/>
            <a:ext cx="3033360" cy="3721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FOTO/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SCREENSHOT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40000" y="676800"/>
            <a:ext cx="701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BEISPIEL C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40000" y="1491480"/>
            <a:ext cx="4967640" cy="32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6820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WICHTIGSTE PUNKTE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993240" y="5002560"/>
            <a:ext cx="659520" cy="1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QUELLE/LINK</a:t>
            </a:r>
            <a:endParaRPr b="0" lang="de-CH" sz="8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5858640" y="1240920"/>
            <a:ext cx="3033360" cy="3721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FOTO/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SCREENSHOT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3</TotalTime>
  <Application>LibreOffice/7.0.3.1$Windows_X86_64 LibreOffice_project/d7547858d014d4cf69878db179d326fc3483e082</Application>
  <Words>167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2019-10-13T03:33:36Z</dcterms:created>
  <dc:creator>Matthias Stürmer</dc:creator>
  <dc:description/>
  <dc:language>de-CH</dc:language>
  <cp:lastModifiedBy/>
  <cp:lastPrinted>2020-10-21T06:50:14Z</cp:lastPrinted>
  <dcterms:modified xsi:type="dcterms:W3CDTF">2020-12-02T07:57:03Z</dcterms:modified>
  <cp:revision>176</cp:revision>
  <dc:subject/>
  <dc:title>Informationsanlass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2016-05-19T00:00:00Z</vt:filetime>
  </property>
  <property fmtid="{D5CDD505-2E9C-101B-9397-08002B2CF9AE}" pid="4" name="Creator">
    <vt:lpwstr>Adobe InDesign CC 2015 (Macintosh)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2016-05-19T00:00:00Z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3</vt:i4>
  </property>
  <property fmtid="{D5CDD505-2E9C-101B-9397-08002B2CF9AE}" pid="11" name="PresentationFormat">
    <vt:lpwstr>Bildschirmpräsentation (16:9)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11</vt:i4>
  </property>
</Properties>
</file>