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Folie mittels Klicken verschieben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CH" sz="2000" spc="-1" strike="noStrike">
                <a:latin typeface="Arial"/>
              </a:rPr>
              <a:t>Format der Notizen mittels Klicken bearbeiten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CH" sz="1400" spc="-1" strike="noStrike">
                <a:latin typeface="Times New Roman"/>
              </a:rPr>
              <a:t>&lt;Kopfzeile&gt;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CH" sz="1400" spc="-1" strike="noStrike">
                <a:latin typeface="Times New Roman"/>
              </a:rPr>
              <a:t>&lt;Datum/Uhrzeit&gt;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CH" sz="1400" spc="-1" strike="noStrike">
                <a:latin typeface="Times New Roman"/>
              </a:rPr>
              <a:t>&lt;Fußzeile&gt;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C953E2A-37D7-423B-ACB1-28B3C32AE1BF}" type="slidenum">
              <a:rPr b="0" lang="de-CH" sz="1400" spc="-1" strike="noStrike">
                <a:latin typeface="Times New Roman"/>
              </a:rPr>
              <a:t>&lt;Foliennummer&gt;</a:t>
            </a:fld>
            <a:endParaRPr b="0" lang="de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120" cy="383616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64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de-CH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0" y="9720360"/>
            <a:ext cx="307548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4021560" y="9720360"/>
            <a:ext cx="307548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FCD8EB8-AD24-4E4B-9B39-5C25ECE3C879}" type="slidenum">
              <a:rPr b="0" lang="de-CH" sz="13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CH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120" cy="383616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64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de-CH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9720360"/>
            <a:ext cx="307548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4021560" y="9720360"/>
            <a:ext cx="307548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A335541-9B74-43B2-B546-27A09F215B37}" type="slidenum">
              <a:rPr b="0" lang="de-CH" sz="13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CH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926000"/>
            <a:ext cx="9143280" cy="3059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5680" cy="100548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533520" y="4984920"/>
            <a:ext cx="143928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CFC2ED5D-057C-4A54-9C47-51305C968BCD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CH" sz="8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40000" y="280800"/>
            <a:ext cx="701928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  <a:ea typeface="DejaVu Sans"/>
              </a:rPr>
              <a:t>Gruppe X: TITEL</a:t>
            </a:r>
            <a:endParaRPr b="0" lang="de-CH" sz="12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154800"/>
            <a:ext cx="7559280" cy="3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926000"/>
            <a:ext cx="9143280" cy="3059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5680" cy="100548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533520" y="4984920"/>
            <a:ext cx="143928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46F83614-71C8-4E3D-AB93-1F1887865225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CH" sz="8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540000" y="280800"/>
            <a:ext cx="701928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  <a:ea typeface="DejaVu Sans"/>
              </a:rPr>
              <a:t>Gruppe X: TITEL</a:t>
            </a:r>
            <a:endParaRPr b="0" lang="de-CH" sz="1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1926000"/>
            <a:ext cx="9143280" cy="3059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5680" cy="100548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533520" y="4984920"/>
            <a:ext cx="143928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E2CF8256-6557-4932-B833-3CB6C85C3214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CH" sz="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40000" y="280800"/>
            <a:ext cx="701928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  <a:ea typeface="DejaVu Sans"/>
              </a:rPr>
              <a:t>Gruppe X: TITEL</a:t>
            </a:r>
            <a:endParaRPr b="0" lang="de-CH" sz="1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19280" cy="409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CH" sz="1800" spc="-1" strike="noStrike">
                <a:latin typeface="Arial"/>
              </a:rPr>
              <a:t>Format des Titeltextes durch Klicken bearbeiten</a:t>
            </a:r>
            <a:endParaRPr b="0" lang="de-CH" sz="18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1926000"/>
            <a:ext cx="9143280" cy="3059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Bild 5" descr=""/>
          <p:cNvPicPr/>
          <p:nvPr/>
        </p:nvPicPr>
        <p:blipFill>
          <a:blip r:embed="rId2"/>
          <a:stretch/>
        </p:blipFill>
        <p:spPr>
          <a:xfrm>
            <a:off x="7884000" y="0"/>
            <a:ext cx="1255680" cy="100548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533520" y="4984920"/>
            <a:ext cx="143928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8ADCDF7D-42D0-45AF-BB4B-11B0129F2FEA}" type="slidenum"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CH" sz="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40000" y="280800"/>
            <a:ext cx="701928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CH" sz="1200" spc="-1" strike="noStrike">
                <a:solidFill>
                  <a:srgbClr val="000000"/>
                </a:solidFill>
                <a:latin typeface="Arial"/>
                <a:ea typeface="DejaVu Sans"/>
              </a:rPr>
              <a:t>Gruppe X: TITEL</a:t>
            </a:r>
            <a:endParaRPr b="0" lang="de-CH" sz="1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0" y="1238400"/>
            <a:ext cx="5651280" cy="374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5652000" y="1238400"/>
            <a:ext cx="3491280" cy="374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0000" y="1170000"/>
            <a:ext cx="777564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200"/>
              </a:lnSpc>
              <a:tabLst>
                <a:tab algn="l" pos="0"/>
              </a:tabLst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Motivation zu OSS</a:t>
            </a:r>
            <a:endParaRPr b="0" lang="de-CH" sz="2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40000" y="2160000"/>
            <a:ext cx="4103280" cy="8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Gruppe 9</a:t>
            </a:r>
            <a:br/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Vorlesung Digitale Nachhaltigkeit 2020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CH" sz="1600" spc="-1" strike="noStrike">
                <a:solidFill>
                  <a:srgbClr val="000000"/>
                </a:solidFill>
                <a:latin typeface="Arial"/>
              </a:rPr>
              <a:t>9./16. November 2020</a:t>
            </a:r>
            <a:endParaRPr b="0" lang="de-CH" sz="16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40000" y="3237840"/>
            <a:ext cx="372528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CH" sz="1600" spc="-1" strike="noStrike">
                <a:solidFill>
                  <a:srgbClr val="000000"/>
                </a:solidFill>
                <a:latin typeface="Arial"/>
              </a:rPr>
              <a:t>Raphael Fehr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CH" sz="1600" spc="-1" strike="noStrike">
                <a:solidFill>
                  <a:srgbClr val="000000"/>
                </a:solidFill>
                <a:latin typeface="Arial"/>
              </a:rPr>
              <a:t>Maurizio Piu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CH" sz="1600" spc="-1" strike="noStrike">
                <a:solidFill>
                  <a:srgbClr val="000000"/>
                </a:solidFill>
                <a:latin typeface="Arial"/>
              </a:rPr>
              <a:t>Thea Waldleben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Forschungsstelle Digitale Nachhaltigkeit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Institut für Informatik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Universität Bern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CH" sz="16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40000" y="680400"/>
            <a:ext cx="70192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Open Source Software</a:t>
            </a:r>
            <a:endParaRPr b="0" lang="de-CH" sz="28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4672440" y="1923840"/>
            <a:ext cx="4337280" cy="304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FOTO/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SCREENSHOT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60000" y="720000"/>
            <a:ext cx="4320000" cy="93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de-CH" sz="2600" spc="-1" strike="noStrike">
                <a:solidFill>
                  <a:srgbClr val="e6002e"/>
                </a:solidFill>
                <a:latin typeface="Arial"/>
                <a:ea typeface="Liberation Mono;Courier New"/>
              </a:rPr>
              <a:t>Beispiel: Motivation zur Linux Entwicklung</a:t>
            </a:r>
            <a:endParaRPr b="0" lang="de-CH" sz="2600" spc="-1" strike="noStrike"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84200" y="2160000"/>
            <a:ext cx="29358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Bei Individuen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Features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Verständnis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Erfahrung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Reputation/Karriere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Community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5940000" y="2160000"/>
            <a:ext cx="27000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Bei Unternehmen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Finanzielle Abhängigkeit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Features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Community-Recruiting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Wartungskosten sparen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Richtungsentscheide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3060000" y="2160000"/>
            <a:ext cx="2520000" cy="19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Gemeinsamkeiten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Features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40000" y="676800"/>
            <a:ext cx="70192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BEISPIEL A</a:t>
            </a:r>
            <a:endParaRPr b="0" lang="de-CH" sz="2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40000" y="1491480"/>
            <a:ext cx="4967280" cy="32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WICHTIGSTE PUNKTE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993240" y="5002560"/>
            <a:ext cx="659160" cy="1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QUELLE/LINK</a:t>
            </a:r>
            <a:endParaRPr b="0" lang="de-CH" sz="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5858640" y="1240920"/>
            <a:ext cx="3033000" cy="372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FOTO/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SCREENSHOT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40000" y="676800"/>
            <a:ext cx="70192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BEISPIEL B</a:t>
            </a:r>
            <a:endParaRPr b="0" lang="de-CH" sz="2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40000" y="1491480"/>
            <a:ext cx="4967280" cy="32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WICHTIGSTE PUNKTE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993240" y="5002560"/>
            <a:ext cx="659160" cy="1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QUELLE/LINK</a:t>
            </a:r>
            <a:endParaRPr b="0" lang="de-CH" sz="8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5858640" y="1240920"/>
            <a:ext cx="3033000" cy="372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FOTO/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SCREENSHOT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40000" y="676800"/>
            <a:ext cx="70192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BEISPIEL C</a:t>
            </a:r>
            <a:endParaRPr b="0" lang="de-CH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40000" y="1491480"/>
            <a:ext cx="4967280" cy="32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WICHTIGSTE PUNKTE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993240" y="5002560"/>
            <a:ext cx="659160" cy="1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QUELLE/LINK</a:t>
            </a:r>
            <a:endParaRPr b="0" lang="de-CH" sz="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858640" y="1240920"/>
            <a:ext cx="3033000" cy="372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FOTO/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SCREENSHOT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40000" y="676800"/>
            <a:ext cx="70192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UNSER FAZIT</a:t>
            </a:r>
            <a:endParaRPr b="0" lang="de-CH" sz="2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40000" y="1491480"/>
            <a:ext cx="4967280" cy="32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EIGENE SCHLUSSFOLGERUNGEN</a:t>
            </a:r>
            <a:endParaRPr b="0" lang="de-CH" sz="2000" spc="-1" strike="noStrike">
              <a:latin typeface="Arial"/>
            </a:endParaRPr>
          </a:p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NEUE ERKENNTNISSE</a:t>
            </a:r>
            <a:endParaRPr b="0" lang="de-CH" sz="2000" spc="-1" strike="noStrike">
              <a:latin typeface="Arial"/>
            </a:endParaRPr>
          </a:p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-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ETC.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5858640" y="1240920"/>
            <a:ext cx="3033000" cy="372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FOTO/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SCREENSHOT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40000" y="2190600"/>
            <a:ext cx="7991640" cy="26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WISSENSCHAFTLICHER TEIL</a:t>
            </a:r>
            <a:endParaRPr b="0" lang="de-CH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PRAKTISCHER TEIL</a:t>
            </a:r>
            <a:endParaRPr b="0" lang="de-CH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PERSÖNLICHES FAZIT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40000" y="680400"/>
            <a:ext cx="70192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Agenda</a:t>
            </a:r>
            <a:endParaRPr b="0" lang="de-CH" sz="2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588360" y="2787840"/>
            <a:ext cx="2231640" cy="1886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THEMATISCH 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ICON/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SYMBOL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40000" y="720000"/>
            <a:ext cx="70192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200" spc="-1" strike="noStrike">
                <a:solidFill>
                  <a:srgbClr val="e6002e"/>
                </a:solidFill>
                <a:latin typeface="Arial"/>
              </a:rPr>
              <a:t>Carrots and Rainbows: Motivation and Social Practice in Open Source Software Developement</a:t>
            </a:r>
            <a:endParaRPr b="0" lang="de-CH" sz="2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80000" y="2160000"/>
            <a:ext cx="8207280" cy="26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Untersuchung von 40 Publikationen zur Motivation der Entwicklung von OSS</a:t>
            </a:r>
            <a:endParaRPr b="0" lang="de-CH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Kategorisierung der Motivatoren zwischen intrinsisch, internalisiert extrinsisch und extrinsisch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Vergleich Ranking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1. Eigenbenutzung (internalisierte extrinsische Motivation)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2. Lernen (internalisiert extrinsische Motivation)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3. Reputation (internalisiert extrinsische Motivation)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4. Altruismus (intrinsische Motivation)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Weitere Motivatoren: Ideologie, Spass, Karriere, Reziprozität, Geld, Community</a:t>
            </a:r>
            <a:endParaRPr b="0" lang="de-CH" sz="16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96480" y="5002560"/>
            <a:ext cx="1465200" cy="1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AUTOREN (JAHRGANG) TITEL</a:t>
            </a:r>
            <a:endParaRPr b="0" lang="de-CH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0000" y="680400"/>
            <a:ext cx="701928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CH" sz="2600" spc="-1" strike="noStrike">
                <a:solidFill>
                  <a:srgbClr val="e6002e"/>
                </a:solidFill>
                <a:latin typeface="Arial"/>
                <a:ea typeface="Liberation Mono;Courier New"/>
              </a:rPr>
              <a:t>Open Source Studie Schweiz 2018, Forschungsstelle Digitale Nachhaltigkeit</a:t>
            </a:r>
            <a:endParaRPr b="0" lang="de-CH" sz="2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96480" y="5002560"/>
            <a:ext cx="1465200" cy="1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AUTOREN (JAHRGANG) TITEL</a:t>
            </a:r>
            <a:endParaRPr b="0" lang="de-CH" sz="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40000" y="1980000"/>
            <a:ext cx="799164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alle 3 Jahre von swissICT und CH Open durchgeführte Studie </a:t>
            </a:r>
            <a:endParaRPr b="0" lang="de-CH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243 Teilnehmende Unternehmen und Behörden</a:t>
            </a:r>
            <a:endParaRPr b="0" lang="de-CH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Durchschnittliches Wachstum der letzten 3 Jahre von 7.2% 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Motivation/ Gründe des Einsatzes OSS in Organisation</a:t>
            </a:r>
            <a:endParaRPr b="0" lang="de-CH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Interoperabilität</a:t>
            </a:r>
            <a:endParaRPr b="0" lang="de-CH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Breit abgestützte Software-Lösung und -Komponenten</a:t>
            </a:r>
            <a:endParaRPr b="0" lang="de-CH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Breite Community für Wissensaustausch</a:t>
            </a:r>
            <a:endParaRPr b="0" lang="de-CH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erhöhte Sicherheit</a:t>
            </a:r>
            <a:endParaRPr b="0" lang="de-CH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</a:rPr>
              <a:t>Erhöhte Stabilität</a:t>
            </a:r>
            <a:endParaRPr b="0" lang="de-CH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40000" y="900000"/>
            <a:ext cx="70192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CH" sz="2000" spc="-1" strike="noStrike">
                <a:solidFill>
                  <a:srgbClr val="e6002e"/>
                </a:solidFill>
                <a:latin typeface="Arial"/>
                <a:ea typeface="Liberation Mono;Courier New"/>
              </a:rPr>
              <a:t>Future of Open Source, Survey 2016</a:t>
            </a:r>
            <a:br/>
            <a:r>
              <a:rPr b="0" lang="de-CH" sz="2000" spc="-1" strike="noStrike">
                <a:solidFill>
                  <a:srgbClr val="e6002e"/>
                </a:solidFill>
                <a:latin typeface="Arial"/>
                <a:ea typeface="Liberation Mono;Courier New"/>
              </a:rPr>
              <a:t>Black Duck &amp; North Bridge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40000" y="2160000"/>
            <a:ext cx="8099640" cy="25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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Umfrage 1313 Teilnehmern</a:t>
            </a:r>
            <a:endParaRPr b="0" lang="de-CH" sz="1400" spc="-1" strike="noStrike">
              <a:latin typeface="Arial"/>
            </a:endParaRPr>
          </a:p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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Partizipationsgründe:</a:t>
            </a:r>
            <a:endParaRPr b="0" lang="de-CH" sz="1400" spc="-1" strike="noStrike">
              <a:latin typeface="Arial"/>
            </a:endParaRPr>
          </a:p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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67% geben an teilzunehmen um Fehler zu beheben und Funktionalität zum Projekt hinzuzufügen, 59% nehmen teil um einen Wettbewerbsvorteil zu erreiche</a:t>
            </a:r>
            <a:endParaRPr b="0" lang="de-CH" sz="1400" spc="-1" strike="noStrike">
              <a:latin typeface="Arial"/>
            </a:endParaRPr>
          </a:p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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Entscheidung zu Open Source Software</a:t>
            </a:r>
            <a:endParaRPr b="0" lang="de-CH" sz="1400" spc="-1" strike="noStrike">
              <a:latin typeface="Arial"/>
            </a:endParaRPr>
          </a:p>
          <a:p>
            <a:pPr marL="268200" indent="-261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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1. Qualität der Software/ Softwarelösungen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  2. wettbewerbsfähige Features &amp; technische Fähigkeiten 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          3. Flexibilität gegenüber Fehlerbehebung und Anpassungsfähigkeit</a:t>
            </a:r>
            <a:endParaRPr b="0" lang="de-CH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CH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Weitere Vorteile: Unternehmensmehrwert, Antrieb für Innovation</a:t>
            </a:r>
            <a:endParaRPr b="0" lang="de-CH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de-CH" sz="1400" spc="-1" strike="noStrike">
                <a:solidFill>
                  <a:srgbClr val="000000"/>
                </a:solidFill>
                <a:latin typeface="Arial"/>
              </a:rPr>
              <a:t>private Open Source Finanzierung innerhalb von 5 Jahren vervierfacht</a:t>
            </a:r>
            <a:endParaRPr b="0" lang="de-CH" sz="14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96480" y="5002560"/>
            <a:ext cx="1465200" cy="1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  <a:ea typeface="DejaVu Sans"/>
              </a:rPr>
              <a:t>AUTOREN (JAHRGANG) TITEL</a:t>
            </a:r>
            <a:endParaRPr b="0" lang="de-CH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40000" y="2190600"/>
            <a:ext cx="7991640" cy="26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WISSENSCHAFTLICHER TEIL</a:t>
            </a:r>
            <a:endParaRPr b="0" lang="de-CH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PRAKTISCHER TEIL</a:t>
            </a:r>
            <a:endParaRPr b="0" lang="de-CH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PERSÖNLICHES FAZIT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40000" y="680400"/>
            <a:ext cx="70192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3200"/>
              </a:lnSpc>
            </a:pPr>
            <a:r>
              <a:rPr b="0" lang="de-CH" sz="2800" spc="-1" strike="noStrike">
                <a:solidFill>
                  <a:srgbClr val="e6002e"/>
                </a:solidFill>
                <a:latin typeface="Arial"/>
              </a:rPr>
              <a:t>Agenda</a:t>
            </a:r>
            <a:endParaRPr b="0" lang="de-CH" sz="2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588360" y="2787840"/>
            <a:ext cx="2231640" cy="1886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THEMATISCH GRAFIK/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ICON/</a:t>
            </a:r>
            <a:endParaRPr b="0" lang="de-CH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SYMBOL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720000"/>
            <a:ext cx="4320000" cy="93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de-CH" sz="2600" spc="-1" strike="noStrike">
                <a:solidFill>
                  <a:srgbClr val="e6002e"/>
                </a:solidFill>
                <a:latin typeface="Arial"/>
                <a:ea typeface="Liberation Mono;Courier New"/>
              </a:rPr>
              <a:t>Beispiel: Nutzmotivation bei Linux-Distributionen</a:t>
            </a:r>
            <a:endParaRPr b="0" lang="de-CH" sz="2600" spc="-1" strike="noStrike"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84200" y="2160000"/>
            <a:ext cx="29358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Bei Individuen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Sicher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Zuverlässig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Versch. Distros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Community Support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Personalisierbar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5940000" y="2160000"/>
            <a:ext cx="27000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Bei Unternehmen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Offene Standards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Stabilität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Skalierbarkeit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Sicherheit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Support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720000"/>
            <a:ext cx="4320000" cy="93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de-CH" sz="2600" spc="-1" strike="noStrike">
                <a:solidFill>
                  <a:srgbClr val="e6002e"/>
                </a:solidFill>
                <a:latin typeface="Arial"/>
                <a:ea typeface="Liberation Mono;Courier New"/>
              </a:rPr>
              <a:t>Beispiel: Nutzmotivation bei Linux-Distributionen</a:t>
            </a:r>
            <a:endParaRPr b="0" lang="de-CH" sz="2600" spc="-1" strike="noStrike"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84200" y="2160000"/>
            <a:ext cx="29358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Bei Individuen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Sicher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Zuverlässig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Versch. Distros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Community Support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Personalisierbar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5940000" y="2160000"/>
            <a:ext cx="27000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Bei Unternehmen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Offene Standards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Stabilität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Skalierbarkeit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Sicherheit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808080"/>
                </a:solidFill>
                <a:latin typeface="Arial"/>
              </a:rPr>
              <a:t>Support</a:t>
            </a:r>
            <a:endParaRPr b="0" lang="de-CH" sz="20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3060000" y="2160000"/>
            <a:ext cx="2520000" cy="19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Gemeinsamkeiten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Sicherheit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Zuverlässigkeit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Support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60000" y="720000"/>
            <a:ext cx="4320000" cy="93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de-CH" sz="2600" spc="-1" strike="noStrike">
                <a:solidFill>
                  <a:srgbClr val="e6002e"/>
                </a:solidFill>
                <a:latin typeface="Arial"/>
                <a:ea typeface="Liberation Mono;Courier New"/>
              </a:rPr>
              <a:t>Beispiel: Motivation zur Linux Entwicklung</a:t>
            </a:r>
            <a:endParaRPr b="0" lang="de-CH" sz="2600" spc="-1" strike="noStrike"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84200" y="2160000"/>
            <a:ext cx="29358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Bei Individuen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Features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Verständnis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Erfahrung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Reputation/Karriere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Community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5940000" y="2160000"/>
            <a:ext cx="27000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Bei Unternehmen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Finanzielle Abhängigkeit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Features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Community-Recruiting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Wartungskosten sparen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Richtungsentscheide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14</TotalTime>
  <Application>LibreOffice/7.0.3.1$Windows_X86_64 LibreOffice_project/d7547858d014d4cf69878db179d326fc3483e082</Application>
  <Words>167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2019-10-13T03:33:36Z</dcterms:created>
  <dc:creator>Matthias Stürmer</dc:creator>
  <dc:description/>
  <dc:language>de-CH</dc:language>
  <cp:lastModifiedBy/>
  <cp:lastPrinted>2020-10-21T06:50:14Z</cp:lastPrinted>
  <dcterms:modified xsi:type="dcterms:W3CDTF">2020-12-03T14:45:24Z</dcterms:modified>
  <cp:revision>177</cp:revision>
  <dc:subject/>
  <dc:title>Informationsanlass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2016-05-19T00:00:00Z</vt:filetime>
  </property>
  <property fmtid="{D5CDD505-2E9C-101B-9397-08002B2CF9AE}" pid="4" name="Creator">
    <vt:lpwstr>Adobe InDesign CC 2015 (Macintosh)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2016-05-19T00:00:00Z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3</vt:i4>
  </property>
  <property fmtid="{D5CDD505-2E9C-101B-9397-08002B2CF9AE}" pid="11" name="PresentationFormat">
    <vt:lpwstr>Bildschirmpräsentation (16:9)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11</vt:i4>
  </property>
</Properties>
</file>