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56298037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56298037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56298037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56298037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56298037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56298037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562980373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56298037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36ea73f4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36ea73f4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36ea73f4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36ea73f4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36ea73f4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36ea73f4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56298037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56298037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5629803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5629803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56298037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56298037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56298037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56298037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56298037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56298037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Relatório de Marketing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Autor: Mauro César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As variações dos custos não afeta diretamente a quantidade de clientes pagantes.</a:t>
            </a:r>
            <a:endParaRPr sz="1400"/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50" y="1518575"/>
            <a:ext cx="4182874" cy="27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7450" y="1518575"/>
            <a:ext cx="4148423" cy="273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/>
        </p:nvSpPr>
        <p:spPr>
          <a:xfrm>
            <a:off x="1231650" y="1105675"/>
            <a:ext cx="167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Cost MoM Change %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960725" y="1105675"/>
            <a:ext cx="20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Payments</a:t>
            </a:r>
            <a:r>
              <a:rPr b="1" lang="en" sz="1200" u="sng">
                <a:latin typeface="Roboto"/>
                <a:ea typeface="Roboto"/>
                <a:cs typeface="Roboto"/>
                <a:sym typeface="Roboto"/>
              </a:rPr>
              <a:t> MoM Change %</a:t>
            </a:r>
            <a:endParaRPr b="1" sz="1200" u="sng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34975" y="4584300"/>
            <a:ext cx="5115600" cy="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Font typeface="Roboto"/>
              <a:buAutoNum type="arabicPeriod"/>
            </a:pPr>
            <a:r>
              <a:rPr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Cost MoM</a:t>
            </a:r>
            <a:r>
              <a:rPr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= (Cost</a:t>
            </a:r>
            <a:r>
              <a:rPr baseline="-25000"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month T</a:t>
            </a:r>
            <a:r>
              <a:rPr baseline="-25000"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aseline="-25000"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 / </a:t>
            </a:r>
            <a:r>
              <a:rPr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Cost</a:t>
            </a:r>
            <a:r>
              <a:rPr baseline="-25000"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month T-1 </a:t>
            </a:r>
            <a:r>
              <a:rPr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 ) - 1</a:t>
            </a:r>
            <a:r>
              <a:rPr baseline="-25000"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aseline="-25000" sz="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rtl="0" algn="l">
              <a:spcBef>
                <a:spcPts val="1000"/>
              </a:spcBef>
              <a:spcAft>
                <a:spcPts val="0"/>
              </a:spcAft>
              <a:buClr>
                <a:srgbClr val="B7B7B7"/>
              </a:buClr>
              <a:buSzPts val="800"/>
              <a:buFont typeface="Roboto"/>
              <a:buAutoNum type="arabicPeriod"/>
            </a:pPr>
            <a:r>
              <a:rPr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Payments MoM = (Payments</a:t>
            </a:r>
            <a:r>
              <a:rPr baseline="-25000"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month T   / </a:t>
            </a:r>
            <a:r>
              <a:rPr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Payments</a:t>
            </a:r>
            <a:r>
              <a:rPr baseline="-25000"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month T-1 </a:t>
            </a:r>
            <a:r>
              <a:rPr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 ) - 1</a:t>
            </a:r>
            <a:r>
              <a:rPr baseline="-25000"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aseline="-25000" sz="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probabilidade de pagamento é diretamente afetada pelo canal de mídia paga.</a:t>
            </a:r>
            <a:endParaRPr sz="1400"/>
          </a:p>
        </p:txBody>
      </p:sp>
      <p:pic>
        <p:nvPicPr>
          <p:cNvPr id="157" name="Google Shape;157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000700"/>
            <a:ext cx="3240125" cy="20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3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2350" y="1000700"/>
            <a:ext cx="3240125" cy="201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3142100"/>
            <a:ext cx="3240125" cy="187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12350" y="3100100"/>
            <a:ext cx="3240125" cy="1878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probabilidade de pagamento é maior para Trials com Desktop, olhando a distribuição para clientes vindos de Partners, ela varia drasticamente dependendo do dispositivo</a:t>
            </a:r>
            <a:endParaRPr sz="1400"/>
          </a:p>
        </p:txBody>
      </p:sp>
      <p:pic>
        <p:nvPicPr>
          <p:cNvPr id="166" name="Google Shape;166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6200"/>
            <a:ext cx="4516799" cy="2568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987" y="3037150"/>
            <a:ext cx="3142100" cy="19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7499" y="771450"/>
            <a:ext cx="3235087" cy="21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NuvemShop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/>
        </p:nvSpPr>
        <p:spPr>
          <a:xfrm>
            <a:off x="286900" y="1288400"/>
            <a:ext cx="403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Contexto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286900" y="2364000"/>
            <a:ext cx="403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KPIs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86900" y="56000"/>
            <a:ext cx="403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Recomendação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286900" y="3502850"/>
            <a:ext cx="4030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Próximos passos</a:t>
            </a:r>
            <a:endParaRPr sz="1500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76300" y="428575"/>
            <a:ext cx="85461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Rebalancear o </a:t>
            </a: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investimento</a:t>
            </a: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de marketing nos canais de menor CAC por pagamento.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Aumentar o orçamento dos canais "Google Non Branded" e "Partners" 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○"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Diminuir "Google Branded" e "Facebook"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Focar em clientes que </a:t>
            </a: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utilizam</a:t>
            </a: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 dispositivos "Desktop" ao invés de "mobile" dado  conversão de trial para pagamento ser 3x maior.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430725" y="1666988"/>
            <a:ext cx="8546100" cy="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 orçamento de marketing para o período os últimos 20 meses foi distribuído em: 1. "Google Branded"; 2. "Google Non Branded"; 3. "Facebook"; 4. "Partners"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Os trials provenientes das mídias foram categorizados por dispositivos mobile e Desktop e possuem distinta probabilidade de pagamento. 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9" name="Google Shape;79;p14"/>
          <p:cNvGrpSpPr/>
          <p:nvPr/>
        </p:nvGrpSpPr>
        <p:grpSpPr>
          <a:xfrm>
            <a:off x="1582713" y="2773850"/>
            <a:ext cx="1112675" cy="638875"/>
            <a:chOff x="1231625" y="2801850"/>
            <a:chExt cx="1112675" cy="638875"/>
          </a:xfrm>
        </p:grpSpPr>
        <p:sp>
          <p:nvSpPr>
            <p:cNvPr id="80" name="Google Shape;80;p14"/>
            <p:cNvSpPr txBox="1"/>
            <p:nvPr/>
          </p:nvSpPr>
          <p:spPr>
            <a:xfrm>
              <a:off x="1231625" y="2801850"/>
              <a:ext cx="9657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$ 148K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1301500" y="3102025"/>
              <a:ext cx="1042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Custo Total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2" name="Google Shape;82;p14"/>
          <p:cNvGrpSpPr/>
          <p:nvPr/>
        </p:nvGrpSpPr>
        <p:grpSpPr>
          <a:xfrm>
            <a:off x="2926554" y="2773850"/>
            <a:ext cx="1390800" cy="792775"/>
            <a:chOff x="2505475" y="2801850"/>
            <a:chExt cx="1390800" cy="792775"/>
          </a:xfrm>
        </p:grpSpPr>
        <p:sp>
          <p:nvSpPr>
            <p:cNvPr id="83" name="Google Shape;83;p14"/>
            <p:cNvSpPr txBox="1"/>
            <p:nvPr/>
          </p:nvSpPr>
          <p:spPr>
            <a:xfrm>
              <a:off x="2718025" y="2801850"/>
              <a:ext cx="9657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35%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2505475" y="3102025"/>
              <a:ext cx="1390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Conversão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Trial /Pagamento</a:t>
              </a:r>
              <a:endPara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5" name="Google Shape;85;p14"/>
          <p:cNvGrpSpPr/>
          <p:nvPr/>
        </p:nvGrpSpPr>
        <p:grpSpPr>
          <a:xfrm>
            <a:off x="4548521" y="2751488"/>
            <a:ext cx="1390800" cy="638875"/>
            <a:chOff x="4127450" y="2779488"/>
            <a:chExt cx="1390800" cy="638875"/>
          </a:xfrm>
        </p:grpSpPr>
        <p:sp>
          <p:nvSpPr>
            <p:cNvPr id="86" name="Google Shape;86;p14"/>
            <p:cNvSpPr txBox="1"/>
            <p:nvPr/>
          </p:nvSpPr>
          <p:spPr>
            <a:xfrm>
              <a:off x="4340000" y="2779488"/>
              <a:ext cx="9657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$ 6.8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7" name="Google Shape;87;p14"/>
            <p:cNvSpPr txBox="1"/>
            <p:nvPr/>
          </p:nvSpPr>
          <p:spPr>
            <a:xfrm>
              <a:off x="4127450" y="3079663"/>
              <a:ext cx="139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CAC </a:t>
              </a:r>
              <a:r>
                <a:rPr lang="en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pagamento</a:t>
              </a:r>
              <a:r>
                <a:rPr baseline="30000" lang="en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aseline="30000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88" name="Google Shape;88;p14"/>
          <p:cNvSpPr txBox="1"/>
          <p:nvPr/>
        </p:nvSpPr>
        <p:spPr>
          <a:xfrm>
            <a:off x="48975" y="4758625"/>
            <a:ext cx="511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800"/>
              <a:buFont typeface="Roboto"/>
              <a:buAutoNum type="arabicPeriod"/>
            </a:pPr>
            <a:r>
              <a:rPr lang="en" sz="8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CAC Pagamento = Soma (probabilidade de pagamento) / Investimento Total</a:t>
            </a:r>
            <a:endParaRPr sz="800"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9" name="Google Shape;89;p14"/>
          <p:cNvGrpSpPr/>
          <p:nvPr/>
        </p:nvGrpSpPr>
        <p:grpSpPr>
          <a:xfrm>
            <a:off x="6170488" y="2773850"/>
            <a:ext cx="1390800" cy="638875"/>
            <a:chOff x="5819400" y="2801850"/>
            <a:chExt cx="1390800" cy="638875"/>
          </a:xfrm>
        </p:grpSpPr>
        <p:sp>
          <p:nvSpPr>
            <p:cNvPr id="90" name="Google Shape;90;p14"/>
            <p:cNvSpPr txBox="1"/>
            <p:nvPr/>
          </p:nvSpPr>
          <p:spPr>
            <a:xfrm>
              <a:off x="6031950" y="2801850"/>
              <a:ext cx="9657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62K</a:t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4"/>
            <p:cNvSpPr txBox="1"/>
            <p:nvPr/>
          </p:nvSpPr>
          <p:spPr>
            <a:xfrm>
              <a:off x="5819400" y="3102025"/>
              <a:ext cx="1390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Clientes pagantes</a:t>
              </a:r>
              <a:endParaRPr baseline="30000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2" name="Google Shape;92;p14"/>
          <p:cNvSpPr txBox="1"/>
          <p:nvPr/>
        </p:nvSpPr>
        <p:spPr>
          <a:xfrm>
            <a:off x="376300" y="3877025"/>
            <a:ext cx="8546100" cy="9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Implementar o orçamento rebalanceado para os canais de menor CAC e com foco em clientes utilizando Desktop.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Refazer as campanhas de Facebook com orçamento reduzido com novo público e estratégia de comunicação.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Aprofundar no entendimento de saturação e canibalização de cada canal.</a:t>
            </a:r>
            <a:endParaRPr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/>
              <a:t>O CAC por trial variou significativamente,  com o Google Non Branded variando entre $10 e $ 2. Devemos entender melhor o motivo dessa variação e replicar a estratégia de quando era $ 2.</a:t>
            </a:r>
            <a:endParaRPr sz="14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900" y="1154675"/>
            <a:ext cx="5155526" cy="33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 conversão das campanhas de Facebook apresentam uma conversão ~17x durante todo o período.</a:t>
            </a:r>
            <a:endParaRPr sz="1600"/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950" y="1007700"/>
            <a:ext cx="5555002" cy="3416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16"/>
          <p:cNvCxnSpPr/>
          <p:nvPr/>
        </p:nvCxnSpPr>
        <p:spPr>
          <a:xfrm flipH="1">
            <a:off x="3296125" y="1882450"/>
            <a:ext cx="6900" cy="19593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 txBox="1"/>
          <p:nvPr/>
        </p:nvSpPr>
        <p:spPr>
          <a:xfrm>
            <a:off x="3240075" y="2546625"/>
            <a:ext cx="403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06666"/>
                </a:solidFill>
                <a:latin typeface="Roboto"/>
                <a:ea typeface="Roboto"/>
                <a:cs typeface="Roboto"/>
                <a:sym typeface="Roboto"/>
              </a:rPr>
              <a:t>17 x menor  </a:t>
            </a:r>
            <a:endParaRPr sz="1000">
              <a:solidFill>
                <a:srgbClr val="E0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 CAC por pagamento do Facebook foi bastante elevado, mesmo em suma mínima de $ 100 (14x a média).  Google non Branded vem apresentando melhora de performance nos últimos meses.</a:t>
            </a:r>
            <a:endParaRPr sz="1400"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50" y="1640925"/>
            <a:ext cx="3958418" cy="2391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40925"/>
            <a:ext cx="3857026" cy="239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O número de trials está crescendo puxado principalmente pelo Google, tanto Branded quanto Non Branded</a:t>
            </a:r>
            <a:endParaRPr sz="142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475" y="1576475"/>
            <a:ext cx="4254050" cy="26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350" y="1499225"/>
            <a:ext cx="4456124" cy="279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Total de clientes pagantes está crescendo com um ganho ligeiro de share de Google non Branded nos últimos meses</a:t>
            </a:r>
            <a:endParaRPr sz="142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575"/>
            <a:ext cx="4375126" cy="27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925" y="1658526"/>
            <a:ext cx="4006025" cy="245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Há sinais de saturação dos canais pois o aumento do custo não provoca um aumento linear de pagamentos do canal</a:t>
            </a:r>
            <a:endParaRPr sz="1420"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75" y="1546575"/>
            <a:ext cx="4448998" cy="2702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498" y="1471250"/>
            <a:ext cx="4139328" cy="263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20"/>
              <a:t>A </a:t>
            </a:r>
            <a:r>
              <a:rPr lang="en" sz="1420"/>
              <a:t>redistribuição</a:t>
            </a:r>
            <a:r>
              <a:rPr lang="en" sz="1420"/>
              <a:t> do share de custo pouco influencia no share de payments, devemos mudar a estratégia do Google Non Branded para ampliar o investimento nele.</a:t>
            </a:r>
            <a:endParaRPr sz="142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498" y="1471250"/>
            <a:ext cx="4139328" cy="263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175" y="1560176"/>
            <a:ext cx="4006025" cy="245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