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sldIdLst>
    <p:sldId id="256" r:id="rId2"/>
    <p:sldId id="257" r:id="rId3"/>
    <p:sldId id="258" r:id="rId4"/>
    <p:sldId id="272" r:id="rId5"/>
    <p:sldId id="273" r:id="rId6"/>
    <p:sldId id="259" r:id="rId7"/>
    <p:sldId id="260" r:id="rId8"/>
    <p:sldId id="261" r:id="rId9"/>
    <p:sldId id="263" r:id="rId10"/>
    <p:sldId id="264" r:id="rId11"/>
    <p:sldId id="265" r:id="rId12"/>
    <p:sldId id="271" r:id="rId13"/>
    <p:sldId id="269" r:id="rId14"/>
    <p:sldId id="270" r:id="rId15"/>
    <p:sldId id="274"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F1A7"/>
    <a:srgbClr val="075F3B"/>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8" name="Picture 7" descr="Droplets-S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313259" y="1300786"/>
            <a:ext cx="6517482" cy="2509213"/>
          </a:xfrm>
        </p:spPr>
        <p:txBody>
          <a:bodyPr anchor="b">
            <a:normAutofit/>
          </a:bodyPr>
          <a:lstStyle>
            <a:lvl1pPr algn="ctr">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313259" y="3886201"/>
            <a:ext cx="6517482"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7A847CFC-816F-41D0-AAC0-9BF4FEBC753E}" type="datetimeFigureOut">
              <a:rPr lang="es-ES" smtClean="0"/>
              <a:t>31/03/2020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2602841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46" y="4289374"/>
            <a:ext cx="7773324" cy="81161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88558" y="698261"/>
            <a:ext cx="7366899"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331" y="5108728"/>
            <a:ext cx="7773339"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A847CFC-816F-41D0-AAC0-9BF4FEBC753E}" type="datetimeFigureOut">
              <a:rPr lang="es-ES" smtClean="0"/>
              <a:t>31/03/2020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4019359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7773339" cy="3427245"/>
          </a:xfrm>
        </p:spPr>
        <p:txBody>
          <a:bodyPr anchor="ctr"/>
          <a:lstStyle>
            <a:lvl1pPr algn="ct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5331" y="4204821"/>
            <a:ext cx="7773339"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A847CFC-816F-41D0-AAC0-9BF4FEBC753E}" type="datetimeFigureOut">
              <a:rPr lang="es-ES" smtClean="0"/>
              <a:t>31/03/2020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17296906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3" name="Picture 12"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1084659" y="872588"/>
            <a:ext cx="6977064" cy="2729915"/>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290484" y="3610032"/>
            <a:ext cx="6564224"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685331" y="4372797"/>
            <a:ext cx="7773339"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A847CFC-816F-41D0-AAC0-9BF4FEBC753E}" type="datetimeFigureOut">
              <a:rPr lang="es-ES" smtClean="0"/>
              <a:t>31/03/2020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t>‹Nº›</a:t>
            </a:fld>
            <a:endParaRPr lang="es-ES"/>
          </a:p>
        </p:txBody>
      </p:sp>
      <p:sp>
        <p:nvSpPr>
          <p:cNvPr id="11" name="TextBox 10"/>
          <p:cNvSpPr txBox="1"/>
          <p:nvPr/>
        </p:nvSpPr>
        <p:spPr>
          <a:xfrm>
            <a:off x="737626" y="887859"/>
            <a:ext cx="546888"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850130" y="3120015"/>
            <a:ext cx="553641"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91971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2138722"/>
            <a:ext cx="7773339" cy="2511835"/>
          </a:xfrm>
        </p:spPr>
        <p:txBody>
          <a:bodyPr anchor="b"/>
          <a:lstStyle>
            <a:lvl1pPr algn="ct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5331" y="4662335"/>
            <a:ext cx="777333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A847CFC-816F-41D0-AAC0-9BF4FEBC753E}" type="datetimeFigureOut">
              <a:rPr lang="es-ES" smtClean="0"/>
              <a:t>31/03/2020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23421749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4" name="Picture 13"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5" name="Title 1"/>
          <p:cNvSpPr>
            <a:spLocks noGrp="1"/>
          </p:cNvSpPr>
          <p:nvPr>
            <p:ph type="title"/>
          </p:nvPr>
        </p:nvSpPr>
        <p:spPr>
          <a:xfrm>
            <a:off x="685331" y="609600"/>
            <a:ext cx="7773339" cy="1605094"/>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85331" y="2367093"/>
            <a:ext cx="2474232"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685331" y="2943356"/>
            <a:ext cx="2474232"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3339292" y="2367093"/>
            <a:ext cx="2468641"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3331012" y="2943356"/>
            <a:ext cx="2477513"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5979974" y="2367093"/>
            <a:ext cx="2478696"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5979974" y="2943356"/>
            <a:ext cx="247869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7A847CFC-816F-41D0-AAC0-9BF4FEBC753E}" type="datetimeFigureOut">
              <a:rPr lang="es-ES" smtClean="0"/>
              <a:t>31/03/2020</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24122150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7" name="Picture 1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0" name="Title 1"/>
          <p:cNvSpPr>
            <a:spLocks noGrp="1"/>
          </p:cNvSpPr>
          <p:nvPr>
            <p:ph type="title"/>
          </p:nvPr>
        </p:nvSpPr>
        <p:spPr>
          <a:xfrm>
            <a:off x="685331" y="610772"/>
            <a:ext cx="7773339" cy="1603922"/>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5331" y="4204820"/>
            <a:ext cx="2472307"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685331" y="2367093"/>
            <a:ext cx="2472307"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5331" y="4781082"/>
            <a:ext cx="2472307"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3332069" y="4204820"/>
            <a:ext cx="247637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3331011" y="2367093"/>
            <a:ext cx="2477514"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3331011" y="4781081"/>
            <a:ext cx="2477514"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5979974" y="4204820"/>
            <a:ext cx="247551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5979974" y="2367093"/>
            <a:ext cx="2478696"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5979880" y="4781079"/>
            <a:ext cx="2478790"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7A847CFC-816F-41D0-AAC0-9BF4FEBC753E}" type="datetimeFigureOut">
              <a:rPr lang="es-ES" smtClean="0"/>
              <a:t>31/03/2020</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1551283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1" name="Vertical Text Placeholder 2"/>
          <p:cNvSpPr>
            <a:spLocks noGrp="1"/>
          </p:cNvSpPr>
          <p:nvPr>
            <p:ph type="body" orient="vert" sz="quarter" idx="13"/>
          </p:nvPr>
        </p:nvSpPr>
        <p:spPr>
          <a:xfrm>
            <a:off x="685331" y="2367094"/>
            <a:ext cx="7773339" cy="342410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A847CFC-816F-41D0-AAC0-9BF4FEBC753E}" type="datetimeFigureOut">
              <a:rPr lang="es-ES" smtClean="0"/>
              <a:t>31/03/2020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8305076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10" name="Picture 9"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Vertical Title 1"/>
          <p:cNvSpPr>
            <a:spLocks noGrp="1"/>
          </p:cNvSpPr>
          <p:nvPr>
            <p:ph type="title" orient="vert"/>
          </p:nvPr>
        </p:nvSpPr>
        <p:spPr>
          <a:xfrm>
            <a:off x="6543675" y="609602"/>
            <a:ext cx="1914995" cy="5181599"/>
          </a:xfrm>
        </p:spPr>
        <p:txBody>
          <a:bodyPr vert="eaVert"/>
          <a:lstStyle>
            <a:lvl1pPr algn="l">
              <a:defRPr/>
            </a:lvl1pPr>
          </a:lstStyle>
          <a:p>
            <a:r>
              <a:rPr lang="es-ES"/>
              <a:t>Haga clic para modificar el estilo de título del patrón</a:t>
            </a:r>
            <a:endParaRPr lang="en-US" dirty="0"/>
          </a:p>
        </p:txBody>
      </p:sp>
      <p:sp>
        <p:nvSpPr>
          <p:cNvPr id="8" name="Vertical Text Placeholder 2"/>
          <p:cNvSpPr>
            <a:spLocks noGrp="1"/>
          </p:cNvSpPr>
          <p:nvPr>
            <p:ph type="body" orient="vert" sz="quarter" idx="13"/>
          </p:nvPr>
        </p:nvSpPr>
        <p:spPr>
          <a:xfrm>
            <a:off x="685331" y="609602"/>
            <a:ext cx="5744043" cy="518159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A847CFC-816F-41D0-AAC0-9BF4FEBC753E}" type="datetimeFigureOut">
              <a:rPr lang="es-ES" smtClean="0"/>
              <a:t>31/03/2020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28662334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cSld name="1_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t>31/03/2020</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81868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685330" y="2367093"/>
            <a:ext cx="7772870" cy="342410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A847CFC-816F-41D0-AAC0-9BF4FEBC753E}" type="datetimeFigureOut">
              <a:rPr lang="es-ES" smtClean="0"/>
              <a:t>31/03/2020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4292599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8" name="Picture 7"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828564"/>
            <a:ext cx="7763814" cy="2736819"/>
          </a:xfrm>
        </p:spPr>
        <p:txBody>
          <a:bodyPr anchor="b">
            <a:normAutofit/>
          </a:bodyPr>
          <a:lstStyle>
            <a:lvl1pPr>
              <a:defRPr sz="4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331" y="3657458"/>
            <a:ext cx="7763814"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A847CFC-816F-41D0-AAC0-9BF4FEBC753E}" type="datetimeFigureOut">
              <a:rPr lang="es-ES" smtClean="0"/>
              <a:t>31/03/2020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2732374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685330" y="2367093"/>
            <a:ext cx="3829520" cy="342410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3" name="Content Placeholder 3"/>
          <p:cNvSpPr>
            <a:spLocks noGrp="1"/>
          </p:cNvSpPr>
          <p:nvPr>
            <p:ph sz="quarter" idx="14"/>
          </p:nvPr>
        </p:nvSpPr>
        <p:spPr>
          <a:xfrm>
            <a:off x="4629150" y="2367093"/>
            <a:ext cx="3829050" cy="342410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7A847CFC-816F-41D0-AAC0-9BF4FEBC753E}" type="datetimeFigureOut">
              <a:rPr lang="es-ES" smtClean="0"/>
              <a:t>31/03/2020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3694198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1" name="Picture 10"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59746" y="2371018"/>
            <a:ext cx="3655106"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Content Placeholder 3"/>
          <p:cNvSpPr>
            <a:spLocks noGrp="1"/>
          </p:cNvSpPr>
          <p:nvPr>
            <p:ph sz="quarter" idx="13"/>
          </p:nvPr>
        </p:nvSpPr>
        <p:spPr>
          <a:xfrm>
            <a:off x="685331" y="3051013"/>
            <a:ext cx="3829520" cy="274018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797317" y="2371018"/>
            <a:ext cx="3661353"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3" name="Content Placeholder 5"/>
          <p:cNvSpPr>
            <a:spLocks noGrp="1"/>
          </p:cNvSpPr>
          <p:nvPr>
            <p:ph sz="quarter" idx="14"/>
          </p:nvPr>
        </p:nvSpPr>
        <p:spPr>
          <a:xfrm>
            <a:off x="4629150" y="3051013"/>
            <a:ext cx="3829051" cy="274018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A847CFC-816F-41D0-AAC0-9BF4FEBC753E}" type="datetimeFigureOut">
              <a:rPr lang="es-ES" smtClean="0"/>
              <a:t>31/03/2020</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135753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A847CFC-816F-41D0-AAC0-9BF4FEBC753E}" type="datetimeFigureOut">
              <a:rPr lang="es-ES" smtClean="0"/>
              <a:t>31/03/2020</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162362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6" name="Picture 5"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fld id="{7A847CFC-816F-41D0-AAC0-9BF4FEBC753E}" type="datetimeFigureOut">
              <a:rPr lang="es-ES" smtClean="0"/>
              <a:t>31/03/2020</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1116398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2951766" cy="2023252"/>
          </a:xfrm>
        </p:spPr>
        <p:txBody>
          <a:bodyPr anchor="b"/>
          <a:lstStyle>
            <a:lvl1pPr algn="ctr">
              <a:defRPr sz="3200"/>
            </a:lvl1pPr>
          </a:lstStyle>
          <a:p>
            <a:r>
              <a:rPr lang="es-ES"/>
              <a:t>Haga clic para modificar el estilo de título del patrón</a:t>
            </a:r>
            <a:endParaRPr lang="en-US" dirty="0"/>
          </a:p>
        </p:txBody>
      </p:sp>
      <p:sp>
        <p:nvSpPr>
          <p:cNvPr id="10" name="Content Placeholder 2"/>
          <p:cNvSpPr>
            <a:spLocks noGrp="1"/>
          </p:cNvSpPr>
          <p:nvPr>
            <p:ph sz="quarter" idx="13"/>
          </p:nvPr>
        </p:nvSpPr>
        <p:spPr>
          <a:xfrm>
            <a:off x="3808547" y="609601"/>
            <a:ext cx="4650122" cy="518159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331" y="2632852"/>
            <a:ext cx="2951767"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A847CFC-816F-41D0-AAC0-9BF4FEBC753E}" type="datetimeFigureOut">
              <a:rPr lang="es-ES" smtClean="0"/>
              <a:t>31/03/2020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1116896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2" y="609600"/>
            <a:ext cx="4129618" cy="2023254"/>
          </a:xfrm>
        </p:spPr>
        <p:txBody>
          <a:bodyPr anchor="b"/>
          <a:lstStyle>
            <a:lvl1pPr algn="ct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004270" y="609601"/>
            <a:ext cx="3005851"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346" y="2632853"/>
            <a:ext cx="4129604"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A847CFC-816F-41D0-AAC0-9BF4FEBC753E}" type="datetimeFigureOut">
              <a:rPr lang="es-ES" smtClean="0"/>
              <a:t>31/03/2020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3373337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70000"/>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618518"/>
            <a:ext cx="7773338" cy="1596177"/>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331" y="2367094"/>
            <a:ext cx="7773339" cy="3424107"/>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5759053" y="5883276"/>
            <a:ext cx="2057400" cy="365125"/>
          </a:xfrm>
          <a:prstGeom prst="rect">
            <a:avLst/>
          </a:prstGeom>
        </p:spPr>
        <p:txBody>
          <a:bodyPr vert="horz" lIns="91440" tIns="45720" rIns="91440" bIns="45720" rtlCol="0" anchor="ctr"/>
          <a:lstStyle>
            <a:lvl1pPr algn="r">
              <a:defRPr sz="1000">
                <a:solidFill>
                  <a:schemeClr val="tx1"/>
                </a:solidFill>
              </a:defRPr>
            </a:lvl1pPr>
          </a:lstStyle>
          <a:p>
            <a:fld id="{7A847CFC-816F-41D0-AAC0-9BF4FEBC753E}" type="datetimeFigureOut">
              <a:rPr lang="es-ES" smtClean="0"/>
              <a:t>31/03/2020</a:t>
            </a:fld>
            <a:endParaRPr lang="es-ES"/>
          </a:p>
        </p:txBody>
      </p:sp>
      <p:sp>
        <p:nvSpPr>
          <p:cNvPr id="5" name="Footer Placeholder 4"/>
          <p:cNvSpPr>
            <a:spLocks noGrp="1"/>
          </p:cNvSpPr>
          <p:nvPr>
            <p:ph type="ftr" sz="quarter" idx="3"/>
          </p:nvPr>
        </p:nvSpPr>
        <p:spPr>
          <a:xfrm>
            <a:off x="685331" y="5883276"/>
            <a:ext cx="5004665" cy="365125"/>
          </a:xfrm>
          <a:prstGeom prst="rect">
            <a:avLst/>
          </a:prstGeom>
        </p:spPr>
        <p:txBody>
          <a:bodyPr vert="horz" lIns="91440" tIns="45720" rIns="91440" bIns="45720" rtlCol="0" anchor="ctr"/>
          <a:lstStyle>
            <a:lvl1pPr algn="l">
              <a:defRPr sz="1000">
                <a:solidFill>
                  <a:schemeClr val="tx1"/>
                </a:solidFill>
              </a:defRPr>
            </a:lvl1pPr>
          </a:lstStyle>
          <a:p>
            <a:endParaRPr lang="es-ES"/>
          </a:p>
        </p:txBody>
      </p:sp>
      <p:sp>
        <p:nvSpPr>
          <p:cNvPr id="6" name="Slide Number Placeholder 5"/>
          <p:cNvSpPr>
            <a:spLocks noGrp="1"/>
          </p:cNvSpPr>
          <p:nvPr>
            <p:ph type="sldNum" sz="quarter" idx="4"/>
          </p:nvPr>
        </p:nvSpPr>
        <p:spPr>
          <a:xfrm>
            <a:off x="7885509" y="5883276"/>
            <a:ext cx="573161" cy="365125"/>
          </a:xfrm>
          <a:prstGeom prst="rect">
            <a:avLst/>
          </a:prstGeom>
        </p:spPr>
        <p:txBody>
          <a:bodyPr vert="horz" lIns="91440" tIns="45720" rIns="91440" bIns="45720" rtlCol="0" anchor="ctr"/>
          <a:lstStyle>
            <a:lvl1pPr algn="r">
              <a:defRPr sz="1000">
                <a:solidFill>
                  <a:schemeClr val="tx1"/>
                </a:solidFill>
              </a:defRPr>
            </a:lvl1pPr>
          </a:lstStyle>
          <a:p>
            <a:fld id="{132FADFE-3B8F-471C-ABF0-DBC7717ECBBC}" type="slidenum">
              <a:rPr lang="es-ES" smtClean="0"/>
              <a:t>‹Nº›</a:t>
            </a:fld>
            <a:endParaRPr lang="es-ES"/>
          </a:p>
        </p:txBody>
      </p:sp>
    </p:spTree>
    <p:extLst>
      <p:ext uri="{BB962C8B-B14F-4D97-AF65-F5344CB8AC3E}">
        <p14:creationId xmlns:p14="http://schemas.microsoft.com/office/powerpoint/2010/main" val="73498766"/>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 id="2147483716"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18.xml"/><Relationship Id="rId5" Type="http://schemas.openxmlformats.org/officeDocument/2006/relationships/image" Target="../media/image15.jpg"/><Relationship Id="rId4" Type="http://schemas.openxmlformats.org/officeDocument/2006/relationships/image" Target="../media/image14.jpeg"/></Relationships>
</file>

<file path=ppt/slides/_rels/slide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18.xml"/><Relationship Id="rId4" Type="http://schemas.openxmlformats.org/officeDocument/2006/relationships/image" Target="../media/image18.jpeg"/></Relationships>
</file>

<file path=ppt/slides/_rels/slide1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8.xml"/><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3D17AE-18C7-4B0B-BAD3-931FDD50759B}"/>
              </a:ext>
            </a:extLst>
          </p:cNvPr>
          <p:cNvSpPr>
            <a:spLocks noGrp="1"/>
          </p:cNvSpPr>
          <p:nvPr>
            <p:ph type="title"/>
          </p:nvPr>
        </p:nvSpPr>
        <p:spPr/>
        <p:txBody>
          <a:bodyPr>
            <a:normAutofit/>
          </a:bodyPr>
          <a:lstStyle/>
          <a:p>
            <a:r>
              <a:rPr lang="es-CL" sz="5400" b="1" dirty="0">
                <a:solidFill>
                  <a:schemeClr val="accent5">
                    <a:lumMod val="60000"/>
                    <a:lumOff val="40000"/>
                  </a:schemeClr>
                </a:solidFill>
                <a:latin typeface="Kokila" panose="020B0604020202020204" pitchFamily="34" charset="0"/>
                <a:cs typeface="Kokila" panose="020B0604020202020204" pitchFamily="34" charset="0"/>
              </a:rPr>
              <a:t>Vida y obra de</a:t>
            </a:r>
            <a:br>
              <a:rPr lang="es-CL" sz="5400" b="1" dirty="0">
                <a:solidFill>
                  <a:schemeClr val="accent5">
                    <a:lumMod val="60000"/>
                    <a:lumOff val="40000"/>
                  </a:schemeClr>
                </a:solidFill>
                <a:latin typeface="Kokila" panose="020B0604020202020204" pitchFamily="34" charset="0"/>
                <a:cs typeface="Kokila" panose="020B0604020202020204" pitchFamily="34" charset="0"/>
              </a:rPr>
            </a:br>
            <a:r>
              <a:rPr lang="es-CL" sz="5400" b="1" dirty="0">
                <a:solidFill>
                  <a:schemeClr val="accent5">
                    <a:lumMod val="60000"/>
                    <a:lumOff val="40000"/>
                  </a:schemeClr>
                </a:solidFill>
                <a:latin typeface="Kokila" panose="020B0604020202020204" pitchFamily="34" charset="0"/>
                <a:cs typeface="Kokila" panose="020B0604020202020204" pitchFamily="34" charset="0"/>
              </a:rPr>
              <a:t> María Montessori.</a:t>
            </a:r>
          </a:p>
        </p:txBody>
      </p:sp>
      <p:pic>
        <p:nvPicPr>
          <p:cNvPr id="3" name="Imagen 2">
            <a:extLst>
              <a:ext uri="{FF2B5EF4-FFF2-40B4-BE49-F238E27FC236}">
                <a16:creationId xmlns:a16="http://schemas.microsoft.com/office/drawing/2014/main" id="{5D0ED23A-7100-4EDD-8910-65438B51E26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236416" y="2245992"/>
            <a:ext cx="2671167" cy="3302670"/>
          </a:xfrm>
          <a:prstGeom prst="rect">
            <a:avLst/>
          </a:prstGeom>
          <a:ln w="88900" cap="sq" cmpd="thickThin">
            <a:solidFill>
              <a:srgbClr val="000000"/>
            </a:solidFill>
            <a:prstDash val="solid"/>
            <a:miter lim="800000"/>
          </a:ln>
          <a:effectLst>
            <a:innerShdw blurRad="76200">
              <a:srgbClr val="000000"/>
            </a:innerShdw>
          </a:effectLst>
        </p:spPr>
      </p:pic>
      <p:graphicFrame>
        <p:nvGraphicFramePr>
          <p:cNvPr id="7" name="Tabla 7">
            <a:extLst>
              <a:ext uri="{FF2B5EF4-FFF2-40B4-BE49-F238E27FC236}">
                <a16:creationId xmlns:a16="http://schemas.microsoft.com/office/drawing/2014/main" id="{7084D537-FF82-406D-B147-013912720569}"/>
              </a:ext>
            </a:extLst>
          </p:cNvPr>
          <p:cNvGraphicFramePr>
            <a:graphicFrameLocks noGrp="1"/>
          </p:cNvGraphicFramePr>
          <p:nvPr>
            <p:extLst>
              <p:ext uri="{D42A27DB-BD31-4B8C-83A1-F6EECF244321}">
                <p14:modId xmlns:p14="http://schemas.microsoft.com/office/powerpoint/2010/main" val="3326548644"/>
              </p:ext>
            </p:extLst>
          </p:nvPr>
        </p:nvGraphicFramePr>
        <p:xfrm>
          <a:off x="-125" y="5805264"/>
          <a:ext cx="4032448" cy="1470930"/>
        </p:xfrm>
        <a:graphic>
          <a:graphicData uri="http://schemas.openxmlformats.org/drawingml/2006/table">
            <a:tbl>
              <a:tblPr firstRow="1" bandRow="1">
                <a:tableStyleId>{5C22544A-7EE6-4342-B048-85BDC9FD1C3A}</a:tableStyleId>
              </a:tblPr>
              <a:tblGrid>
                <a:gridCol w="4032448">
                  <a:extLst>
                    <a:ext uri="{9D8B030D-6E8A-4147-A177-3AD203B41FA5}">
                      <a16:colId xmlns:a16="http://schemas.microsoft.com/office/drawing/2014/main" val="2689335717"/>
                    </a:ext>
                  </a:extLst>
                </a:gridCol>
              </a:tblGrid>
              <a:tr h="14709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sz="1800" dirty="0">
                          <a:solidFill>
                            <a:schemeClr val="accent5">
                              <a:lumMod val="60000"/>
                              <a:lumOff val="40000"/>
                            </a:schemeClr>
                          </a:solidFill>
                        </a:rPr>
                        <a:t>Alumna: María Belén Prado González.</a:t>
                      </a:r>
                    </a:p>
                    <a:p>
                      <a:pPr marL="0" marR="0" lvl="0" indent="0" algn="l" defTabSz="914400" rtl="0" eaLnBrk="1" fontAlgn="auto" latinLnBrk="0" hangingPunct="1">
                        <a:lnSpc>
                          <a:spcPct val="100000"/>
                        </a:lnSpc>
                        <a:spcBef>
                          <a:spcPts val="0"/>
                        </a:spcBef>
                        <a:spcAft>
                          <a:spcPts val="0"/>
                        </a:spcAft>
                        <a:buClrTx/>
                        <a:buSzTx/>
                        <a:buFontTx/>
                        <a:buNone/>
                        <a:tabLst/>
                        <a:defRPr/>
                      </a:pPr>
                      <a:r>
                        <a:rPr lang="es-CL" sz="1800" dirty="0">
                          <a:solidFill>
                            <a:schemeClr val="accent5">
                              <a:lumMod val="60000"/>
                              <a:lumOff val="40000"/>
                            </a:schemeClr>
                          </a:solidFill>
                        </a:rPr>
                        <a:t>Entrega: 31/03/2020.</a:t>
                      </a:r>
                    </a:p>
                    <a:p>
                      <a:pPr marL="0" marR="0" lvl="0" indent="0" algn="l" defTabSz="914400" rtl="0" eaLnBrk="1" fontAlgn="auto" latinLnBrk="0" hangingPunct="1">
                        <a:lnSpc>
                          <a:spcPct val="100000"/>
                        </a:lnSpc>
                        <a:spcBef>
                          <a:spcPts val="0"/>
                        </a:spcBef>
                        <a:spcAft>
                          <a:spcPts val="0"/>
                        </a:spcAft>
                        <a:buClrTx/>
                        <a:buSzTx/>
                        <a:buFontTx/>
                        <a:buNone/>
                        <a:tabLst/>
                        <a:defRPr/>
                      </a:pPr>
                      <a:r>
                        <a:rPr lang="es-CL" sz="1800" dirty="0">
                          <a:solidFill>
                            <a:schemeClr val="accent5">
                              <a:lumMod val="60000"/>
                              <a:lumOff val="40000"/>
                            </a:schemeClr>
                          </a:solidFill>
                        </a:rPr>
                        <a:t>Docente: Paula Rodríguez Fernández. </a:t>
                      </a:r>
                    </a:p>
                    <a:p>
                      <a:endParaRPr lang="es-CL" dirty="0"/>
                    </a:p>
                  </a:txBody>
                  <a:tcPr>
                    <a:noFill/>
                  </a:tcPr>
                </a:tc>
                <a:extLst>
                  <a:ext uri="{0D108BD9-81ED-4DB2-BD59-A6C34878D82A}">
                    <a16:rowId xmlns:a16="http://schemas.microsoft.com/office/drawing/2014/main" val="1268670959"/>
                  </a:ext>
                </a:extLst>
              </a:tr>
            </a:tbl>
          </a:graphicData>
        </a:graphic>
      </p:graphicFrame>
    </p:spTree>
    <p:extLst>
      <p:ext uri="{BB962C8B-B14F-4D97-AF65-F5344CB8AC3E}">
        <p14:creationId xmlns:p14="http://schemas.microsoft.com/office/powerpoint/2010/main" val="3698265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a:extLst>
              <a:ext uri="{FF2B5EF4-FFF2-40B4-BE49-F238E27FC236}">
                <a16:creationId xmlns:a16="http://schemas.microsoft.com/office/drawing/2014/main" id="{9B6B2CC0-FBBA-494F-840E-EFDAFD73266D}"/>
              </a:ext>
            </a:extLst>
          </p:cNvPr>
          <p:cNvSpPr>
            <a:spLocks noGrp="1"/>
          </p:cNvSpPr>
          <p:nvPr>
            <p:ph type="body" sz="half" idx="2"/>
          </p:nvPr>
        </p:nvSpPr>
        <p:spPr>
          <a:xfrm>
            <a:off x="457200" y="548680"/>
            <a:ext cx="8003232" cy="4104455"/>
          </a:xfrm>
        </p:spPr>
        <p:txBody>
          <a:bodyPr>
            <a:normAutofit fontScale="92500" lnSpcReduction="20000"/>
          </a:bodyPr>
          <a:lstStyle/>
          <a:p>
            <a:r>
              <a:rPr lang="es-CL" b="1" cap="none" dirty="0">
                <a:solidFill>
                  <a:srgbClr val="002060"/>
                </a:solidFill>
                <a:latin typeface="Arial" panose="020B0604020202020204" pitchFamily="34" charset="0"/>
                <a:cs typeface="Arial" panose="020B0604020202020204" pitchFamily="34" charset="0"/>
              </a:rPr>
              <a:t>2. </a:t>
            </a:r>
            <a:r>
              <a:rPr lang="es-CL" sz="1500" b="1" cap="none" dirty="0">
                <a:solidFill>
                  <a:srgbClr val="002060"/>
                </a:solidFill>
                <a:latin typeface="Arial" panose="020B0604020202020204" pitchFamily="34" charset="0"/>
                <a:cs typeface="Arial" panose="020B0604020202020204" pitchFamily="34" charset="0"/>
              </a:rPr>
              <a:t>Área de la vida practica</a:t>
            </a:r>
            <a:r>
              <a:rPr lang="es-CL" sz="1500" cap="none" dirty="0">
                <a:solidFill>
                  <a:srgbClr val="002060"/>
                </a:solidFill>
                <a:latin typeface="Arial" panose="020B0604020202020204" pitchFamily="34" charset="0"/>
                <a:cs typeface="Arial" panose="020B0604020202020204" pitchFamily="34" charset="0"/>
              </a:rPr>
              <a:t>: </a:t>
            </a:r>
            <a:r>
              <a:rPr lang="es-CL" sz="1300" cap="none" dirty="0">
                <a:solidFill>
                  <a:srgbClr val="002060"/>
                </a:solidFill>
                <a:latin typeface="Arial" panose="020B0604020202020204" pitchFamily="34" charset="0"/>
                <a:cs typeface="Arial" panose="020B0604020202020204" pitchFamily="34" charset="0"/>
              </a:rPr>
              <a:t>El área de la vida práctica es esencial para una sólida base educativa Montessori. En esta área un niño está aprendiendo el control del movimiento (habilidades de motricidad fina), la capacidad de concentración, confianza en sí mismo, y el amor por el aprendizaje. Las actividades en la vida práctica se componen de objetos familiares que un niño podría ver de forma natural en la vida cotidiana. Las actividades están diseñadas y elegidas de manera tal que los niños se sientan cómodos y podrán dominar la actividad. Las actividades que se elijen se dividen en cuatro categorías principales: el cuidado de uno mismo, control de movimiento, el cuidado del medio ambiente, y la gracia y cortesía. La idea general de estas actividades es no sólo ayudar al niño a ganar confianza en sí mismos sobre sus habilidades de trabajo, sino también exponerlos a actividades fundamentales que construirán su capacidad de concentración y trabajar con actividades que encontrarán a lo largo de su vida adulta.</a:t>
            </a:r>
          </a:p>
          <a:p>
            <a:pPr marL="285750" indent="-285750" fontAlgn="base">
              <a:buFont typeface="Arial" panose="020B0604020202020204" pitchFamily="34" charset="0"/>
              <a:buChar char="•"/>
            </a:pPr>
            <a:r>
              <a:rPr lang="es-CL" sz="1300" b="1" dirty="0">
                <a:solidFill>
                  <a:srgbClr val="00B050"/>
                </a:solidFill>
                <a:latin typeface="Arial" panose="020B0604020202020204" pitchFamily="34" charset="0"/>
                <a:cs typeface="Arial" panose="020B0604020202020204" pitchFamily="34" charset="0"/>
              </a:rPr>
              <a:t>Cuidado de uno mismo</a:t>
            </a:r>
          </a:p>
          <a:p>
            <a:pPr marL="285750" indent="-285750" fontAlgn="base">
              <a:buFont typeface="Arial" panose="020B0604020202020204" pitchFamily="34" charset="0"/>
              <a:buChar char="•"/>
            </a:pPr>
            <a:r>
              <a:rPr lang="es-CL" sz="1300" b="1" dirty="0">
                <a:solidFill>
                  <a:srgbClr val="00B050"/>
                </a:solidFill>
                <a:latin typeface="Arial" panose="020B0604020202020204" pitchFamily="34" charset="0"/>
                <a:cs typeface="Arial" panose="020B0604020202020204" pitchFamily="34" charset="0"/>
              </a:rPr>
              <a:t>Cuidado del medio ambiente</a:t>
            </a:r>
          </a:p>
          <a:p>
            <a:pPr marL="285750" indent="-285750" fontAlgn="base">
              <a:buFont typeface="Arial" panose="020B0604020202020204" pitchFamily="34" charset="0"/>
              <a:buChar char="•"/>
            </a:pPr>
            <a:r>
              <a:rPr lang="es-CL" sz="1300" b="1" dirty="0">
                <a:solidFill>
                  <a:srgbClr val="00B050"/>
                </a:solidFill>
                <a:latin typeface="Arial" panose="020B0604020202020204" pitchFamily="34" charset="0"/>
                <a:cs typeface="Arial" panose="020B0604020202020204" pitchFamily="34" charset="0"/>
              </a:rPr>
              <a:t>Gracia y cortesía</a:t>
            </a:r>
          </a:p>
          <a:p>
            <a:pPr marL="285750" indent="-285750" fontAlgn="base">
              <a:buFont typeface="Arial" panose="020B0604020202020204" pitchFamily="34" charset="0"/>
              <a:buChar char="•"/>
            </a:pPr>
            <a:r>
              <a:rPr lang="es-CL" sz="1300" b="1" dirty="0">
                <a:solidFill>
                  <a:srgbClr val="00B050"/>
                </a:solidFill>
                <a:latin typeface="Arial" panose="020B0604020202020204" pitchFamily="34" charset="0"/>
                <a:cs typeface="Arial" panose="020B0604020202020204" pitchFamily="34" charset="0"/>
              </a:rPr>
              <a:t>Control del movimiento</a:t>
            </a:r>
          </a:p>
          <a:p>
            <a:pPr marL="285750" indent="-285750" fontAlgn="base">
              <a:buFont typeface="Arial" panose="020B0604020202020204" pitchFamily="34" charset="0"/>
              <a:buChar char="•"/>
            </a:pPr>
            <a:r>
              <a:rPr lang="es-CL" sz="1300" b="1" dirty="0">
                <a:solidFill>
                  <a:srgbClr val="00B050"/>
                </a:solidFill>
                <a:latin typeface="Arial" panose="020B0604020202020204" pitchFamily="34" charset="0"/>
                <a:cs typeface="Arial" panose="020B0604020202020204" pitchFamily="34" charset="0"/>
              </a:rPr>
              <a:t>Adquisición de concentración</a:t>
            </a:r>
          </a:p>
          <a:p>
            <a:pPr marL="285750" indent="-285750" fontAlgn="base">
              <a:buFont typeface="Arial" panose="020B0604020202020204" pitchFamily="34" charset="0"/>
              <a:buChar char="•"/>
            </a:pPr>
            <a:r>
              <a:rPr lang="es-CL" sz="1300" b="1" dirty="0">
                <a:solidFill>
                  <a:srgbClr val="00B050"/>
                </a:solidFill>
                <a:latin typeface="Arial" panose="020B0604020202020204" pitchFamily="34" charset="0"/>
                <a:cs typeface="Arial" panose="020B0604020202020204" pitchFamily="34" charset="0"/>
              </a:rPr>
              <a:t>Independencia personal</a:t>
            </a:r>
          </a:p>
          <a:p>
            <a:endParaRPr lang="es-CL" dirty="0"/>
          </a:p>
          <a:p>
            <a:endParaRPr lang="es-CL" dirty="0"/>
          </a:p>
        </p:txBody>
      </p:sp>
      <p:pic>
        <p:nvPicPr>
          <p:cNvPr id="6" name="Imagen 5">
            <a:extLst>
              <a:ext uri="{FF2B5EF4-FFF2-40B4-BE49-F238E27FC236}">
                <a16:creationId xmlns:a16="http://schemas.microsoft.com/office/drawing/2014/main" id="{1AFF9F8D-7C9E-4162-A006-867CF59E0CA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11504" y="2450951"/>
            <a:ext cx="2664296" cy="1777511"/>
          </a:xfrm>
          <a:prstGeom prst="rect">
            <a:avLst/>
          </a:prstGeom>
          <a:ln>
            <a:noFill/>
          </a:ln>
          <a:effectLst>
            <a:outerShdw blurRad="292100" dist="139700" dir="2700000" algn="tl" rotWithShape="0">
              <a:srgbClr val="333333">
                <a:alpha val="65000"/>
              </a:srgbClr>
            </a:outerShdw>
          </a:effectLst>
        </p:spPr>
      </p:pic>
      <p:pic>
        <p:nvPicPr>
          <p:cNvPr id="8" name="Imagen 7">
            <a:extLst>
              <a:ext uri="{FF2B5EF4-FFF2-40B4-BE49-F238E27FC236}">
                <a16:creationId xmlns:a16="http://schemas.microsoft.com/office/drawing/2014/main" id="{9EEC0314-368C-466A-B0EF-2F77E21FD75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5767"/>
          <a:stretch/>
        </p:blipFill>
        <p:spPr>
          <a:xfrm>
            <a:off x="3797434" y="4395166"/>
            <a:ext cx="2292435" cy="2160240"/>
          </a:xfrm>
          <a:prstGeom prst="rect">
            <a:avLst/>
          </a:prstGeom>
          <a:ln>
            <a:noFill/>
          </a:ln>
          <a:effectLst>
            <a:outerShdw blurRad="292100" dist="139700" dir="2700000" algn="tl" rotWithShape="0">
              <a:srgbClr val="333333">
                <a:alpha val="65000"/>
              </a:srgbClr>
            </a:outerShdw>
          </a:effectLst>
        </p:spPr>
      </p:pic>
      <p:pic>
        <p:nvPicPr>
          <p:cNvPr id="2050" name="Picture 2" descr="Resultado de imagen de area de vida practica montessori">
            <a:extLst>
              <a:ext uri="{FF2B5EF4-FFF2-40B4-BE49-F238E27FC236}">
                <a16:creationId xmlns:a16="http://schemas.microsoft.com/office/drawing/2014/main" id="{9592C982-7FB6-4755-A723-8892F91886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1387" y="4551361"/>
            <a:ext cx="2466975" cy="18478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 name="Imagen 9">
            <a:extLst>
              <a:ext uri="{FF2B5EF4-FFF2-40B4-BE49-F238E27FC236}">
                <a16:creationId xmlns:a16="http://schemas.microsoft.com/office/drawing/2014/main" id="{3E4B3B2C-A8F5-44BD-90C5-B03756D42B1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76521" y="2679281"/>
            <a:ext cx="2184632" cy="327694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6477344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a:extLst>
              <a:ext uri="{FF2B5EF4-FFF2-40B4-BE49-F238E27FC236}">
                <a16:creationId xmlns:a16="http://schemas.microsoft.com/office/drawing/2014/main" id="{F28D2B4D-3C2A-4EDF-8162-ECB0D4FB33A6}"/>
              </a:ext>
            </a:extLst>
          </p:cNvPr>
          <p:cNvSpPr>
            <a:spLocks noGrp="1"/>
          </p:cNvSpPr>
          <p:nvPr>
            <p:ph type="body" sz="half" idx="2"/>
          </p:nvPr>
        </p:nvSpPr>
        <p:spPr>
          <a:xfrm>
            <a:off x="457200" y="260648"/>
            <a:ext cx="8291264" cy="5865515"/>
          </a:xfrm>
        </p:spPr>
        <p:txBody>
          <a:bodyPr/>
          <a:lstStyle/>
          <a:p>
            <a:r>
              <a:rPr lang="es-CL" b="1" cap="none" dirty="0">
                <a:solidFill>
                  <a:srgbClr val="002060"/>
                </a:solidFill>
                <a:latin typeface="Arial" panose="020B0604020202020204" pitchFamily="34" charset="0"/>
                <a:cs typeface="Arial" panose="020B0604020202020204" pitchFamily="34" charset="0"/>
              </a:rPr>
              <a:t>3. Área del lenguaje</a:t>
            </a:r>
            <a:r>
              <a:rPr lang="es-CL" sz="1200" b="1" cap="none" dirty="0">
                <a:solidFill>
                  <a:srgbClr val="002060"/>
                </a:solidFill>
                <a:latin typeface="Arial" panose="020B0604020202020204" pitchFamily="34" charset="0"/>
                <a:cs typeface="Arial" panose="020B0604020202020204" pitchFamily="34" charset="0"/>
              </a:rPr>
              <a:t>: </a:t>
            </a:r>
            <a:r>
              <a:rPr lang="es-CL" cap="none" dirty="0">
                <a:solidFill>
                  <a:srgbClr val="002060"/>
                </a:solidFill>
                <a:latin typeface="Arial" panose="020B0604020202020204" pitchFamily="34" charset="0"/>
                <a:cs typeface="Arial" panose="020B0604020202020204" pitchFamily="34" charset="0"/>
              </a:rPr>
              <a:t>el área de lenguaje fomenta el desarrollo de habilidades </a:t>
            </a:r>
            <a:r>
              <a:rPr lang="es-CL" cap="none" dirty="0" err="1">
                <a:solidFill>
                  <a:srgbClr val="002060"/>
                </a:solidFill>
                <a:latin typeface="Arial" panose="020B0604020202020204" pitchFamily="34" charset="0"/>
                <a:cs typeface="Arial" panose="020B0604020202020204" pitchFamily="34" charset="0"/>
              </a:rPr>
              <a:t>foneticas</a:t>
            </a:r>
            <a:r>
              <a:rPr lang="es-CL" cap="none" dirty="0">
                <a:solidFill>
                  <a:srgbClr val="002060"/>
                </a:solidFill>
                <a:latin typeface="Arial" panose="020B0604020202020204" pitchFamily="34" charset="0"/>
                <a:cs typeface="Arial" panose="020B0604020202020204" pitchFamily="34" charset="0"/>
              </a:rPr>
              <a:t> temprana a través de la utilización de sonidos. En el área de lenguaje los niños están expuestos a diversos tipos de actividades fonética para construir una base literaria fuerte. Las actividades Montessori de idioma están diseñadas para mejorar el vocabulario del niño, las habilidades para escuchar sonidos comunes, y diferenciar entre los objetos e imágenes.  Las actividades de lenguaje incluyen el aprendizaje de las formas y los sonidos de las letras, la práctica de la motricidad fina por escrito, el desarrollo del vocabulario, igualando palabras e imágenes, desarrollo de la lectura con las listas de palabras, la práctica de las partes de la gramática (nombres, verbos, adjetivos, etc.), La creación de frases y leer en silencio.</a:t>
            </a:r>
          </a:p>
          <a:p>
            <a:pPr marL="285750" indent="-285750" fontAlgn="base">
              <a:lnSpc>
                <a:spcPct val="100000"/>
              </a:lnSpc>
              <a:buFont typeface="Arial" panose="020B0604020202020204" pitchFamily="34" charset="0"/>
              <a:buChar char="•"/>
            </a:pPr>
            <a:r>
              <a:rPr lang="es-CL" sz="1200" b="1" dirty="0">
                <a:solidFill>
                  <a:srgbClr val="00B050"/>
                </a:solidFill>
                <a:latin typeface="Arial" panose="020B0604020202020204" pitchFamily="34" charset="0"/>
                <a:cs typeface="Arial" panose="020B0604020202020204" pitchFamily="34" charset="0"/>
              </a:rPr>
              <a:t>Fonética.</a:t>
            </a:r>
          </a:p>
          <a:p>
            <a:pPr marL="285750" indent="-285750" fontAlgn="base">
              <a:lnSpc>
                <a:spcPct val="100000"/>
              </a:lnSpc>
              <a:buFont typeface="Arial" panose="020B0604020202020204" pitchFamily="34" charset="0"/>
              <a:buChar char="•"/>
            </a:pPr>
            <a:r>
              <a:rPr lang="es-CL" sz="1200" b="1" dirty="0">
                <a:solidFill>
                  <a:srgbClr val="00B050"/>
                </a:solidFill>
                <a:latin typeface="Arial" panose="020B0604020202020204" pitchFamily="34" charset="0"/>
                <a:cs typeface="Arial" panose="020B0604020202020204" pitchFamily="34" charset="0"/>
              </a:rPr>
              <a:t>Tarjetas de palabras.</a:t>
            </a:r>
          </a:p>
          <a:p>
            <a:pPr marL="285750" indent="-285750" fontAlgn="base">
              <a:lnSpc>
                <a:spcPct val="100000"/>
              </a:lnSpc>
              <a:buFont typeface="Arial" panose="020B0604020202020204" pitchFamily="34" charset="0"/>
              <a:buChar char="•"/>
            </a:pPr>
            <a:r>
              <a:rPr lang="es-CL" sz="1200" b="1" dirty="0">
                <a:solidFill>
                  <a:srgbClr val="00B050"/>
                </a:solidFill>
                <a:latin typeface="Arial" panose="020B0604020202020204" pitchFamily="34" charset="0"/>
                <a:cs typeface="Arial" panose="020B0604020202020204" pitchFamily="34" charset="0"/>
              </a:rPr>
              <a:t>Gramática.</a:t>
            </a:r>
          </a:p>
          <a:p>
            <a:pPr marL="285750" indent="-285750" fontAlgn="base">
              <a:lnSpc>
                <a:spcPct val="100000"/>
              </a:lnSpc>
              <a:buFont typeface="Arial" panose="020B0604020202020204" pitchFamily="34" charset="0"/>
              <a:buChar char="•"/>
            </a:pPr>
            <a:r>
              <a:rPr lang="es-CL" sz="1200" b="1" dirty="0">
                <a:solidFill>
                  <a:srgbClr val="00B050"/>
                </a:solidFill>
                <a:latin typeface="Arial" panose="020B0604020202020204" pitchFamily="34" charset="0"/>
                <a:cs typeface="Arial" panose="020B0604020202020204" pitchFamily="34" charset="0"/>
              </a:rPr>
              <a:t>Estudio de palabras.</a:t>
            </a:r>
          </a:p>
          <a:p>
            <a:pPr marL="285750" indent="-285750" fontAlgn="base">
              <a:lnSpc>
                <a:spcPct val="100000"/>
              </a:lnSpc>
              <a:buFont typeface="Arial" panose="020B0604020202020204" pitchFamily="34" charset="0"/>
              <a:buChar char="•"/>
            </a:pPr>
            <a:r>
              <a:rPr lang="es-CL" sz="1200" b="1" dirty="0">
                <a:solidFill>
                  <a:srgbClr val="00B050"/>
                </a:solidFill>
                <a:latin typeface="Arial" panose="020B0604020202020204" pitchFamily="34" charset="0"/>
                <a:cs typeface="Arial" panose="020B0604020202020204" pitchFamily="34" charset="0"/>
              </a:rPr>
              <a:t>Análisis de oraciones.</a:t>
            </a:r>
          </a:p>
          <a:p>
            <a:pPr marL="285750" indent="-285750" fontAlgn="base">
              <a:lnSpc>
                <a:spcPct val="100000"/>
              </a:lnSpc>
              <a:buFont typeface="Arial" panose="020B0604020202020204" pitchFamily="34" charset="0"/>
              <a:buChar char="•"/>
            </a:pPr>
            <a:r>
              <a:rPr lang="es-CL" sz="1200" b="1" dirty="0">
                <a:solidFill>
                  <a:srgbClr val="00B050"/>
                </a:solidFill>
                <a:latin typeface="Arial" panose="020B0604020202020204" pitchFamily="34" charset="0"/>
                <a:cs typeface="Arial" panose="020B0604020202020204" pitchFamily="34" charset="0"/>
              </a:rPr>
              <a:t>Composición.</a:t>
            </a:r>
          </a:p>
          <a:p>
            <a:endParaRPr lang="es-CL" cap="none" dirty="0"/>
          </a:p>
        </p:txBody>
      </p:sp>
      <p:pic>
        <p:nvPicPr>
          <p:cNvPr id="3074" name="Picture 2" descr="Resultado de imagen de area del lenguaje montessori">
            <a:extLst>
              <a:ext uri="{FF2B5EF4-FFF2-40B4-BE49-F238E27FC236}">
                <a16:creationId xmlns:a16="http://schemas.microsoft.com/office/drawing/2014/main" id="{9F9FCB87-5271-4B15-B07A-C130DE7DA7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8721" y="2562891"/>
            <a:ext cx="2921712" cy="194426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3076" name="Picture 4" descr="Resultado de imagen de area del lenguaje montessori">
            <a:extLst>
              <a:ext uri="{FF2B5EF4-FFF2-40B4-BE49-F238E27FC236}">
                <a16:creationId xmlns:a16="http://schemas.microsoft.com/office/drawing/2014/main" id="{9D73DFCF-5048-4F77-9150-D4BB4F17046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6745"/>
          <a:stretch/>
        </p:blipFill>
        <p:spPr bwMode="auto">
          <a:xfrm>
            <a:off x="925397" y="4507158"/>
            <a:ext cx="2921712" cy="19526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3078" name="Picture 6" descr="Resultado de imagen de area del lenguaje montessori">
            <a:extLst>
              <a:ext uri="{FF2B5EF4-FFF2-40B4-BE49-F238E27FC236}">
                <a16:creationId xmlns:a16="http://schemas.microsoft.com/office/drawing/2014/main" id="{BB531E66-DB30-4FFE-BACA-A1C76CB6B5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8002" y="4644727"/>
            <a:ext cx="2343150" cy="19526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00317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a:extLst>
              <a:ext uri="{FF2B5EF4-FFF2-40B4-BE49-F238E27FC236}">
                <a16:creationId xmlns:a16="http://schemas.microsoft.com/office/drawing/2014/main" id="{3D6A2EA4-BFC6-4B61-850E-719B56AB3EDF}"/>
              </a:ext>
            </a:extLst>
          </p:cNvPr>
          <p:cNvSpPr>
            <a:spLocks noGrp="1"/>
          </p:cNvSpPr>
          <p:nvPr>
            <p:ph type="body" sz="half" idx="2"/>
          </p:nvPr>
        </p:nvSpPr>
        <p:spPr>
          <a:xfrm>
            <a:off x="395537" y="548680"/>
            <a:ext cx="8424936" cy="5256584"/>
          </a:xfrm>
        </p:spPr>
        <p:txBody>
          <a:bodyPr/>
          <a:lstStyle/>
          <a:p>
            <a:pPr algn="just"/>
            <a:r>
              <a:rPr lang="es-CL" sz="1400" b="1" cap="none" dirty="0">
                <a:solidFill>
                  <a:srgbClr val="002060"/>
                </a:solidFill>
                <a:latin typeface="Arial" panose="020B0604020202020204" pitchFamily="34" charset="0"/>
                <a:cs typeface="Arial" panose="020B0604020202020204" pitchFamily="34" charset="0"/>
              </a:rPr>
              <a:t>4. Área de Matemáticas:</a:t>
            </a:r>
            <a:r>
              <a:rPr lang="es-CL" sz="1400" cap="none" dirty="0">
                <a:solidFill>
                  <a:srgbClr val="002060"/>
                </a:solidFill>
                <a:latin typeface="Arial" panose="020B0604020202020204" pitchFamily="34" charset="0"/>
                <a:cs typeface="Arial" panose="020B0604020202020204" pitchFamily="34" charset="0"/>
              </a:rPr>
              <a:t> El área de matemáticas abarca el uso de materiales concretos para el reconocimiento de los números así como el reconocimiento de cantidades. A través de estas actividades, los niños aprenden exactamente la cantidad que un número simbólico significa (es decir, el número 5 significa contar el número correcto de objetos para hacer el número 5).  Las actividades matemáticas se dividen en seis categorías que incluyen: conteo y el sistema decimal, el trabajo de la memoria, abstracción concreta, tablas aritméticas y geométricas. Los niños son introducidos a los procedimientos y conceptos matemáticos más complejos, a medida que estén preparados  y se haya completado cada actividad, el niño puede pasar al siguiente nivel con  complejidad en el trabajo.</a:t>
            </a:r>
          </a:p>
          <a:p>
            <a:pPr algn="l"/>
            <a:r>
              <a:rPr lang="es-CL" sz="1200" b="1" dirty="0">
                <a:solidFill>
                  <a:srgbClr val="00B050"/>
                </a:solidFill>
                <a:latin typeface="Arial" panose="020B0604020202020204" pitchFamily="34" charset="0"/>
                <a:cs typeface="Arial" panose="020B0604020202020204" pitchFamily="34" charset="0"/>
              </a:rPr>
              <a:t>Conteo (cantidad y símbolo).</a:t>
            </a:r>
            <a:br>
              <a:rPr lang="es-CL" sz="1200" b="1" dirty="0">
                <a:solidFill>
                  <a:srgbClr val="00B050"/>
                </a:solidFill>
                <a:latin typeface="Arial" panose="020B0604020202020204" pitchFamily="34" charset="0"/>
                <a:cs typeface="Arial" panose="020B0604020202020204" pitchFamily="34" charset="0"/>
              </a:rPr>
            </a:br>
            <a:r>
              <a:rPr lang="es-CL" sz="1200" b="1" dirty="0">
                <a:solidFill>
                  <a:srgbClr val="00B050"/>
                </a:solidFill>
                <a:latin typeface="Arial" panose="020B0604020202020204" pitchFamily="34" charset="0"/>
                <a:cs typeface="Arial" panose="020B0604020202020204" pitchFamily="34" charset="0"/>
              </a:rPr>
              <a:t>Sistema decimal.</a:t>
            </a:r>
            <a:br>
              <a:rPr lang="es-CL" sz="1200" b="1" dirty="0">
                <a:solidFill>
                  <a:srgbClr val="00B050"/>
                </a:solidFill>
                <a:latin typeface="Arial" panose="020B0604020202020204" pitchFamily="34" charset="0"/>
                <a:cs typeface="Arial" panose="020B0604020202020204" pitchFamily="34" charset="0"/>
              </a:rPr>
            </a:br>
            <a:r>
              <a:rPr lang="es-CL" sz="1200" b="1" dirty="0">
                <a:solidFill>
                  <a:srgbClr val="00B050"/>
                </a:solidFill>
                <a:latin typeface="Arial" panose="020B0604020202020204" pitchFamily="34" charset="0"/>
                <a:cs typeface="Arial" panose="020B0604020202020204" pitchFamily="34" charset="0"/>
              </a:rPr>
              <a:t>Trabajo de memoria.</a:t>
            </a:r>
            <a:br>
              <a:rPr lang="es-CL" sz="1200" b="1" dirty="0">
                <a:solidFill>
                  <a:srgbClr val="00B050"/>
                </a:solidFill>
                <a:latin typeface="Arial" panose="020B0604020202020204" pitchFamily="34" charset="0"/>
                <a:cs typeface="Arial" panose="020B0604020202020204" pitchFamily="34" charset="0"/>
              </a:rPr>
            </a:br>
            <a:r>
              <a:rPr lang="es-CL" sz="1200" b="1" dirty="0">
                <a:solidFill>
                  <a:srgbClr val="00B050"/>
                </a:solidFill>
                <a:latin typeface="Arial" panose="020B0604020202020204" pitchFamily="34" charset="0"/>
                <a:cs typeface="Arial" panose="020B0604020202020204" pitchFamily="34" charset="0"/>
              </a:rPr>
              <a:t>Abstracción.</a:t>
            </a:r>
            <a:br>
              <a:rPr lang="es-CL" sz="1200" b="1" dirty="0">
                <a:solidFill>
                  <a:srgbClr val="00B050"/>
                </a:solidFill>
                <a:latin typeface="Arial" panose="020B0604020202020204" pitchFamily="34" charset="0"/>
                <a:cs typeface="Arial" panose="020B0604020202020204" pitchFamily="34" charset="0"/>
              </a:rPr>
            </a:br>
            <a:r>
              <a:rPr lang="es-CL" sz="1200" b="1" dirty="0">
                <a:solidFill>
                  <a:srgbClr val="00B050"/>
                </a:solidFill>
                <a:latin typeface="Arial" panose="020B0604020202020204" pitchFamily="34" charset="0"/>
                <a:cs typeface="Arial" panose="020B0604020202020204" pitchFamily="34" charset="0"/>
              </a:rPr>
              <a:t>Operaciones aritméticas.</a:t>
            </a:r>
            <a:br>
              <a:rPr lang="es-CL" sz="1200" b="1" dirty="0">
                <a:solidFill>
                  <a:srgbClr val="00B050"/>
                </a:solidFill>
                <a:latin typeface="Arial" panose="020B0604020202020204" pitchFamily="34" charset="0"/>
                <a:cs typeface="Arial" panose="020B0604020202020204" pitchFamily="34" charset="0"/>
              </a:rPr>
            </a:br>
            <a:r>
              <a:rPr lang="es-CL" sz="1200" b="1" dirty="0">
                <a:solidFill>
                  <a:srgbClr val="00B050"/>
                </a:solidFill>
                <a:latin typeface="Arial" panose="020B0604020202020204" pitchFamily="34" charset="0"/>
                <a:cs typeface="Arial" panose="020B0604020202020204" pitchFamily="34" charset="0"/>
              </a:rPr>
              <a:t>Geometría (formas y planos).</a:t>
            </a:r>
            <a:endParaRPr lang="es-CL" sz="1200" dirty="0"/>
          </a:p>
        </p:txBody>
      </p:sp>
      <p:pic>
        <p:nvPicPr>
          <p:cNvPr id="5" name="Picture 2" descr="Resultado de imagen de area matematicas montessori">
            <a:extLst>
              <a:ext uri="{FF2B5EF4-FFF2-40B4-BE49-F238E27FC236}">
                <a16:creationId xmlns:a16="http://schemas.microsoft.com/office/drawing/2014/main" id="{5336E1E6-E296-460F-A055-C300FB88B58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9603"/>
          <a:stretch/>
        </p:blipFill>
        <p:spPr bwMode="auto">
          <a:xfrm>
            <a:off x="1331640" y="4509120"/>
            <a:ext cx="2661828" cy="194421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Resultado de imagen de area matematicas montessori">
            <a:extLst>
              <a:ext uri="{FF2B5EF4-FFF2-40B4-BE49-F238E27FC236}">
                <a16:creationId xmlns:a16="http://schemas.microsoft.com/office/drawing/2014/main" id="{CA67D859-78FE-492C-8A67-B2FFC8A263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2400" y="3176972"/>
            <a:ext cx="3316636" cy="2484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0887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a:extLst>
              <a:ext uri="{FF2B5EF4-FFF2-40B4-BE49-F238E27FC236}">
                <a16:creationId xmlns:a16="http://schemas.microsoft.com/office/drawing/2014/main" id="{A735F7A7-1733-4763-9FCC-0B9C610675FA}"/>
              </a:ext>
            </a:extLst>
          </p:cNvPr>
          <p:cNvSpPr>
            <a:spLocks noGrp="1"/>
          </p:cNvSpPr>
          <p:nvPr>
            <p:ph type="body" sz="half" idx="2"/>
          </p:nvPr>
        </p:nvSpPr>
        <p:spPr>
          <a:xfrm>
            <a:off x="467545" y="404664"/>
            <a:ext cx="7848872" cy="5040560"/>
          </a:xfrm>
        </p:spPr>
        <p:txBody>
          <a:bodyPr>
            <a:normAutofit fontScale="62500" lnSpcReduction="20000"/>
          </a:bodyPr>
          <a:lstStyle/>
          <a:p>
            <a:pPr algn="just"/>
            <a:r>
              <a:rPr lang="es-CL" sz="2000" b="1" cap="none" dirty="0">
                <a:solidFill>
                  <a:srgbClr val="002060"/>
                </a:solidFill>
                <a:latin typeface="Arial" panose="020B0604020202020204" pitchFamily="34" charset="0"/>
                <a:cs typeface="Arial" panose="020B0604020202020204" pitchFamily="34" charset="0"/>
              </a:rPr>
              <a:t>5. Área de ciencias: </a:t>
            </a:r>
            <a:r>
              <a:rPr lang="es-CL" sz="1700" cap="none" dirty="0">
                <a:solidFill>
                  <a:srgbClr val="002060"/>
                </a:solidFill>
                <a:latin typeface="Arial" panose="020B0604020202020204" pitchFamily="34" charset="0"/>
                <a:cs typeface="Arial" panose="020B0604020202020204" pitchFamily="34" charset="0"/>
              </a:rPr>
              <a:t>el área de cultura de un aula acompaña una variedad de materias que complementan el método Montessori.  Las materias culturales incluyen: geografía, zoología, botánica, ciencia, arte, música e idiomas. El estudio de estas materias propone a los niños de una oportunidad para explorar su curiosidad hacia ideas diferentes.</a:t>
            </a:r>
          </a:p>
          <a:p>
            <a:pPr algn="just"/>
            <a:r>
              <a:rPr lang="es-CL" sz="1700" b="1" cap="none" dirty="0">
                <a:solidFill>
                  <a:srgbClr val="002060"/>
                </a:solidFill>
                <a:latin typeface="Arial" panose="020B0604020202020204" pitchFamily="34" charset="0"/>
                <a:cs typeface="Arial" panose="020B0604020202020204" pitchFamily="34" charset="0"/>
              </a:rPr>
              <a:t>El estudio de geografía </a:t>
            </a:r>
            <a:r>
              <a:rPr lang="es-CL" sz="1700" cap="none" dirty="0">
                <a:solidFill>
                  <a:srgbClr val="002060"/>
                </a:solidFill>
                <a:latin typeface="Arial" panose="020B0604020202020204" pitchFamily="34" charset="0"/>
                <a:cs typeface="Arial" panose="020B0604020202020204" pitchFamily="34" charset="0"/>
              </a:rPr>
              <a:t>les da a los niños la oportunidad de comprender su propia cultura así como muchas otras. Los niños pueden relacionar y comprender la diversidad cultural y finalmente, apreciar las diferencias entre la humanidad. </a:t>
            </a:r>
          </a:p>
          <a:p>
            <a:pPr algn="just"/>
            <a:r>
              <a:rPr lang="es-CL" sz="1700" b="1" cap="none" dirty="0">
                <a:solidFill>
                  <a:srgbClr val="002060"/>
                </a:solidFill>
                <a:latin typeface="Arial" panose="020B0604020202020204" pitchFamily="34" charset="0"/>
                <a:cs typeface="Arial" panose="020B0604020202020204" pitchFamily="34" charset="0"/>
              </a:rPr>
              <a:t>La ciencia </a:t>
            </a:r>
            <a:r>
              <a:rPr lang="es-CL" sz="1700" cap="none" dirty="0">
                <a:solidFill>
                  <a:srgbClr val="002060"/>
                </a:solidFill>
                <a:latin typeface="Arial" panose="020B0604020202020204" pitchFamily="34" charset="0"/>
                <a:cs typeface="Arial" panose="020B0604020202020204" pitchFamily="34" charset="0"/>
              </a:rPr>
              <a:t>en un aula permite a los niños observar y trabajar con las manos en experimentos que cultivarán un interés de por vida en la naturaleza y en descubrir más sobre nuestro mundo. A través del estudio botánico los niños aprenden sobre las plantas (como son, cómo cuidarlas, cómo crecen, etc.) Así pueden apreciar la naturaleza de una manera más orgánica. </a:t>
            </a:r>
          </a:p>
          <a:p>
            <a:pPr algn="just"/>
            <a:r>
              <a:rPr lang="es-CL" sz="1700" b="1" cap="none" dirty="0">
                <a:solidFill>
                  <a:srgbClr val="002060"/>
                </a:solidFill>
                <a:latin typeface="Arial" panose="020B0604020202020204" pitchFamily="34" charset="0"/>
                <a:cs typeface="Arial" panose="020B0604020202020204" pitchFamily="34" charset="0"/>
              </a:rPr>
              <a:t>El estudio de zoología </a:t>
            </a:r>
            <a:r>
              <a:rPr lang="es-CL" sz="1700" cap="none" dirty="0">
                <a:solidFill>
                  <a:srgbClr val="002060"/>
                </a:solidFill>
                <a:latin typeface="Arial" panose="020B0604020202020204" pitchFamily="34" charset="0"/>
                <a:cs typeface="Arial" panose="020B0604020202020204" pitchFamily="34" charset="0"/>
              </a:rPr>
              <a:t>le muestra a los niños a los animales alrededor del mundo (dónde viven, sus ecosistemas únicos, qué comen, cómo crecen, etc.) </a:t>
            </a:r>
          </a:p>
          <a:p>
            <a:pPr algn="just"/>
            <a:r>
              <a:rPr lang="es-CL" sz="1700" b="1" cap="none" dirty="0">
                <a:solidFill>
                  <a:srgbClr val="002060"/>
                </a:solidFill>
                <a:latin typeface="Arial" panose="020B0604020202020204" pitchFamily="34" charset="0"/>
                <a:cs typeface="Arial" panose="020B0604020202020204" pitchFamily="34" charset="0"/>
              </a:rPr>
              <a:t>El estudio del arte y la música </a:t>
            </a:r>
            <a:r>
              <a:rPr lang="es-CL" sz="1700" cap="none" dirty="0">
                <a:solidFill>
                  <a:srgbClr val="002060"/>
                </a:solidFill>
                <a:latin typeface="Arial" panose="020B0604020202020204" pitchFamily="34" charset="0"/>
                <a:cs typeface="Arial" panose="020B0604020202020204" pitchFamily="34" charset="0"/>
              </a:rPr>
              <a:t>permite a los niños tener la oportunidad única de expresare ellos mismos. Los niños tienen una experiencia desinhibida, demostrativa de pintar, moverse, bailar y cantar con sus pares en la escuela. El arte y la música permiten a los niños ganar comprensión literaria del lenguaje y desarrollar sus habilidades cognitivas, sociales y emocionales de forma constructiva.</a:t>
            </a:r>
          </a:p>
          <a:p>
            <a:pPr marL="285750" indent="-285750" algn="l" fontAlgn="base">
              <a:buFont typeface="Arial" panose="020B0604020202020204" pitchFamily="34" charset="0"/>
              <a:buChar char="•"/>
            </a:pPr>
            <a:r>
              <a:rPr lang="es-CL" sz="1500" b="1" dirty="0">
                <a:solidFill>
                  <a:srgbClr val="00B050"/>
                </a:solidFill>
                <a:latin typeface="Arial" panose="020B0604020202020204" pitchFamily="34" charset="0"/>
                <a:cs typeface="Arial" panose="020B0604020202020204" pitchFamily="34" charset="0"/>
              </a:rPr>
              <a:t>Geografía</a:t>
            </a:r>
          </a:p>
          <a:p>
            <a:pPr marL="285750" indent="-285750" algn="l" fontAlgn="base">
              <a:buFont typeface="Arial" panose="020B0604020202020204" pitchFamily="34" charset="0"/>
              <a:buChar char="•"/>
            </a:pPr>
            <a:r>
              <a:rPr lang="es-CL" sz="1500" b="1" dirty="0">
                <a:solidFill>
                  <a:srgbClr val="00B050"/>
                </a:solidFill>
                <a:latin typeface="Arial" panose="020B0604020202020204" pitchFamily="34" charset="0"/>
                <a:cs typeface="Arial" panose="020B0604020202020204" pitchFamily="34" charset="0"/>
              </a:rPr>
              <a:t>Zoología</a:t>
            </a:r>
          </a:p>
          <a:p>
            <a:pPr marL="285750" indent="-285750" algn="l" fontAlgn="base">
              <a:buFont typeface="Arial" panose="020B0604020202020204" pitchFamily="34" charset="0"/>
              <a:buChar char="•"/>
            </a:pPr>
            <a:r>
              <a:rPr lang="es-CL" sz="1500" b="1" dirty="0">
                <a:solidFill>
                  <a:srgbClr val="00B050"/>
                </a:solidFill>
                <a:latin typeface="Arial" panose="020B0604020202020204" pitchFamily="34" charset="0"/>
                <a:cs typeface="Arial" panose="020B0604020202020204" pitchFamily="34" charset="0"/>
              </a:rPr>
              <a:t>Ciencias</a:t>
            </a:r>
          </a:p>
          <a:p>
            <a:pPr marL="285750" indent="-285750" algn="l" fontAlgn="base">
              <a:buFont typeface="Arial" panose="020B0604020202020204" pitchFamily="34" charset="0"/>
              <a:buChar char="•"/>
            </a:pPr>
            <a:r>
              <a:rPr lang="es-CL" sz="1500" b="1" dirty="0">
                <a:solidFill>
                  <a:srgbClr val="00B050"/>
                </a:solidFill>
                <a:latin typeface="Arial" panose="020B0604020202020204" pitchFamily="34" charset="0"/>
                <a:cs typeface="Arial" panose="020B0604020202020204" pitchFamily="34" charset="0"/>
              </a:rPr>
              <a:t>Arte y música</a:t>
            </a:r>
          </a:p>
          <a:p>
            <a:pPr marL="285750" indent="-285750" algn="l" fontAlgn="base">
              <a:buFont typeface="Arial" panose="020B0604020202020204" pitchFamily="34" charset="0"/>
              <a:buChar char="•"/>
            </a:pPr>
            <a:r>
              <a:rPr lang="es-CL" sz="1500" b="1" dirty="0">
                <a:solidFill>
                  <a:srgbClr val="00B050"/>
                </a:solidFill>
                <a:latin typeface="Arial" panose="020B0604020202020204" pitchFamily="34" charset="0"/>
                <a:cs typeface="Arial" panose="020B0604020202020204" pitchFamily="34" charset="0"/>
              </a:rPr>
              <a:t>Botánica</a:t>
            </a:r>
          </a:p>
          <a:p>
            <a:pPr marL="285750" indent="-285750" algn="l" fontAlgn="base">
              <a:buFont typeface="Arial" panose="020B0604020202020204" pitchFamily="34" charset="0"/>
              <a:buChar char="•"/>
            </a:pPr>
            <a:r>
              <a:rPr lang="es-CL" sz="1500" b="1" dirty="0">
                <a:solidFill>
                  <a:srgbClr val="00B050"/>
                </a:solidFill>
                <a:latin typeface="Arial" panose="020B0604020202020204" pitchFamily="34" charset="0"/>
                <a:cs typeface="Arial" panose="020B0604020202020204" pitchFamily="34" charset="0"/>
              </a:rPr>
              <a:t>Idiomas</a:t>
            </a:r>
          </a:p>
          <a:p>
            <a:pPr algn="just"/>
            <a:endParaRPr lang="es-CL" dirty="0"/>
          </a:p>
        </p:txBody>
      </p:sp>
      <p:pic>
        <p:nvPicPr>
          <p:cNvPr id="5124" name="Picture 4" descr="Resultado de imagen de area ciencias montessori">
            <a:extLst>
              <a:ext uri="{FF2B5EF4-FFF2-40B4-BE49-F238E27FC236}">
                <a16:creationId xmlns:a16="http://schemas.microsoft.com/office/drawing/2014/main" id="{99FDA62C-994C-4D50-AF5F-A49ED7D93F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3789040"/>
            <a:ext cx="2597010" cy="1728192"/>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Resultado de imagen de area ciencias montessori">
            <a:extLst>
              <a:ext uri="{FF2B5EF4-FFF2-40B4-BE49-F238E27FC236}">
                <a16:creationId xmlns:a16="http://schemas.microsoft.com/office/drawing/2014/main" id="{D97E8626-9BD3-4E08-937C-C5EDA9F91BB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480"/>
          <a:stretch/>
        </p:blipFill>
        <p:spPr bwMode="auto">
          <a:xfrm>
            <a:off x="5716512" y="3789040"/>
            <a:ext cx="2362507" cy="1872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69246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EC474AA-17D9-4FE2-9497-8CC007CF38C0}"/>
              </a:ext>
            </a:extLst>
          </p:cNvPr>
          <p:cNvSpPr>
            <a:spLocks noGrp="1"/>
          </p:cNvSpPr>
          <p:nvPr>
            <p:ph sz="quarter" idx="13"/>
          </p:nvPr>
        </p:nvSpPr>
        <p:spPr>
          <a:xfrm>
            <a:off x="756457" y="640258"/>
            <a:ext cx="7631085" cy="2027311"/>
          </a:xfrm>
        </p:spPr>
        <p:txBody>
          <a:bodyPr>
            <a:noAutofit/>
          </a:bodyPr>
          <a:lstStyle/>
          <a:p>
            <a:r>
              <a:rPr lang="es-CL" sz="1600" b="1" cap="none" dirty="0">
                <a:solidFill>
                  <a:srgbClr val="FF0066"/>
                </a:solidFill>
                <a:latin typeface="Chaparral Pro Light" panose="02060403030505090203" pitchFamily="18" charset="0"/>
                <a:cs typeface="Arial" panose="020B0604020202020204" pitchFamily="34" charset="0"/>
              </a:rPr>
              <a:t>En resumen el método de María Montessori, es uno de los que más llama la atención, debido al amor que entrego en cada material que hizo, para luego mostrarle a los niños y niñas que es entretenido poder aprender de la manera que nos presenta Montessori.</a:t>
            </a:r>
          </a:p>
          <a:p>
            <a:r>
              <a:rPr lang="es-CL" sz="1600" b="1" cap="none" dirty="0">
                <a:solidFill>
                  <a:srgbClr val="FF0066"/>
                </a:solidFill>
                <a:latin typeface="Chaparral Pro Light" panose="02060403030505090203" pitchFamily="18" charset="0"/>
                <a:cs typeface="Arial" panose="020B0604020202020204" pitchFamily="34" charset="0"/>
              </a:rPr>
              <a:t>Cada área es importante, para el crecimiento y desarrollo del niño y la niña, por eso es de vital importancia que el guía sea un experto en cada una de estas áreas y a su vez entregar amor y respeto a cada uno de los miembros de la comunidad Montessori. </a:t>
            </a:r>
          </a:p>
        </p:txBody>
      </p:sp>
      <p:pic>
        <p:nvPicPr>
          <p:cNvPr id="2050" name="Picture 2" descr="25 REFLEXIONES DE MARÍA MONTESSORI PARA EDUCAR A LOS NIÑOS QUE ...">
            <a:extLst>
              <a:ext uri="{FF2B5EF4-FFF2-40B4-BE49-F238E27FC236}">
                <a16:creationId xmlns:a16="http://schemas.microsoft.com/office/drawing/2014/main" id="{27E1DF2E-07AB-431C-8BA7-2EAED4B908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1" y="2924944"/>
            <a:ext cx="5040560" cy="331763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9144671"/>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Marcador de contenido 8">
            <a:extLst>
              <a:ext uri="{FF2B5EF4-FFF2-40B4-BE49-F238E27FC236}">
                <a16:creationId xmlns:a16="http://schemas.microsoft.com/office/drawing/2014/main" id="{1B4EF541-1C0A-492F-9B17-6E85EAB33ED6}"/>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339752" y="692696"/>
            <a:ext cx="4176464" cy="4773102"/>
          </a:xfrm>
        </p:spPr>
      </p:pic>
    </p:spTree>
    <p:extLst>
      <p:ext uri="{BB962C8B-B14F-4D97-AF65-F5344CB8AC3E}">
        <p14:creationId xmlns:p14="http://schemas.microsoft.com/office/powerpoint/2010/main" val="2980262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a:extLst>
              <a:ext uri="{FF2B5EF4-FFF2-40B4-BE49-F238E27FC236}">
                <a16:creationId xmlns:a16="http://schemas.microsoft.com/office/drawing/2014/main" id="{CE04E1D9-6001-4C92-B162-1F8503D8309B}"/>
              </a:ext>
            </a:extLst>
          </p:cNvPr>
          <p:cNvSpPr>
            <a:spLocks noGrp="1"/>
          </p:cNvSpPr>
          <p:nvPr>
            <p:ph type="body" sz="half" idx="2"/>
          </p:nvPr>
        </p:nvSpPr>
        <p:spPr>
          <a:xfrm>
            <a:off x="457200" y="548680"/>
            <a:ext cx="8363272" cy="2880320"/>
          </a:xfrm>
        </p:spPr>
        <p:txBody>
          <a:bodyPr>
            <a:normAutofit fontScale="70000" lnSpcReduction="20000"/>
          </a:bodyPr>
          <a:lstStyle/>
          <a:p>
            <a:pPr marL="285750" indent="-285750">
              <a:buFont typeface="Wingdings" panose="05000000000000000000" pitchFamily="2" charset="2"/>
              <a:buChar char="v"/>
            </a:pPr>
            <a:r>
              <a:rPr lang="es-CL" cap="none" dirty="0">
                <a:solidFill>
                  <a:srgbClr val="7030A0"/>
                </a:solidFill>
                <a:latin typeface="Arial" panose="020B0604020202020204" pitchFamily="34" charset="0"/>
                <a:cs typeface="Arial" panose="020B0604020202020204" pitchFamily="34" charset="0"/>
              </a:rPr>
              <a:t>María Montessori nació en la ciudad de Chiaravalle en Italia el año 1870.</a:t>
            </a:r>
          </a:p>
          <a:p>
            <a:pPr marL="285750" indent="-285750">
              <a:buFont typeface="Wingdings" panose="05000000000000000000" pitchFamily="2" charset="2"/>
              <a:buChar char="v"/>
            </a:pPr>
            <a:r>
              <a:rPr lang="es-CL" cap="none" dirty="0">
                <a:solidFill>
                  <a:srgbClr val="7030A0"/>
                </a:solidFill>
                <a:latin typeface="Arial" panose="020B0604020202020204" pitchFamily="34" charset="0"/>
                <a:cs typeface="Arial" panose="020B0604020202020204" pitchFamily="34" charset="0"/>
              </a:rPr>
              <a:t>Sus padres Alessandro y </a:t>
            </a:r>
            <a:r>
              <a:rPr lang="es-CL" cap="none" dirty="0" err="1">
                <a:solidFill>
                  <a:srgbClr val="7030A0"/>
                </a:solidFill>
                <a:latin typeface="Arial" panose="020B0604020202020204" pitchFamily="34" charset="0"/>
                <a:cs typeface="Arial" panose="020B0604020202020204" pitchFamily="34" charset="0"/>
              </a:rPr>
              <a:t>Renilde</a:t>
            </a:r>
            <a:r>
              <a:rPr lang="es-CL" cap="none" dirty="0">
                <a:solidFill>
                  <a:srgbClr val="7030A0"/>
                </a:solidFill>
                <a:latin typeface="Arial" panose="020B0604020202020204" pitchFamily="34" charset="0"/>
                <a:cs typeface="Arial" panose="020B0604020202020204" pitchFamily="34" charset="0"/>
              </a:rPr>
              <a:t>.</a:t>
            </a:r>
          </a:p>
          <a:p>
            <a:pPr marL="285750" indent="-285750">
              <a:buFont typeface="Wingdings" panose="05000000000000000000" pitchFamily="2" charset="2"/>
              <a:buChar char="v"/>
            </a:pPr>
            <a:r>
              <a:rPr lang="es-CL" cap="none" dirty="0">
                <a:solidFill>
                  <a:srgbClr val="7030A0"/>
                </a:solidFill>
                <a:latin typeface="Arial" panose="020B0604020202020204" pitchFamily="34" charset="0"/>
                <a:cs typeface="Arial" panose="020B0604020202020204" pitchFamily="34" charset="0"/>
              </a:rPr>
              <a:t>Montessori tenia una gran pasión por las matemáticas, por lo que comenzó a estudiar ingeniería para luego dedicarse a la medicina en la universidad de Roma, fue así como se convirtió en la primera mujer médico en 1896.</a:t>
            </a:r>
          </a:p>
          <a:p>
            <a:pPr marL="285750" indent="-285750">
              <a:buFont typeface="Wingdings" panose="05000000000000000000" pitchFamily="2" charset="2"/>
              <a:buChar char="v"/>
            </a:pPr>
            <a:r>
              <a:rPr lang="es-CL" cap="none" dirty="0">
                <a:solidFill>
                  <a:srgbClr val="7030A0"/>
                </a:solidFill>
                <a:latin typeface="Arial" panose="020B0604020202020204" pitchFamily="34" charset="0"/>
                <a:cs typeface="Arial" panose="020B0604020202020204" pitchFamily="34" charset="0"/>
              </a:rPr>
              <a:t>En 1897 se hizo ayudante voluntaria en la clínica psiquiátrica de la Universidad de Roma, donde trabajó al lado del Dr. Giuseppe Montesano, quien se convertiría en padre de su único hijo, es aquí donde comienza una nueva etapa y que da pie a lo que será posteriormente su método a través de la observación.</a:t>
            </a:r>
          </a:p>
          <a:p>
            <a:pPr marL="285750" indent="-285750">
              <a:buFont typeface="Wingdings" panose="05000000000000000000" pitchFamily="2" charset="2"/>
              <a:buChar char="v"/>
            </a:pPr>
            <a:r>
              <a:rPr lang="es-CL" cap="none" dirty="0">
                <a:solidFill>
                  <a:srgbClr val="7030A0"/>
                </a:solidFill>
                <a:latin typeface="Arial" panose="020B0604020202020204" pitchFamily="34" charset="0"/>
                <a:cs typeface="Arial" panose="020B0604020202020204" pitchFamily="34" charset="0"/>
              </a:rPr>
              <a:t>Fue nombrada medico de la clínica psiquiátrica en la universidad de Roma, en la clínica vio aterrorizada como los niños vivían en las mismas condiciones de los adultos y que eran tratados como dementes, luego de esto pensó que la pedagogía adecuada podría sacarlos de allí, y fue así como puso en práctica un modelo educativo destinado a </a:t>
            </a:r>
            <a:r>
              <a:rPr lang="es-CL" b="1" cap="none" dirty="0">
                <a:solidFill>
                  <a:srgbClr val="7030A0"/>
                </a:solidFill>
                <a:latin typeface="Arial" panose="020B0604020202020204" pitchFamily="34" charset="0"/>
                <a:cs typeface="Arial" panose="020B0604020202020204" pitchFamily="34" charset="0"/>
              </a:rPr>
              <a:t>“Proteger de la extinción la llama de la inteligencia”</a:t>
            </a:r>
          </a:p>
          <a:p>
            <a:pPr marL="285750" indent="-285750">
              <a:buFont typeface="Wingdings" panose="05000000000000000000" pitchFamily="2" charset="2"/>
              <a:buChar char="v"/>
            </a:pPr>
            <a:r>
              <a:rPr lang="es-CL" cap="none" dirty="0">
                <a:solidFill>
                  <a:srgbClr val="7030A0"/>
                </a:solidFill>
                <a:latin typeface="Arial" panose="020B0604020202020204" pitchFamily="34" charset="0"/>
                <a:cs typeface="Arial" panose="020B0604020202020204" pitchFamily="34" charset="0"/>
              </a:rPr>
              <a:t>Luego de comenzar su trabajo con niños con discapacidad mental, Montessori logró con éxito que los niños aislados aprendieran a leer y escribir tan bien, que fueron capaces de hacer un examen público que se tomaba con niños sin discapacidades.</a:t>
            </a:r>
          </a:p>
          <a:p>
            <a:pPr marL="285750" indent="-285750">
              <a:buFont typeface="Wingdings" panose="05000000000000000000" pitchFamily="2" charset="2"/>
              <a:buChar char="v"/>
            </a:pPr>
            <a:endParaRPr lang="es-CL" dirty="0">
              <a:solidFill>
                <a:schemeClr val="accent6">
                  <a:lumMod val="50000"/>
                </a:schemeClr>
              </a:solidFill>
              <a:latin typeface="Cambria" panose="02040503050406030204" pitchFamily="18" charset="0"/>
            </a:endParaRPr>
          </a:p>
        </p:txBody>
      </p:sp>
      <p:pic>
        <p:nvPicPr>
          <p:cNvPr id="5" name="Imagen 4">
            <a:extLst>
              <a:ext uri="{FF2B5EF4-FFF2-40B4-BE49-F238E27FC236}">
                <a16:creationId xmlns:a16="http://schemas.microsoft.com/office/drawing/2014/main" id="{E7A046D9-72C9-46CC-8AF1-C9C5CA8139D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555776" y="3789040"/>
            <a:ext cx="3384376" cy="237626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8947865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a:extLst>
              <a:ext uri="{FF2B5EF4-FFF2-40B4-BE49-F238E27FC236}">
                <a16:creationId xmlns:a16="http://schemas.microsoft.com/office/drawing/2014/main" id="{E0385C24-0504-40F6-B894-5E6FB23C3A5D}"/>
              </a:ext>
            </a:extLst>
          </p:cNvPr>
          <p:cNvSpPr>
            <a:spLocks noGrp="1"/>
          </p:cNvSpPr>
          <p:nvPr>
            <p:ph type="body" sz="half" idx="2"/>
          </p:nvPr>
        </p:nvSpPr>
        <p:spPr>
          <a:xfrm>
            <a:off x="457200" y="260649"/>
            <a:ext cx="8291264" cy="3312367"/>
          </a:xfrm>
        </p:spPr>
        <p:txBody>
          <a:bodyPr>
            <a:normAutofit fontScale="92500" lnSpcReduction="10000"/>
          </a:bodyPr>
          <a:lstStyle/>
          <a:p>
            <a:pPr marL="285750" indent="-285750">
              <a:buFont typeface="Wingdings" panose="05000000000000000000" pitchFamily="2" charset="2"/>
              <a:buChar char="v"/>
            </a:pPr>
            <a:r>
              <a:rPr lang="es-CL" sz="1300" cap="none" dirty="0">
                <a:solidFill>
                  <a:srgbClr val="7030A0"/>
                </a:solidFill>
                <a:latin typeface="Arial" panose="020B0604020202020204" pitchFamily="34" charset="0"/>
                <a:cs typeface="Arial" panose="020B0604020202020204" pitchFamily="34" charset="0"/>
              </a:rPr>
              <a:t>En enero 6 de 1907, abre la primera “Casa Di </a:t>
            </a:r>
            <a:r>
              <a:rPr lang="es-CL" sz="1300" cap="none" dirty="0" err="1">
                <a:solidFill>
                  <a:srgbClr val="7030A0"/>
                </a:solidFill>
                <a:latin typeface="Arial" panose="020B0604020202020204" pitchFamily="34" charset="0"/>
                <a:cs typeface="Arial" panose="020B0604020202020204" pitchFamily="34" charset="0"/>
              </a:rPr>
              <a:t>Bambini</a:t>
            </a:r>
            <a:r>
              <a:rPr lang="es-CL" sz="1300" cap="none" dirty="0">
                <a:solidFill>
                  <a:srgbClr val="7030A0"/>
                </a:solidFill>
                <a:latin typeface="Arial" panose="020B0604020202020204" pitchFamily="34" charset="0"/>
                <a:cs typeface="Arial" panose="020B0604020202020204" pitchFamily="34" charset="0"/>
              </a:rPr>
              <a:t>”, en la ciudad de San Lorenzo, donde trabajó con niños sin discapacidades menores de 6 años, todo un desafío debido a que era un nuevo proyecto de renovación para la ciudad.</a:t>
            </a:r>
          </a:p>
          <a:p>
            <a:pPr marL="285750" indent="-285750">
              <a:buFont typeface="Wingdings" panose="05000000000000000000" pitchFamily="2" charset="2"/>
              <a:buChar char="v"/>
            </a:pPr>
            <a:r>
              <a:rPr lang="es-CL" sz="1300" cap="none" dirty="0">
                <a:solidFill>
                  <a:srgbClr val="7030A0"/>
                </a:solidFill>
                <a:latin typeface="Arial" panose="020B0604020202020204" pitchFamily="34" charset="0"/>
                <a:cs typeface="Arial" panose="020B0604020202020204" pitchFamily="34" charset="0"/>
              </a:rPr>
              <a:t>Posteriormente se fundaron dos casas donde se aplicarían sus métodos de enseñanza. La principal falencia de estas casas es la falta de recursos, principalmente para sectores donde los padres carecían inclusive de educación, a diferencia de aquellos donde los padres eran de sectores privilegiados tenían los recursos, sin embargo, el método logró buenos resultados sin importar el nivel sociocultural de sus padres.</a:t>
            </a:r>
          </a:p>
          <a:p>
            <a:pPr marL="285750" indent="-285750">
              <a:buFont typeface="Wingdings" panose="05000000000000000000" pitchFamily="2" charset="2"/>
              <a:buChar char="v"/>
            </a:pPr>
            <a:r>
              <a:rPr lang="es-CL" sz="1300" cap="none" dirty="0">
                <a:solidFill>
                  <a:srgbClr val="7030A0"/>
                </a:solidFill>
                <a:latin typeface="Arial" panose="020B0604020202020204" pitchFamily="34" charset="0"/>
                <a:cs typeface="Arial" panose="020B0604020202020204" pitchFamily="34" charset="0"/>
              </a:rPr>
              <a:t>Se dio cuenta que los niños tenían una gran capacidad de concentración y podían elegir trabajar como ellos quisiesen, muchas características positivas afloraron con este nuevo proyecto.</a:t>
            </a:r>
          </a:p>
          <a:p>
            <a:pPr marL="285750" indent="-285750">
              <a:buFont typeface="Wingdings" panose="05000000000000000000" pitchFamily="2" charset="2"/>
              <a:buChar char="v"/>
            </a:pPr>
            <a:r>
              <a:rPr lang="es-CL" sz="1300" cap="none" dirty="0">
                <a:solidFill>
                  <a:srgbClr val="7030A0"/>
                </a:solidFill>
                <a:latin typeface="Arial" panose="020B0604020202020204" pitchFamily="34" charset="0"/>
                <a:cs typeface="Arial" panose="020B0604020202020204" pitchFamily="34" charset="0"/>
              </a:rPr>
              <a:t>Al poco tiempo, la metodología Montessori se expandió, dando así programas de capacitación y las escuelas surgieron por todo el mundo, la Dra. Montessori ocupo su docencia y potencia en Estados Unidos y en toda Europa. </a:t>
            </a:r>
          </a:p>
          <a:p>
            <a:pPr marL="285750" indent="-285750">
              <a:buFont typeface="Wingdings" panose="05000000000000000000" pitchFamily="2" charset="2"/>
              <a:buChar char="v"/>
            </a:pPr>
            <a:r>
              <a:rPr lang="es-CL" sz="1300" cap="none" dirty="0">
                <a:solidFill>
                  <a:srgbClr val="7030A0"/>
                </a:solidFill>
                <a:latin typeface="Arial" panose="020B0604020202020204" pitchFamily="34" charset="0"/>
                <a:cs typeface="Arial" panose="020B0604020202020204" pitchFamily="34" charset="0"/>
              </a:rPr>
              <a:t>En 1917, María se instala en Barcelona, España, donde se había creado un Seminario-Laboratorio de Pedagogía para ella.</a:t>
            </a:r>
          </a:p>
          <a:p>
            <a:pPr marL="285750" indent="-285750">
              <a:buFont typeface="Wingdings" panose="05000000000000000000" pitchFamily="2" charset="2"/>
              <a:buChar char="v"/>
            </a:pPr>
            <a:endParaRPr lang="es-CL" sz="1300" cap="none" dirty="0">
              <a:solidFill>
                <a:srgbClr val="7030A0"/>
              </a:solidFill>
              <a:latin typeface="Arial" panose="020B0604020202020204" pitchFamily="34" charset="0"/>
              <a:cs typeface="Arial" panose="020B0604020202020204" pitchFamily="34" charset="0"/>
            </a:endParaRPr>
          </a:p>
        </p:txBody>
      </p:sp>
      <p:pic>
        <p:nvPicPr>
          <p:cNvPr id="1026" name="Picture 2" descr="Resultado de imagen de montessori">
            <a:extLst>
              <a:ext uri="{FF2B5EF4-FFF2-40B4-BE49-F238E27FC236}">
                <a16:creationId xmlns:a16="http://schemas.microsoft.com/office/drawing/2014/main" id="{3ED4370F-54E2-40BF-B4CC-3A0BFDD1BD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3645024"/>
            <a:ext cx="4392488" cy="246802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9642202"/>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a:extLst>
              <a:ext uri="{FF2B5EF4-FFF2-40B4-BE49-F238E27FC236}">
                <a16:creationId xmlns:a16="http://schemas.microsoft.com/office/drawing/2014/main" id="{B22D64C4-1A96-4E14-BDA2-27ED38BA2888}"/>
              </a:ext>
            </a:extLst>
          </p:cNvPr>
          <p:cNvSpPr>
            <a:spLocks noGrp="1"/>
          </p:cNvSpPr>
          <p:nvPr>
            <p:ph type="body" sz="half" idx="2"/>
          </p:nvPr>
        </p:nvSpPr>
        <p:spPr>
          <a:xfrm>
            <a:off x="457200" y="587822"/>
            <a:ext cx="8147248" cy="2841179"/>
          </a:xfrm>
        </p:spPr>
        <p:txBody>
          <a:bodyPr>
            <a:normAutofit fontScale="85000" lnSpcReduction="20000"/>
          </a:bodyPr>
          <a:lstStyle/>
          <a:p>
            <a:pPr marL="285750" indent="-285750">
              <a:buFont typeface="Wingdings" panose="05000000000000000000" pitchFamily="2" charset="2"/>
              <a:buChar char="v"/>
            </a:pPr>
            <a:r>
              <a:rPr lang="es-CL" cap="none" dirty="0">
                <a:solidFill>
                  <a:srgbClr val="7030A0"/>
                </a:solidFill>
                <a:latin typeface="Arial" panose="020B0604020202020204" pitchFamily="34" charset="0"/>
                <a:cs typeface="Arial" panose="020B0604020202020204" pitchFamily="34" charset="0"/>
              </a:rPr>
              <a:t>En 1939 Mario su hijo y María se embarcaron en un viaje a la India para dar cursos de entrenamiento por 3 meses en Madrás, no regresarían hasta 7 años después. debido al estallido de la guerra, por ser personas italianas, Mario fue internado y María bajo arresto domiciliario.</a:t>
            </a:r>
          </a:p>
          <a:p>
            <a:pPr marL="285750" indent="-285750">
              <a:buFont typeface="Wingdings" panose="05000000000000000000" pitchFamily="2" charset="2"/>
              <a:buChar char="v"/>
            </a:pPr>
            <a:r>
              <a:rPr lang="es-CL" cap="none" dirty="0">
                <a:solidFill>
                  <a:srgbClr val="7030A0"/>
                </a:solidFill>
                <a:latin typeface="Arial" panose="020B0604020202020204" pitchFamily="34" charset="0"/>
                <a:cs typeface="Arial" panose="020B0604020202020204" pitchFamily="34" charset="0"/>
              </a:rPr>
              <a:t>Terminada la Segunda Guerra Mundial, en 1946, vuelve a Holanda. Fundó </a:t>
            </a:r>
            <a:r>
              <a:rPr lang="es-CL" cap="none" dirty="0" err="1">
                <a:solidFill>
                  <a:srgbClr val="7030A0"/>
                </a:solidFill>
                <a:latin typeface="Arial" panose="020B0604020202020204" pitchFamily="34" charset="0"/>
                <a:cs typeface="Arial" panose="020B0604020202020204" pitchFamily="34" charset="0"/>
              </a:rPr>
              <a:t>unanueva</a:t>
            </a:r>
            <a:r>
              <a:rPr lang="es-CL" cap="none" dirty="0">
                <a:solidFill>
                  <a:srgbClr val="7030A0"/>
                </a:solidFill>
                <a:latin typeface="Arial" panose="020B0604020202020204" pitchFamily="34" charset="0"/>
                <a:cs typeface="Arial" panose="020B0604020202020204" pitchFamily="34" charset="0"/>
              </a:rPr>
              <a:t> escuela para profesores en </a:t>
            </a:r>
            <a:r>
              <a:rPr lang="es-CL" cap="none" dirty="0" err="1">
                <a:solidFill>
                  <a:srgbClr val="7030A0"/>
                </a:solidFill>
                <a:latin typeface="Arial" panose="020B0604020202020204" pitchFamily="34" charset="0"/>
                <a:cs typeface="Arial" panose="020B0604020202020204" pitchFamily="34" charset="0"/>
              </a:rPr>
              <a:t>Laren</a:t>
            </a:r>
            <a:r>
              <a:rPr lang="es-CL" cap="none" dirty="0">
                <a:solidFill>
                  <a:srgbClr val="7030A0"/>
                </a:solidFill>
                <a:latin typeface="Arial" panose="020B0604020202020204" pitchFamily="34" charset="0"/>
                <a:cs typeface="Arial" panose="020B0604020202020204" pitchFamily="34" charset="0"/>
              </a:rPr>
              <a:t> y volvió a Italia para continuar impulsando su obra. Visita Inglaterra y revive el interés por el movimiento, durante los siguientes años continuó divulgando sus ideas, y fue honrada por muchos países inclusive recibiendo premios regios, cívicos y académicos.  La nominan para el premio Nobel de la Paz, en tres oportunidades distintas: 1949, 1950 y 1951.</a:t>
            </a:r>
          </a:p>
          <a:p>
            <a:pPr marL="285750" indent="-285750">
              <a:buFont typeface="Wingdings" panose="05000000000000000000" pitchFamily="2" charset="2"/>
              <a:buChar char="v"/>
            </a:pPr>
            <a:r>
              <a:rPr lang="es-CL" cap="none" dirty="0">
                <a:solidFill>
                  <a:srgbClr val="7030A0"/>
                </a:solidFill>
                <a:latin typeface="Arial" panose="020B0604020202020204" pitchFamily="34" charset="0"/>
                <a:cs typeface="Arial" panose="020B0604020202020204" pitchFamily="34" charset="0"/>
              </a:rPr>
              <a:t>Largos y sacrificados trabajos de María Montessori en nombre del niño y de la humanidad terminaron repentinamente con su muerte el 6 de mayo 1952 en Noordwijk.</a:t>
            </a:r>
          </a:p>
          <a:p>
            <a:pPr marL="285750" indent="-285750">
              <a:buFont typeface="Wingdings" panose="05000000000000000000" pitchFamily="2" charset="2"/>
              <a:buChar char="v"/>
            </a:pPr>
            <a:r>
              <a:rPr lang="es-CL" cap="none" dirty="0">
                <a:solidFill>
                  <a:srgbClr val="7030A0"/>
                </a:solidFill>
                <a:latin typeface="Arial" panose="020B0604020202020204" pitchFamily="34" charset="0"/>
                <a:cs typeface="Arial" panose="020B0604020202020204" pitchFamily="34" charset="0"/>
              </a:rPr>
              <a:t>En Holanda fue enterrada en el pequeño cementerio de la iglesia católica en Noordwijk, donde un hermoso monumento ha sido elogiado por sus muchos admiradores.</a:t>
            </a:r>
          </a:p>
          <a:p>
            <a:endParaRPr lang="es-CL" dirty="0"/>
          </a:p>
        </p:txBody>
      </p:sp>
      <p:pic>
        <p:nvPicPr>
          <p:cNvPr id="5" name="Picture 2" descr="Resultado de imagen de maria montessori y su  mario">
            <a:extLst>
              <a:ext uri="{FF2B5EF4-FFF2-40B4-BE49-F238E27FC236}">
                <a16:creationId xmlns:a16="http://schemas.microsoft.com/office/drawing/2014/main" id="{70D3BA09-DC2A-49DF-9E70-8D1F356B50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8696" y="3480221"/>
            <a:ext cx="2304256" cy="278995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5828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CECBC2-5105-40CE-8AD4-D09E5655B8FE}"/>
              </a:ext>
            </a:extLst>
          </p:cNvPr>
          <p:cNvSpPr>
            <a:spLocks noGrp="1"/>
          </p:cNvSpPr>
          <p:nvPr>
            <p:ph type="title"/>
          </p:nvPr>
        </p:nvSpPr>
        <p:spPr>
          <a:xfrm>
            <a:off x="457200" y="273049"/>
            <a:ext cx="8363272" cy="851695"/>
          </a:xfrm>
        </p:spPr>
        <p:txBody>
          <a:bodyPr>
            <a:normAutofit/>
          </a:bodyPr>
          <a:lstStyle/>
          <a:p>
            <a:pPr algn="ctr"/>
            <a:r>
              <a:rPr lang="es-CL" sz="4000" dirty="0">
                <a:solidFill>
                  <a:schemeClr val="accent3">
                    <a:lumMod val="50000"/>
                  </a:schemeClr>
                </a:solidFill>
                <a:latin typeface="Angsana New" panose="02020603050405020304" pitchFamily="18" charset="-34"/>
                <a:cs typeface="Angsana New" panose="02020603050405020304" pitchFamily="18" charset="-34"/>
              </a:rPr>
              <a:t>Currículo Montessori. </a:t>
            </a:r>
          </a:p>
        </p:txBody>
      </p:sp>
      <p:sp>
        <p:nvSpPr>
          <p:cNvPr id="4" name="Marcador de texto 3">
            <a:extLst>
              <a:ext uri="{FF2B5EF4-FFF2-40B4-BE49-F238E27FC236}">
                <a16:creationId xmlns:a16="http://schemas.microsoft.com/office/drawing/2014/main" id="{8F34ABE9-D149-453C-9631-D11E093169CC}"/>
              </a:ext>
            </a:extLst>
          </p:cNvPr>
          <p:cNvSpPr>
            <a:spLocks noGrp="1"/>
          </p:cNvSpPr>
          <p:nvPr>
            <p:ph type="body" sz="half" idx="2"/>
          </p:nvPr>
        </p:nvSpPr>
        <p:spPr>
          <a:xfrm>
            <a:off x="457199" y="1124745"/>
            <a:ext cx="3763375" cy="5460206"/>
          </a:xfrm>
        </p:spPr>
        <p:txBody>
          <a:bodyPr>
            <a:normAutofit fontScale="92500"/>
          </a:bodyPr>
          <a:lstStyle/>
          <a:p>
            <a:pPr marL="171450" indent="-171450">
              <a:buFont typeface="Wingdings" panose="05000000000000000000" pitchFamily="2" charset="2"/>
              <a:buChar char="v"/>
            </a:pPr>
            <a:r>
              <a:rPr lang="es-CL" sz="1200" cap="none" dirty="0">
                <a:solidFill>
                  <a:schemeClr val="accent3">
                    <a:lumMod val="50000"/>
                  </a:schemeClr>
                </a:solidFill>
                <a:latin typeface="Arial" panose="020B0604020202020204" pitchFamily="34" charset="0"/>
                <a:cs typeface="Arial" panose="020B0604020202020204" pitchFamily="34" charset="0"/>
              </a:rPr>
              <a:t>La doctora María Montessori, desarrollo una teoría curricular el año 1907, se encargo de un barrio de Roma el cual no tenia los recursos suficientes para sustentarse así mismo y menos  su educación, entonces María impidió que se mantuvieran en las calles y decidió empezar su labor, creando una serie de “</a:t>
            </a:r>
            <a:r>
              <a:rPr lang="es-CL" sz="1200" b="1" cap="none" dirty="0">
                <a:solidFill>
                  <a:schemeClr val="accent3">
                    <a:lumMod val="50000"/>
                  </a:schemeClr>
                </a:solidFill>
                <a:latin typeface="Arial" panose="020B0604020202020204" pitchFamily="34" charset="0"/>
                <a:cs typeface="Arial" panose="020B0604020202020204" pitchFamily="34" charset="0"/>
              </a:rPr>
              <a:t>Casas de </a:t>
            </a:r>
            <a:r>
              <a:rPr lang="es-CL" sz="1200" b="1" cap="none" dirty="0" err="1">
                <a:solidFill>
                  <a:schemeClr val="accent3">
                    <a:lumMod val="50000"/>
                  </a:schemeClr>
                </a:solidFill>
                <a:latin typeface="Arial" panose="020B0604020202020204" pitchFamily="34" charset="0"/>
                <a:cs typeface="Arial" panose="020B0604020202020204" pitchFamily="34" charset="0"/>
              </a:rPr>
              <a:t>bambibi</a:t>
            </a:r>
            <a:r>
              <a:rPr lang="es-CL" sz="1200" b="1" cap="none" dirty="0">
                <a:solidFill>
                  <a:schemeClr val="accent3">
                    <a:lumMod val="50000"/>
                  </a:schemeClr>
                </a:solidFill>
                <a:latin typeface="Arial" panose="020B0604020202020204" pitchFamily="34" charset="0"/>
                <a:cs typeface="Arial" panose="020B0604020202020204" pitchFamily="34" charset="0"/>
              </a:rPr>
              <a:t>”, </a:t>
            </a:r>
            <a:r>
              <a:rPr lang="es-CL" sz="1200" cap="none" dirty="0">
                <a:solidFill>
                  <a:schemeClr val="accent3">
                    <a:lumMod val="50000"/>
                  </a:schemeClr>
                </a:solidFill>
                <a:latin typeface="Arial" panose="020B0604020202020204" pitchFamily="34" charset="0"/>
                <a:cs typeface="Arial" panose="020B0604020202020204" pitchFamily="34" charset="0"/>
              </a:rPr>
              <a:t>las que fueron el origen de este currículo.</a:t>
            </a:r>
          </a:p>
          <a:p>
            <a:pPr marL="171450" indent="-171450">
              <a:buFont typeface="Wingdings" panose="05000000000000000000" pitchFamily="2" charset="2"/>
              <a:buChar char="v"/>
            </a:pPr>
            <a:r>
              <a:rPr lang="es-CL" sz="1200" cap="none" dirty="0">
                <a:solidFill>
                  <a:schemeClr val="accent3">
                    <a:lumMod val="50000"/>
                  </a:schemeClr>
                </a:solidFill>
                <a:latin typeface="Arial" panose="020B0604020202020204" pitchFamily="34" charset="0"/>
                <a:cs typeface="Arial" panose="020B0604020202020204" pitchFamily="34" charset="0"/>
              </a:rPr>
              <a:t>Para María Montessori era de mucha importancia el ser humano, como se desarrolla, como se potencia a través de sus sentidos, ella piensa que se debe tener un ambiente preparado para trabajar, María utiliza su observación científica de profesor entrenado.</a:t>
            </a:r>
          </a:p>
          <a:p>
            <a:pPr marL="171450" indent="-171450">
              <a:buFont typeface="Wingdings" panose="05000000000000000000" pitchFamily="2" charset="2"/>
              <a:buChar char="v"/>
            </a:pPr>
            <a:r>
              <a:rPr lang="es-CL" sz="1200" cap="none" dirty="0">
                <a:solidFill>
                  <a:schemeClr val="accent3">
                    <a:lumMod val="50000"/>
                  </a:schemeClr>
                </a:solidFill>
                <a:latin typeface="Arial" panose="020B0604020202020204" pitchFamily="34" charset="0"/>
                <a:cs typeface="Arial" panose="020B0604020202020204" pitchFamily="34" charset="0"/>
              </a:rPr>
              <a:t>Método basado en observación científica .</a:t>
            </a:r>
          </a:p>
          <a:p>
            <a:pPr marL="171450" indent="-171450">
              <a:buFont typeface="Wingdings" panose="05000000000000000000" pitchFamily="2" charset="2"/>
              <a:buChar char="v"/>
            </a:pPr>
            <a:r>
              <a:rPr lang="es-CL" sz="1200" cap="none" dirty="0">
                <a:solidFill>
                  <a:schemeClr val="accent3">
                    <a:lumMod val="50000"/>
                  </a:schemeClr>
                </a:solidFill>
                <a:latin typeface="Arial" panose="020B0604020202020204" pitchFamily="34" charset="0"/>
                <a:cs typeface="Arial" panose="020B0604020202020204" pitchFamily="34" charset="0"/>
              </a:rPr>
              <a:t>No solo se encargo de los materiales especializados, sino también en la capacidad de amar, respetar al niño como persona y ser sensible a sus necesidades, a esto se agrega que María enseño a cada niño una nueva mirada del mundo.</a:t>
            </a:r>
          </a:p>
          <a:p>
            <a:pPr marL="171450" indent="-171450">
              <a:buFont typeface="Wingdings" panose="05000000000000000000" pitchFamily="2" charset="2"/>
              <a:buChar char="v"/>
            </a:pPr>
            <a:r>
              <a:rPr lang="es-CL" sz="1200" cap="none" dirty="0">
                <a:solidFill>
                  <a:schemeClr val="accent3">
                    <a:lumMod val="50000"/>
                  </a:schemeClr>
                </a:solidFill>
                <a:latin typeface="Arial" panose="020B0604020202020204" pitchFamily="34" charset="0"/>
                <a:cs typeface="Arial" panose="020B0604020202020204" pitchFamily="34" charset="0"/>
              </a:rPr>
              <a:t>María siempre dijo </a:t>
            </a:r>
            <a:r>
              <a:rPr lang="es-CL" sz="1200" i="1" cap="none" dirty="0">
                <a:solidFill>
                  <a:schemeClr val="accent3">
                    <a:lumMod val="50000"/>
                  </a:schemeClr>
                </a:solidFill>
                <a:latin typeface="Arial" panose="020B0604020202020204" pitchFamily="34" charset="0"/>
                <a:cs typeface="Arial" panose="020B0604020202020204" pitchFamily="34" charset="0"/>
              </a:rPr>
              <a:t>“Uno mismo es quien construye su aprendizaje” </a:t>
            </a:r>
            <a:r>
              <a:rPr lang="es-CL" sz="1200" cap="none" dirty="0">
                <a:solidFill>
                  <a:schemeClr val="accent3">
                    <a:lumMod val="50000"/>
                  </a:schemeClr>
                </a:solidFill>
                <a:latin typeface="Arial" panose="020B0604020202020204" pitchFamily="34" charset="0"/>
                <a:cs typeface="Arial" panose="020B0604020202020204" pitchFamily="34" charset="0"/>
              </a:rPr>
              <a:t>por lo tanto el adulto es solo el guía y el niño debe ser potenciado y a su vez se le proponen nuevos desafíos para que vaya creciendo poco a poco. </a:t>
            </a:r>
          </a:p>
          <a:p>
            <a:endParaRPr lang="es-CL" dirty="0">
              <a:latin typeface="Arial" panose="020B0604020202020204" pitchFamily="34" charset="0"/>
              <a:cs typeface="Arial" panose="020B0604020202020204" pitchFamily="34" charset="0"/>
            </a:endParaRPr>
          </a:p>
        </p:txBody>
      </p:sp>
      <p:pic>
        <p:nvPicPr>
          <p:cNvPr id="8" name="Imagen 7">
            <a:extLst>
              <a:ext uri="{FF2B5EF4-FFF2-40B4-BE49-F238E27FC236}">
                <a16:creationId xmlns:a16="http://schemas.microsoft.com/office/drawing/2014/main" id="{8523BF1B-1578-46EA-BD83-22B31AB602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9207" y="1844824"/>
            <a:ext cx="4357594" cy="316835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39388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57CCC7-468C-4017-9714-557F04716629}"/>
              </a:ext>
            </a:extLst>
          </p:cNvPr>
          <p:cNvSpPr>
            <a:spLocks noGrp="1"/>
          </p:cNvSpPr>
          <p:nvPr>
            <p:ph type="title"/>
          </p:nvPr>
        </p:nvSpPr>
        <p:spPr>
          <a:xfrm>
            <a:off x="457200" y="273050"/>
            <a:ext cx="8229600" cy="1162050"/>
          </a:xfrm>
        </p:spPr>
        <p:txBody>
          <a:bodyPr>
            <a:noAutofit/>
          </a:bodyPr>
          <a:lstStyle/>
          <a:p>
            <a:pPr algn="ctr"/>
            <a:r>
              <a:rPr lang="es-CL" sz="3200" dirty="0">
                <a:solidFill>
                  <a:schemeClr val="accent1">
                    <a:lumMod val="50000"/>
                  </a:schemeClr>
                </a:solidFill>
                <a:latin typeface="Angsana New" panose="02020603050405020304" pitchFamily="18" charset="-34"/>
                <a:cs typeface="Angsana New" panose="02020603050405020304" pitchFamily="18" charset="-34"/>
              </a:rPr>
              <a:t>5 Principios de la metodología</a:t>
            </a:r>
            <a:br>
              <a:rPr lang="es-CL" sz="3200" dirty="0">
                <a:solidFill>
                  <a:schemeClr val="accent1">
                    <a:lumMod val="50000"/>
                  </a:schemeClr>
                </a:solidFill>
                <a:latin typeface="Angsana New" panose="02020603050405020304" pitchFamily="18" charset="-34"/>
                <a:cs typeface="Angsana New" panose="02020603050405020304" pitchFamily="18" charset="-34"/>
              </a:rPr>
            </a:br>
            <a:r>
              <a:rPr lang="es-CL" sz="3200" dirty="0">
                <a:solidFill>
                  <a:schemeClr val="accent1">
                    <a:lumMod val="50000"/>
                  </a:schemeClr>
                </a:solidFill>
                <a:latin typeface="Angsana New" panose="02020603050405020304" pitchFamily="18" charset="-34"/>
                <a:cs typeface="Angsana New" panose="02020603050405020304" pitchFamily="18" charset="-34"/>
              </a:rPr>
              <a:t> Montessori.</a:t>
            </a:r>
          </a:p>
        </p:txBody>
      </p:sp>
      <p:sp>
        <p:nvSpPr>
          <p:cNvPr id="4" name="Marcador de texto 3">
            <a:extLst>
              <a:ext uri="{FF2B5EF4-FFF2-40B4-BE49-F238E27FC236}">
                <a16:creationId xmlns:a16="http://schemas.microsoft.com/office/drawing/2014/main" id="{5E6151EF-1246-405C-AA46-8C6B46F6CD56}"/>
              </a:ext>
            </a:extLst>
          </p:cNvPr>
          <p:cNvSpPr>
            <a:spLocks noGrp="1"/>
          </p:cNvSpPr>
          <p:nvPr>
            <p:ph type="body" sz="half" idx="2"/>
          </p:nvPr>
        </p:nvSpPr>
        <p:spPr>
          <a:xfrm>
            <a:off x="457200" y="1435100"/>
            <a:ext cx="8363272" cy="4946228"/>
          </a:xfrm>
        </p:spPr>
        <p:txBody>
          <a:bodyPr>
            <a:noAutofit/>
          </a:bodyPr>
          <a:lstStyle/>
          <a:p>
            <a:r>
              <a:rPr lang="es-CL" sz="1200" cap="none" dirty="0">
                <a:latin typeface="Arial" panose="020B0604020202020204" pitchFamily="34" charset="0"/>
                <a:cs typeface="Arial" panose="020B0604020202020204" pitchFamily="34" charset="0"/>
              </a:rPr>
              <a:t>La metodóloga Montessori tiene un fin principal, que es centrarse en el aprendizaje del niño, de esta forma de trabaja de forma integral, ayudando a desarrollarse y convivir con el mundo que le rodea.</a:t>
            </a:r>
          </a:p>
          <a:p>
            <a:r>
              <a:rPr lang="es-CL" b="1" cap="none" dirty="0">
                <a:solidFill>
                  <a:srgbClr val="002060"/>
                </a:solidFill>
                <a:latin typeface="Arial" panose="020B0604020202020204" pitchFamily="34" charset="0"/>
                <a:cs typeface="Arial" panose="020B0604020202020204" pitchFamily="34" charset="0"/>
              </a:rPr>
              <a:t>Principios:</a:t>
            </a:r>
          </a:p>
          <a:p>
            <a:pPr marL="171450" indent="-171450">
              <a:buFont typeface="Wingdings" panose="05000000000000000000" pitchFamily="2" charset="2"/>
              <a:buChar char="v"/>
            </a:pPr>
            <a:r>
              <a:rPr lang="es-CL" sz="1200" b="1" cap="none" dirty="0">
                <a:solidFill>
                  <a:srgbClr val="002060"/>
                </a:solidFill>
                <a:latin typeface="Arial" panose="020B0604020202020204" pitchFamily="34" charset="0"/>
                <a:cs typeface="Arial" panose="020B0604020202020204" pitchFamily="34" charset="0"/>
              </a:rPr>
              <a:t>1. </a:t>
            </a:r>
            <a:r>
              <a:rPr lang="es-CL" b="1" cap="none" dirty="0">
                <a:solidFill>
                  <a:srgbClr val="002060"/>
                </a:solidFill>
                <a:latin typeface="Arial" panose="020B0604020202020204" pitchFamily="34" charset="0"/>
                <a:cs typeface="Arial" panose="020B0604020202020204" pitchFamily="34" charset="0"/>
              </a:rPr>
              <a:t>Respeto por los niños</a:t>
            </a:r>
            <a:r>
              <a:rPr lang="es-CL" sz="1200" b="1" cap="none" dirty="0">
                <a:solidFill>
                  <a:srgbClr val="002060"/>
                </a:solidFill>
                <a:latin typeface="Arial" panose="020B0604020202020204" pitchFamily="34" charset="0"/>
                <a:cs typeface="Arial" panose="020B0604020202020204" pitchFamily="34" charset="0"/>
              </a:rPr>
              <a:t>: </a:t>
            </a:r>
            <a:r>
              <a:rPr lang="es-CL" sz="1200" cap="none" dirty="0">
                <a:solidFill>
                  <a:srgbClr val="002060"/>
                </a:solidFill>
                <a:latin typeface="Arial" panose="020B0604020202020204" pitchFamily="34" charset="0"/>
                <a:cs typeface="Arial" panose="020B0604020202020204" pitchFamily="34" charset="0"/>
              </a:rPr>
              <a:t>los guías y mayores deben tener respeto por los niños, cuando el niño toma alguna decisión va desarrollando habilidades que ayudan a su autonomía y autoestima, el niño es capaz de descubrir el mundo sin ayuda de un adulto, es un principio que los adultos deben respetar y tener claro.</a:t>
            </a:r>
          </a:p>
          <a:p>
            <a:r>
              <a:rPr lang="es-CL" sz="1200" i="1" cap="none" dirty="0">
                <a:solidFill>
                  <a:srgbClr val="7030A0"/>
                </a:solidFill>
                <a:latin typeface="Arial" panose="020B0604020202020204" pitchFamily="34" charset="0"/>
                <a:cs typeface="Arial" panose="020B0604020202020204" pitchFamily="34" charset="0"/>
              </a:rPr>
              <a:t>“</a:t>
            </a:r>
            <a:r>
              <a:rPr lang="es-CL" sz="1100" i="1" cap="none" dirty="0">
                <a:solidFill>
                  <a:srgbClr val="7030A0"/>
                </a:solidFill>
                <a:latin typeface="Arial" panose="020B0604020202020204" pitchFamily="34" charset="0"/>
                <a:cs typeface="Arial" panose="020B0604020202020204" pitchFamily="34" charset="0"/>
              </a:rPr>
              <a:t>Nunca ayudes a un niño con una tarea en la que siente que puede tener éxito.”</a:t>
            </a:r>
          </a:p>
          <a:p>
            <a:pPr marL="285750" indent="-285750">
              <a:buFont typeface="Wingdings" panose="05000000000000000000" pitchFamily="2" charset="2"/>
              <a:buChar char="v"/>
            </a:pPr>
            <a:r>
              <a:rPr lang="es-CL" sz="1200" b="1" cap="none" dirty="0">
                <a:solidFill>
                  <a:srgbClr val="002060"/>
                </a:solidFill>
                <a:latin typeface="Arial" panose="020B0604020202020204" pitchFamily="34" charset="0"/>
                <a:cs typeface="Arial" panose="020B0604020202020204" pitchFamily="34" charset="0"/>
              </a:rPr>
              <a:t>2. </a:t>
            </a:r>
            <a:r>
              <a:rPr lang="es-CL" b="1" cap="none" dirty="0">
                <a:solidFill>
                  <a:srgbClr val="002060"/>
                </a:solidFill>
                <a:latin typeface="Arial" panose="020B0604020202020204" pitchFamily="34" charset="0"/>
                <a:cs typeface="Arial" panose="020B0604020202020204" pitchFamily="34" charset="0"/>
              </a:rPr>
              <a:t>La mente absorbente</a:t>
            </a:r>
            <a:r>
              <a:rPr lang="es-CL" sz="1200" b="1" cap="none" dirty="0">
                <a:solidFill>
                  <a:srgbClr val="002060"/>
                </a:solidFill>
                <a:latin typeface="Arial" panose="020B0604020202020204" pitchFamily="34" charset="0"/>
                <a:cs typeface="Arial" panose="020B0604020202020204" pitchFamily="34" charset="0"/>
              </a:rPr>
              <a:t>: </a:t>
            </a:r>
            <a:r>
              <a:rPr lang="es-CL" sz="1200" cap="none" dirty="0">
                <a:solidFill>
                  <a:srgbClr val="002060"/>
                </a:solidFill>
                <a:latin typeface="Arial" panose="020B0604020202020204" pitchFamily="34" charset="0"/>
                <a:cs typeface="Arial" panose="020B0604020202020204" pitchFamily="34" charset="0"/>
              </a:rPr>
              <a:t>Esta es la forma que Montessori describe la mente de los niños. Sus mentes son como una esponja donde absorbe toda la información de su entorno. Durante los primeros años de un niños, ellos aprender a formar palabras, caminar, comprender señales de su entorno, las relaciones, los objetos, leyes de la naturaleza, entre otra cosas. Gran parte de estos aprendizaje están en el inconsciente, porque el cerebro de los niños pequeños han sido programados para absorber la información de forma automática e inconscientemente. </a:t>
            </a:r>
          </a:p>
          <a:p>
            <a:r>
              <a:rPr lang="es-CL" sz="1100" i="1" cap="none" dirty="0">
                <a:solidFill>
                  <a:srgbClr val="7030A0"/>
                </a:solidFill>
                <a:latin typeface="Arial" panose="020B0604020202020204" pitchFamily="34" charset="0"/>
                <a:cs typeface="Arial" panose="020B0604020202020204" pitchFamily="34" charset="0"/>
              </a:rPr>
              <a:t>“El niño experimenta en cambio una transformación: las impresiones no solo penetran en su mente, sino que la forman. Estas se encarnan en el. El niño crea su propia “carne mental”, utilizando las cosas que se hallan en el ambiente. A este tipo de mente la hemos llamado Mente Absorbente. Nos resulta difícil concebir la facultad de la mente infantil, pero sin duda la suya es una forma de mente privilegiada.” (Una Mente Absorbente, pág. 43).</a:t>
            </a:r>
          </a:p>
          <a:p>
            <a:endParaRPr lang="es-CL" sz="1200" cap="none" dirty="0"/>
          </a:p>
        </p:txBody>
      </p:sp>
    </p:spTree>
    <p:extLst>
      <p:ext uri="{BB962C8B-B14F-4D97-AF65-F5344CB8AC3E}">
        <p14:creationId xmlns:p14="http://schemas.microsoft.com/office/powerpoint/2010/main" val="869995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0C1C2478-EB5F-495A-85BB-6934ED20BE8C}"/>
              </a:ext>
            </a:extLst>
          </p:cNvPr>
          <p:cNvSpPr/>
          <p:nvPr/>
        </p:nvSpPr>
        <p:spPr>
          <a:xfrm>
            <a:off x="251520" y="692696"/>
            <a:ext cx="8424936" cy="4708981"/>
          </a:xfrm>
          <a:prstGeom prst="rect">
            <a:avLst/>
          </a:prstGeom>
        </p:spPr>
        <p:txBody>
          <a:bodyPr wrap="square">
            <a:spAutoFit/>
          </a:bodyPr>
          <a:lstStyle/>
          <a:p>
            <a:pPr marL="285750" indent="-285750" algn="just">
              <a:buFont typeface="Wingdings" panose="05000000000000000000" pitchFamily="2" charset="2"/>
              <a:buChar char="v"/>
            </a:pPr>
            <a:r>
              <a:rPr lang="es-CL" sz="1200" b="1" dirty="0">
                <a:solidFill>
                  <a:srgbClr val="002060"/>
                </a:solidFill>
                <a:latin typeface="Arial" panose="020B0604020202020204" pitchFamily="34" charset="0"/>
                <a:cs typeface="Arial" panose="020B0604020202020204" pitchFamily="34" charset="0"/>
              </a:rPr>
              <a:t>3. </a:t>
            </a:r>
            <a:r>
              <a:rPr lang="es-CL" sz="1400" b="1" dirty="0">
                <a:solidFill>
                  <a:srgbClr val="002060"/>
                </a:solidFill>
                <a:latin typeface="Arial" panose="020B0604020202020204" pitchFamily="34" charset="0"/>
                <a:cs typeface="Arial" panose="020B0604020202020204" pitchFamily="34" charset="0"/>
              </a:rPr>
              <a:t>Período Sensibles</a:t>
            </a:r>
            <a:r>
              <a:rPr lang="es-CL" sz="1400" dirty="0">
                <a:solidFill>
                  <a:srgbClr val="002060"/>
                </a:solidFill>
                <a:latin typeface="Arial" panose="020B0604020202020204" pitchFamily="34" charset="0"/>
                <a:cs typeface="Arial" panose="020B0604020202020204" pitchFamily="34" charset="0"/>
              </a:rPr>
              <a:t>: </a:t>
            </a:r>
            <a:r>
              <a:rPr lang="es-CL" sz="1200" dirty="0">
                <a:solidFill>
                  <a:srgbClr val="002060"/>
                </a:solidFill>
                <a:latin typeface="Arial" panose="020B0604020202020204" pitchFamily="34" charset="0"/>
                <a:cs typeface="Arial" panose="020B0604020202020204" pitchFamily="34" charset="0"/>
              </a:rPr>
              <a:t>Un niño aprende cosas en los periodos sensitivos. Esta sensibilidad permite al niño ponerse en contacto con el mundo exterior de un modo excepcionalmente intenso. Y todo resulta fácil, todo es entusiasmo para la vida. Cada esfuerzo que el niño hace es un aumento de poder. Cuando, en el periodo sensitivo, ya ha adquirido unos conocimientos, sobrevine el torpor de la indiferencia, la fatiga en el niño. Pero cuando estas pasiones psíquicas se apagan, pueden encenderse otras.</a:t>
            </a:r>
          </a:p>
          <a:p>
            <a:pPr algn="just"/>
            <a:endParaRPr lang="es-CL" sz="1200" i="1" dirty="0">
              <a:latin typeface="Arial" panose="020B0604020202020204" pitchFamily="34" charset="0"/>
              <a:cs typeface="Arial" panose="020B0604020202020204" pitchFamily="34" charset="0"/>
            </a:endParaRPr>
          </a:p>
          <a:p>
            <a:pPr algn="just"/>
            <a:r>
              <a:rPr lang="es-CL" sz="1100" i="1" dirty="0">
                <a:solidFill>
                  <a:srgbClr val="7030A0"/>
                </a:solidFill>
                <a:latin typeface="Arial" panose="020B0604020202020204" pitchFamily="34" charset="0"/>
                <a:cs typeface="Arial" panose="020B0604020202020204" pitchFamily="34" charset="0"/>
              </a:rPr>
              <a:t>“Los períodos sensibles se tratan de sensibilidades especiales, que se encuentran en los seres en evolución, es decir, en los estados infantiles, los cuáles son pasajeros y se limitan a la adquisición de un carácter determinado. Una vez desarrollado este carácter, cesa la sensibilidad correspondiente. Por consiguiente el crecimiento (…) es un Trabajo minuciosamente dirigido por los instintos periódicos, que impulsan hacia una actividad determinada, que quizás es distinta de la que caracterizará al individuo adulto” (El Niño: El secreto de la infancia, pag.76).</a:t>
            </a:r>
          </a:p>
          <a:p>
            <a:pPr algn="just"/>
            <a:endParaRPr lang="es-CL" sz="1200" i="1" dirty="0">
              <a:solidFill>
                <a:srgbClr val="002060"/>
              </a:solidFill>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v"/>
            </a:pPr>
            <a:r>
              <a:rPr lang="es-CL" sz="1200" b="1" dirty="0">
                <a:solidFill>
                  <a:srgbClr val="002060"/>
                </a:solidFill>
                <a:latin typeface="Arial" panose="020B0604020202020204" pitchFamily="34" charset="0"/>
                <a:cs typeface="Arial" panose="020B0604020202020204" pitchFamily="34" charset="0"/>
              </a:rPr>
              <a:t>4. </a:t>
            </a:r>
            <a:r>
              <a:rPr lang="es-CL" sz="1400" b="1" dirty="0">
                <a:solidFill>
                  <a:srgbClr val="002060"/>
                </a:solidFill>
                <a:latin typeface="Arial" panose="020B0604020202020204" pitchFamily="34" charset="0"/>
                <a:cs typeface="Arial" panose="020B0604020202020204" pitchFamily="34" charset="0"/>
              </a:rPr>
              <a:t>El ambiente preparado: </a:t>
            </a:r>
            <a:r>
              <a:rPr lang="es-CL" sz="1200" dirty="0">
                <a:solidFill>
                  <a:srgbClr val="002060"/>
                </a:solidFill>
                <a:latin typeface="Arial" panose="020B0604020202020204" pitchFamily="34" charset="0"/>
                <a:cs typeface="Arial" panose="020B0604020202020204" pitchFamily="34" charset="0"/>
              </a:rPr>
              <a:t>María Montessori se refirió al ambiente preparada tanto a espacios físicos, como aspectos intangibles; espirituales y emocionales.</a:t>
            </a:r>
          </a:p>
          <a:p>
            <a:pPr algn="just"/>
            <a:r>
              <a:rPr lang="es-CL" sz="1200" dirty="0">
                <a:solidFill>
                  <a:srgbClr val="002060"/>
                </a:solidFill>
                <a:latin typeface="Arial" panose="020B0604020202020204" pitchFamily="34" charset="0"/>
                <a:cs typeface="Arial" panose="020B0604020202020204" pitchFamily="34" charset="0"/>
              </a:rPr>
              <a:t>       Este ambiente ayuda a los periodos sensibles y así a satisfacer la necesidad de espacio y libertad. </a:t>
            </a:r>
          </a:p>
          <a:p>
            <a:pPr algn="just"/>
            <a:r>
              <a:rPr lang="es-CL" sz="1200" dirty="0">
                <a:solidFill>
                  <a:srgbClr val="002060"/>
                </a:solidFill>
                <a:latin typeface="Arial" panose="020B0604020202020204" pitchFamily="34" charset="0"/>
                <a:cs typeface="Arial" panose="020B0604020202020204" pitchFamily="34" charset="0"/>
              </a:rPr>
              <a:t>       María Montessori quiso ofrecerle a los niños un lugar donde puedan sentirlo propio, un ambiente donde el niño pueda    construirse por si mismo.</a:t>
            </a:r>
          </a:p>
          <a:p>
            <a:pPr algn="just"/>
            <a:r>
              <a:rPr lang="es-CL" sz="1200" dirty="0">
                <a:solidFill>
                  <a:srgbClr val="002060"/>
                </a:solidFill>
                <a:latin typeface="Arial" panose="020B0604020202020204" pitchFamily="34" charset="0"/>
                <a:cs typeface="Arial" panose="020B0604020202020204" pitchFamily="34" charset="0"/>
              </a:rPr>
              <a:t>       El ambiente Montessori es un ambiente que toma en cuenta la vida.</a:t>
            </a:r>
          </a:p>
          <a:p>
            <a:pPr algn="just"/>
            <a:r>
              <a:rPr lang="es-CL" sz="1200" dirty="0">
                <a:solidFill>
                  <a:srgbClr val="002060"/>
                </a:solidFill>
                <a:latin typeface="Arial" panose="020B0604020202020204" pitchFamily="34" charset="0"/>
                <a:cs typeface="Arial" panose="020B0604020202020204" pitchFamily="34" charset="0"/>
              </a:rPr>
              <a:t>       Se crea “La casa del </a:t>
            </a:r>
            <a:r>
              <a:rPr lang="es-CL" sz="1200" dirty="0" err="1">
                <a:solidFill>
                  <a:srgbClr val="002060"/>
                </a:solidFill>
                <a:latin typeface="Arial" panose="020B0604020202020204" pitchFamily="34" charset="0"/>
                <a:cs typeface="Arial" panose="020B0604020202020204" pitchFamily="34" charset="0"/>
              </a:rPr>
              <a:t>Bambini</a:t>
            </a:r>
            <a:r>
              <a:rPr lang="es-CL" sz="1200" dirty="0">
                <a:solidFill>
                  <a:srgbClr val="002060"/>
                </a:solidFill>
                <a:latin typeface="Arial" panose="020B0604020202020204" pitchFamily="34" charset="0"/>
                <a:cs typeface="Arial" panose="020B0604020202020204" pitchFamily="34" charset="0"/>
              </a:rPr>
              <a:t>” </a:t>
            </a:r>
          </a:p>
          <a:p>
            <a:pPr algn="just"/>
            <a:r>
              <a:rPr lang="es-CL" sz="1200" dirty="0">
                <a:solidFill>
                  <a:srgbClr val="002060"/>
                </a:solidFill>
                <a:latin typeface="Arial" panose="020B0604020202020204" pitchFamily="34" charset="0"/>
                <a:cs typeface="Arial" panose="020B0604020202020204" pitchFamily="34" charset="0"/>
              </a:rPr>
              <a:t>       Un ambiente debe ser ordenado, limpio, seguro, luminoso, entre otros, con esto se permite que el niño encuentre su  espacio. </a:t>
            </a:r>
          </a:p>
          <a:p>
            <a:pPr algn="just"/>
            <a:endParaRPr lang="es-CL" sz="1100" i="1" dirty="0">
              <a:solidFill>
                <a:srgbClr val="7030A0"/>
              </a:solidFill>
              <a:latin typeface="Arial" panose="020B0604020202020204" pitchFamily="34" charset="0"/>
              <a:cs typeface="Arial" panose="020B0604020202020204" pitchFamily="34" charset="0"/>
            </a:endParaRPr>
          </a:p>
          <a:p>
            <a:pPr algn="just"/>
            <a:r>
              <a:rPr lang="es-CL" sz="1100" i="1" dirty="0">
                <a:solidFill>
                  <a:srgbClr val="7030A0"/>
                </a:solidFill>
                <a:latin typeface="Arial" panose="020B0604020202020204" pitchFamily="34" charset="0"/>
                <a:cs typeface="Arial" panose="020B0604020202020204" pitchFamily="34" charset="0"/>
              </a:rPr>
              <a:t>“El ambiente es fundamental: debe facilitar la expansión del ser en proceso de desarrollo reduciendo a un mínimo los obstáculos y dejando un campo libre para las energías del niño ofreciéndole los motivos de actividad necesarios para que estas fluyan.” (</a:t>
            </a:r>
            <a:r>
              <a:rPr lang="es-CL" sz="1100" i="1" dirty="0" err="1">
                <a:solidFill>
                  <a:srgbClr val="7030A0"/>
                </a:solidFill>
                <a:latin typeface="Arial" panose="020B0604020202020204" pitchFamily="34" charset="0"/>
                <a:cs typeface="Arial" panose="020B0604020202020204" pitchFamily="34" charset="0"/>
              </a:rPr>
              <a:t>Maria</a:t>
            </a:r>
            <a:r>
              <a:rPr lang="es-CL" sz="1100" i="1" dirty="0">
                <a:solidFill>
                  <a:srgbClr val="7030A0"/>
                </a:solidFill>
                <a:latin typeface="Arial" panose="020B0604020202020204" pitchFamily="34" charset="0"/>
                <a:cs typeface="Arial" panose="020B0604020202020204" pitchFamily="34" charset="0"/>
              </a:rPr>
              <a:t> Montessori, </a:t>
            </a:r>
            <a:r>
              <a:rPr lang="es-CL" sz="1100" i="1" dirty="0" err="1">
                <a:solidFill>
                  <a:srgbClr val="7030A0"/>
                </a:solidFill>
                <a:latin typeface="Arial" panose="020B0604020202020204" pitchFamily="34" charset="0"/>
                <a:cs typeface="Arial" panose="020B0604020202020204" pitchFamily="34" charset="0"/>
              </a:rPr>
              <a:t>The</a:t>
            </a:r>
            <a:r>
              <a:rPr lang="es-CL" sz="1100" i="1" dirty="0">
                <a:solidFill>
                  <a:srgbClr val="7030A0"/>
                </a:solidFill>
                <a:latin typeface="Arial" panose="020B0604020202020204" pitchFamily="34" charset="0"/>
                <a:cs typeface="Arial" panose="020B0604020202020204" pitchFamily="34" charset="0"/>
              </a:rPr>
              <a:t> </a:t>
            </a:r>
            <a:r>
              <a:rPr lang="es-CL" sz="1100" i="1" dirty="0" err="1">
                <a:solidFill>
                  <a:srgbClr val="7030A0"/>
                </a:solidFill>
                <a:latin typeface="Arial" panose="020B0604020202020204" pitchFamily="34" charset="0"/>
                <a:cs typeface="Arial" panose="020B0604020202020204" pitchFamily="34" charset="0"/>
              </a:rPr>
              <a:t>Secret</a:t>
            </a:r>
            <a:r>
              <a:rPr lang="es-CL" sz="1100" i="1" dirty="0">
                <a:solidFill>
                  <a:srgbClr val="7030A0"/>
                </a:solidFill>
                <a:latin typeface="Arial" panose="020B0604020202020204" pitchFamily="34" charset="0"/>
                <a:cs typeface="Arial" panose="020B0604020202020204" pitchFamily="34" charset="0"/>
              </a:rPr>
              <a:t> </a:t>
            </a:r>
            <a:r>
              <a:rPr lang="es-CL" sz="1100" i="1" dirty="0" err="1">
                <a:solidFill>
                  <a:srgbClr val="7030A0"/>
                </a:solidFill>
                <a:latin typeface="Arial" panose="020B0604020202020204" pitchFamily="34" charset="0"/>
                <a:cs typeface="Arial" panose="020B0604020202020204" pitchFamily="34" charset="0"/>
              </a:rPr>
              <a:t>of</a:t>
            </a:r>
            <a:r>
              <a:rPr lang="es-CL" sz="1100" i="1" dirty="0">
                <a:solidFill>
                  <a:srgbClr val="7030A0"/>
                </a:solidFill>
                <a:latin typeface="Arial" panose="020B0604020202020204" pitchFamily="34" charset="0"/>
                <a:cs typeface="Arial" panose="020B0604020202020204" pitchFamily="34" charset="0"/>
              </a:rPr>
              <a:t> </a:t>
            </a:r>
            <a:r>
              <a:rPr lang="es-CL" sz="1100" i="1" dirty="0" err="1">
                <a:solidFill>
                  <a:srgbClr val="7030A0"/>
                </a:solidFill>
                <a:latin typeface="Arial" panose="020B0604020202020204" pitchFamily="34" charset="0"/>
                <a:cs typeface="Arial" panose="020B0604020202020204" pitchFamily="34" charset="0"/>
              </a:rPr>
              <a:t>Childhood</a:t>
            </a:r>
            <a:r>
              <a:rPr lang="es-CL" sz="1100" i="1" dirty="0">
                <a:solidFill>
                  <a:srgbClr val="7030A0"/>
                </a:solidFill>
                <a:latin typeface="Arial" panose="020B0604020202020204" pitchFamily="34" charset="0"/>
                <a:cs typeface="Arial" panose="020B0604020202020204" pitchFamily="34" charset="0"/>
              </a:rPr>
              <a:t> p.107).</a:t>
            </a:r>
          </a:p>
        </p:txBody>
      </p:sp>
    </p:spTree>
    <p:extLst>
      <p:ext uri="{BB962C8B-B14F-4D97-AF65-F5344CB8AC3E}">
        <p14:creationId xmlns:p14="http://schemas.microsoft.com/office/powerpoint/2010/main" val="34249030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a:extLst>
              <a:ext uri="{FF2B5EF4-FFF2-40B4-BE49-F238E27FC236}">
                <a16:creationId xmlns:a16="http://schemas.microsoft.com/office/drawing/2014/main" id="{54815AEF-D528-480A-9416-0633FF0F8182}"/>
              </a:ext>
            </a:extLst>
          </p:cNvPr>
          <p:cNvSpPr>
            <a:spLocks noGrp="1"/>
          </p:cNvSpPr>
          <p:nvPr>
            <p:ph type="body" sz="half" idx="2"/>
          </p:nvPr>
        </p:nvSpPr>
        <p:spPr>
          <a:xfrm>
            <a:off x="457200" y="692696"/>
            <a:ext cx="8147248" cy="5433467"/>
          </a:xfrm>
        </p:spPr>
        <p:txBody>
          <a:bodyPr/>
          <a:lstStyle/>
          <a:p>
            <a:pPr marL="285750" indent="-285750">
              <a:buFont typeface="Wingdings" panose="05000000000000000000" pitchFamily="2" charset="2"/>
              <a:buChar char="v"/>
            </a:pPr>
            <a:r>
              <a:rPr lang="es-CL" b="1" cap="none" dirty="0">
                <a:solidFill>
                  <a:srgbClr val="002060"/>
                </a:solidFill>
                <a:latin typeface="Arial" panose="020B0604020202020204" pitchFamily="34" charset="0"/>
                <a:cs typeface="Arial" panose="020B0604020202020204" pitchFamily="34" charset="0"/>
              </a:rPr>
              <a:t>Rol del adulto:  </a:t>
            </a:r>
            <a:r>
              <a:rPr lang="es-CL" sz="1200" cap="none" dirty="0">
                <a:solidFill>
                  <a:srgbClr val="002060"/>
                </a:solidFill>
                <a:latin typeface="Arial" panose="020B0604020202020204" pitchFamily="34" charset="0"/>
                <a:cs typeface="Arial" panose="020B0604020202020204" pitchFamily="34" charset="0"/>
              </a:rPr>
              <a:t>Se refiere que el adulto es un orientador, que forma el vinculo dinámico entre el niño y el ambiente. De esta manera se enfatiza la función del guía, que es el que prepara el ambiente, la observación y enseña a los niños el correcto uso de cada material, enseñándoles las lecciones correspondientes, así el niño aprende a enseñar, construir y perfeccionarse por si solos.</a:t>
            </a:r>
          </a:p>
          <a:p>
            <a:pPr>
              <a:spcBef>
                <a:spcPts val="600"/>
              </a:spcBef>
            </a:pPr>
            <a:r>
              <a:rPr lang="es-CL" sz="1200" cap="none" dirty="0">
                <a:solidFill>
                  <a:srgbClr val="002060"/>
                </a:solidFill>
                <a:latin typeface="Arial" panose="020B0604020202020204" pitchFamily="34" charset="0"/>
                <a:cs typeface="Arial" panose="020B0604020202020204" pitchFamily="34" charset="0"/>
              </a:rPr>
              <a:t>       El guía debe adquirir constantemente desarrollo y crecimiento humano, pues de esta forma sabe acerca de la     enseñanza y el aprendizaje. Un buen guía a lo largo de su profesión debe saber sobre la naturaleza y el objetivo de cada     material de trabajo para los niños, y a través de la observación el guía sabe cuando puede o no presentarle un material nuevo. </a:t>
            </a:r>
          </a:p>
          <a:p>
            <a:pPr>
              <a:spcBef>
                <a:spcPts val="600"/>
              </a:spcBef>
            </a:pPr>
            <a:r>
              <a:rPr lang="es-CL" sz="1200" cap="none" dirty="0">
                <a:solidFill>
                  <a:srgbClr val="002060"/>
                </a:solidFill>
                <a:latin typeface="Arial" panose="020B0604020202020204" pitchFamily="34" charset="0"/>
                <a:cs typeface="Arial" panose="020B0604020202020204" pitchFamily="34" charset="0"/>
              </a:rPr>
              <a:t>      El guía requiere de buena habilidad de observación acertada, sin prejuicios. También debe involucrar una actitud de humildad y respeto hacia el niño cada vez que lo observe y se haga una retroalimentación. </a:t>
            </a:r>
          </a:p>
          <a:p>
            <a:pPr>
              <a:spcBef>
                <a:spcPts val="600"/>
              </a:spcBef>
            </a:pPr>
            <a:r>
              <a:rPr lang="es-CL" sz="1200" cap="none" dirty="0">
                <a:solidFill>
                  <a:srgbClr val="002060"/>
                </a:solidFill>
                <a:latin typeface="Arial" panose="020B0604020202020204" pitchFamily="34" charset="0"/>
                <a:cs typeface="Arial" panose="020B0604020202020204" pitchFamily="34" charset="0"/>
              </a:rPr>
              <a:t>El guía Montessori debe ser una transformación interna que permita el contacto con el niño.</a:t>
            </a:r>
          </a:p>
          <a:p>
            <a:pPr>
              <a:spcBef>
                <a:spcPts val="600"/>
              </a:spcBef>
            </a:pPr>
            <a:r>
              <a:rPr lang="es-CL" sz="1200" cap="none" dirty="0">
                <a:solidFill>
                  <a:srgbClr val="002060"/>
                </a:solidFill>
                <a:latin typeface="Arial" panose="020B0604020202020204" pitchFamily="34" charset="0"/>
                <a:cs typeface="Arial" panose="020B0604020202020204" pitchFamily="34" charset="0"/>
              </a:rPr>
              <a:t>Para ser un Guía Montessori se debe tener una Preparación Práctica y Espiritual. </a:t>
            </a:r>
          </a:p>
          <a:p>
            <a:pPr>
              <a:spcBef>
                <a:spcPts val="600"/>
              </a:spcBef>
            </a:pPr>
            <a:r>
              <a:rPr lang="es-CL" sz="1100" i="1" cap="none" dirty="0">
                <a:solidFill>
                  <a:srgbClr val="7030A0"/>
                </a:solidFill>
                <a:latin typeface="Arial" panose="020B0604020202020204" pitchFamily="34" charset="0"/>
                <a:cs typeface="Arial" panose="020B0604020202020204" pitchFamily="34" charset="0"/>
              </a:rPr>
              <a:t>“La verdadera preparación para la educación es el estudio de uno mismo. La formación del adulto que va ayudar a la vida va mucho más allá del aprendizaje de ideas. Es realmente una preparación del espíritu.”</a:t>
            </a:r>
          </a:p>
        </p:txBody>
      </p:sp>
    </p:spTree>
    <p:extLst>
      <p:ext uri="{BB962C8B-B14F-4D97-AF65-F5344CB8AC3E}">
        <p14:creationId xmlns:p14="http://schemas.microsoft.com/office/powerpoint/2010/main" val="78176851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56F8A3-9309-4118-A0B0-B97924AD8505}"/>
              </a:ext>
            </a:extLst>
          </p:cNvPr>
          <p:cNvSpPr>
            <a:spLocks noGrp="1"/>
          </p:cNvSpPr>
          <p:nvPr>
            <p:ph type="title"/>
          </p:nvPr>
        </p:nvSpPr>
        <p:spPr>
          <a:xfrm>
            <a:off x="457200" y="273050"/>
            <a:ext cx="8229600" cy="995710"/>
          </a:xfrm>
        </p:spPr>
        <p:txBody>
          <a:bodyPr>
            <a:normAutofit/>
          </a:bodyPr>
          <a:lstStyle/>
          <a:p>
            <a:pPr algn="ctr"/>
            <a:r>
              <a:rPr lang="es-CL" sz="2800" dirty="0">
                <a:solidFill>
                  <a:srgbClr val="00B050"/>
                </a:solidFill>
              </a:rPr>
              <a:t>5 Áreas de enseñanza de </a:t>
            </a:r>
            <a:br>
              <a:rPr lang="es-CL" sz="2800" dirty="0">
                <a:solidFill>
                  <a:srgbClr val="00B050"/>
                </a:solidFill>
              </a:rPr>
            </a:br>
            <a:r>
              <a:rPr lang="es-CL" sz="2800" dirty="0">
                <a:solidFill>
                  <a:srgbClr val="00B050"/>
                </a:solidFill>
              </a:rPr>
              <a:t>María Montessori. </a:t>
            </a:r>
          </a:p>
        </p:txBody>
      </p:sp>
      <p:sp>
        <p:nvSpPr>
          <p:cNvPr id="4" name="Marcador de texto 3">
            <a:extLst>
              <a:ext uri="{FF2B5EF4-FFF2-40B4-BE49-F238E27FC236}">
                <a16:creationId xmlns:a16="http://schemas.microsoft.com/office/drawing/2014/main" id="{2FE72E6D-C366-49B5-92C4-528BF42D733F}"/>
              </a:ext>
            </a:extLst>
          </p:cNvPr>
          <p:cNvSpPr>
            <a:spLocks noGrp="1"/>
          </p:cNvSpPr>
          <p:nvPr>
            <p:ph type="body" sz="half" idx="2"/>
          </p:nvPr>
        </p:nvSpPr>
        <p:spPr>
          <a:xfrm>
            <a:off x="457200" y="1435101"/>
            <a:ext cx="8229600" cy="2425947"/>
          </a:xfrm>
        </p:spPr>
        <p:txBody>
          <a:bodyPr>
            <a:normAutofit/>
          </a:bodyPr>
          <a:lstStyle/>
          <a:p>
            <a:pPr marL="342900" indent="-342900">
              <a:buFont typeface="+mj-lt"/>
              <a:buAutoNum type="arabicPeriod"/>
            </a:pPr>
            <a:r>
              <a:rPr lang="es-CL" b="1" dirty="0">
                <a:solidFill>
                  <a:srgbClr val="002060"/>
                </a:solidFill>
                <a:latin typeface="Arial" panose="020B0604020202020204" pitchFamily="34" charset="0"/>
                <a:cs typeface="Arial" panose="020B0604020202020204" pitchFamily="34" charset="0"/>
              </a:rPr>
              <a:t>Área sensorial: </a:t>
            </a:r>
            <a:r>
              <a:rPr lang="es-CL" cap="none" dirty="0">
                <a:solidFill>
                  <a:srgbClr val="002060"/>
                </a:solidFill>
                <a:latin typeface="Arial" panose="020B0604020202020204" pitchFamily="34" charset="0"/>
                <a:cs typeface="Arial" panose="020B0604020202020204" pitchFamily="34" charset="0"/>
              </a:rPr>
              <a:t>El área sensorial del aula ayuda a los niños a ser más conscientes de los detalles más pequeños que suelen pasarse por alto. Cada actividad sensorial se centra en una cualidad importante como el color, peso, forma, tamaño, textura, sonido u olor. Las actividades sensoriales desarrollan los sentidos de percepción y discriminación para explorar y discriminar patrones así como el desarrollo de las funciones motoras finas de las manos. El área sensorial construye la concentración del niño para un despertar más amplio de los sentidos y la percepción para distinguir diferentes cualidades y patrones. </a:t>
            </a:r>
          </a:p>
          <a:p>
            <a:pPr marL="285750" indent="-285750" fontAlgn="base">
              <a:buFont typeface="Arial" panose="020B0604020202020204" pitchFamily="34" charset="0"/>
              <a:buChar char="•"/>
            </a:pPr>
            <a:r>
              <a:rPr lang="es-CL" sz="1200" b="1" dirty="0">
                <a:solidFill>
                  <a:schemeClr val="accent3">
                    <a:lumMod val="50000"/>
                  </a:schemeClr>
                </a:solidFill>
                <a:latin typeface="Arial" panose="020B0604020202020204" pitchFamily="34" charset="0"/>
                <a:cs typeface="Arial" panose="020B0604020202020204" pitchFamily="34" charset="0"/>
              </a:rPr>
              <a:t>Visual, Táctil, Olfativo, Gustativo, Auditivo, </a:t>
            </a:r>
            <a:r>
              <a:rPr lang="es-CL" sz="1200" b="1" dirty="0" err="1">
                <a:solidFill>
                  <a:schemeClr val="accent3">
                    <a:lumMod val="50000"/>
                  </a:schemeClr>
                </a:solidFill>
                <a:latin typeface="Arial" panose="020B0604020202020204" pitchFamily="34" charset="0"/>
                <a:cs typeface="Arial" panose="020B0604020202020204" pitchFamily="34" charset="0"/>
              </a:rPr>
              <a:t>Estereognóstico</a:t>
            </a:r>
            <a:r>
              <a:rPr lang="es-CL" sz="1200" b="1" dirty="0">
                <a:solidFill>
                  <a:schemeClr val="accent3">
                    <a:lumMod val="50000"/>
                  </a:schemeClr>
                </a:solidFill>
                <a:latin typeface="Arial" panose="020B0604020202020204" pitchFamily="34" charset="0"/>
                <a:cs typeface="Arial" panose="020B0604020202020204" pitchFamily="34" charset="0"/>
              </a:rPr>
              <a:t> (táctil con movimiento).</a:t>
            </a:r>
          </a:p>
          <a:p>
            <a:endParaRPr lang="es-CL" cap="none" dirty="0"/>
          </a:p>
          <a:p>
            <a:endParaRPr lang="es-CL" dirty="0"/>
          </a:p>
        </p:txBody>
      </p:sp>
      <p:pic>
        <p:nvPicPr>
          <p:cNvPr id="1028" name="Picture 4" descr="Resultado de imagen de area sensorial montessori">
            <a:extLst>
              <a:ext uri="{FF2B5EF4-FFF2-40B4-BE49-F238E27FC236}">
                <a16:creationId xmlns:a16="http://schemas.microsoft.com/office/drawing/2014/main" id="{791279A5-79E7-4C62-B480-B35AC5E86C7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4340"/>
          <a:stretch/>
        </p:blipFill>
        <p:spPr bwMode="auto">
          <a:xfrm>
            <a:off x="5906614" y="4279162"/>
            <a:ext cx="3024336" cy="172395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30" name="Picture 6" descr="Resultado de imagen de area sensorial montessori">
            <a:extLst>
              <a:ext uri="{FF2B5EF4-FFF2-40B4-BE49-F238E27FC236}">
                <a16:creationId xmlns:a16="http://schemas.microsoft.com/office/drawing/2014/main" id="{58B66F9C-3EAC-4670-95B2-E8724E01CE4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263" r="29280"/>
          <a:stretch/>
        </p:blipFill>
        <p:spPr bwMode="auto">
          <a:xfrm>
            <a:off x="216033" y="4279163"/>
            <a:ext cx="2592414" cy="172395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32" name="Picture 8" descr="Resultado de imagen de area sensorial montessori">
            <a:extLst>
              <a:ext uri="{FF2B5EF4-FFF2-40B4-BE49-F238E27FC236}">
                <a16:creationId xmlns:a16="http://schemas.microsoft.com/office/drawing/2014/main" id="{E82CF6C8-18B8-4949-BA1E-7BBE2787E2D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25579" y="4279162"/>
            <a:ext cx="2592413" cy="17282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6497263"/>
      </p:ext>
    </p:extLst>
  </p:cSld>
  <p:clrMapOvr>
    <a:masterClrMapping/>
  </p:clrMapOvr>
  <p:transition spd="slow">
    <p:randomBar dir="vert"/>
  </p:transition>
</p:sld>
</file>

<file path=ppt/theme/theme1.xml><?xml version="1.0" encoding="utf-8"?>
<a:theme xmlns:a="http://schemas.openxmlformats.org/drawingml/2006/main" name="Gota">
  <a:themeElements>
    <a:clrScheme name="Gota">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Gota">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ota">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Gota</Template>
  <TotalTime>524</TotalTime>
  <Words>2868</Words>
  <Application>Microsoft Office PowerPoint</Application>
  <PresentationFormat>Presentación en pantalla (4:3)</PresentationFormat>
  <Paragraphs>82</Paragraphs>
  <Slides>15</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15</vt:i4>
      </vt:variant>
    </vt:vector>
  </HeadingPairs>
  <TitlesOfParts>
    <vt:vector size="23" baseType="lpstr">
      <vt:lpstr>Angsana New</vt:lpstr>
      <vt:lpstr>Arial</vt:lpstr>
      <vt:lpstr>Cambria</vt:lpstr>
      <vt:lpstr>Chaparral Pro Light</vt:lpstr>
      <vt:lpstr>Kokila</vt:lpstr>
      <vt:lpstr>Tw Cen MT</vt:lpstr>
      <vt:lpstr>Wingdings</vt:lpstr>
      <vt:lpstr>Gota</vt:lpstr>
      <vt:lpstr>Vida y obra de  María Montessori.</vt:lpstr>
      <vt:lpstr>Presentación de PowerPoint</vt:lpstr>
      <vt:lpstr>Presentación de PowerPoint</vt:lpstr>
      <vt:lpstr>Presentación de PowerPoint</vt:lpstr>
      <vt:lpstr>Currículo Montessori. </vt:lpstr>
      <vt:lpstr>5 Principios de la metodología  Montessori.</vt:lpstr>
      <vt:lpstr>Presentación de PowerPoint</vt:lpstr>
      <vt:lpstr>Presentación de PowerPoint</vt:lpstr>
      <vt:lpstr>5 Áreas de enseñanza de  María Montessori. </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Vida y obra de María Montessori.</dc:title>
  <dc:creator>Belen</dc:creator>
  <cp:lastModifiedBy>Belen</cp:lastModifiedBy>
  <cp:revision>81</cp:revision>
  <dcterms:created xsi:type="dcterms:W3CDTF">2020-03-20T15:31:17Z</dcterms:created>
  <dcterms:modified xsi:type="dcterms:W3CDTF">2020-03-31T20:57:09Z</dcterms:modified>
</cp:coreProperties>
</file>