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0" r:id="rId4"/>
    <p:sldId id="271" r:id="rId5"/>
    <p:sldId id="264" r:id="rId6"/>
    <p:sldId id="267" r:id="rId7"/>
    <p:sldId id="265" r:id="rId8"/>
    <p:sldId id="258" r:id="rId9"/>
    <p:sldId id="268" r:id="rId10"/>
    <p:sldId id="274" r:id="rId11"/>
    <p:sldId id="275" r:id="rId12"/>
    <p:sldId id="259" r:id="rId13"/>
    <p:sldId id="272" r:id="rId14"/>
    <p:sldId id="276" r:id="rId15"/>
    <p:sldId id="273" r:id="rId16"/>
    <p:sldId id="261" r:id="rId17"/>
    <p:sldId id="266" r:id="rId18"/>
    <p:sldId id="262" r:id="rId19"/>
    <p:sldId id="263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>
        <p:scale>
          <a:sx n="104" d="100"/>
          <a:sy n="104" d="100"/>
        </p:scale>
        <p:origin x="85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15FF-B9F4-425B-9B12-8CD4B9D635A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F71D068-65C9-4B3C-BC0C-1BDE5A8E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2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15FF-B9F4-425B-9B12-8CD4B9D635A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D068-65C9-4B3C-BC0C-1BDE5A8E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15FF-B9F4-425B-9B12-8CD4B9D635A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D068-65C9-4B3C-BC0C-1BDE5A8E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15FF-B9F4-425B-9B12-8CD4B9D635A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D068-65C9-4B3C-BC0C-1BDE5A8E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6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96515FF-B9F4-425B-9B12-8CD4B9D635A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F71D068-65C9-4B3C-BC0C-1BDE5A8E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15FF-B9F4-425B-9B12-8CD4B9D635A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D068-65C9-4B3C-BC0C-1BDE5A8E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15FF-B9F4-425B-9B12-8CD4B9D635A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D068-65C9-4B3C-BC0C-1BDE5A8E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9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15FF-B9F4-425B-9B12-8CD4B9D635A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D068-65C9-4B3C-BC0C-1BDE5A8E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9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15FF-B9F4-425B-9B12-8CD4B9D635A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D068-65C9-4B3C-BC0C-1BDE5A8E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2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15FF-B9F4-425B-9B12-8CD4B9D635A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D068-65C9-4B3C-BC0C-1BDE5A8E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5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15FF-B9F4-425B-9B12-8CD4B9D635AD}" type="datetimeFigureOut">
              <a:rPr lang="en-US" smtClean="0"/>
              <a:t>15-Jun-19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D068-65C9-4B3C-BC0C-1BDE5A8E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9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96515FF-B9F4-425B-9B12-8CD4B9D635AD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F71D068-65C9-4B3C-BC0C-1BDE5A8E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cial-blockchain.org/2018/11/16/almacenamiento-de-datos-en-la-blockchain/" TargetMode="External"/><Relationship Id="rId7" Type="http://schemas.openxmlformats.org/officeDocument/2006/relationships/hyperlink" Target="https://medium.com/ignation/pulling-the-blockchain-apart-the-transaction-life-cycle-7a1465d75fa3" TargetMode="External"/><Relationship Id="rId2" Type="http://schemas.openxmlformats.org/officeDocument/2006/relationships/hyperlink" Target="https://www.xataka.com/especiales/que-es-blockchain-la-explicacion-definitiva-para-la-tecnologia-mas-de-mod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coin.es/criptomonedas/que-es-un-ataque-de-51-de-la-blockchain/" TargetMode="External"/><Relationship Id="rId5" Type="http://schemas.openxmlformats.org/officeDocument/2006/relationships/hyperlink" Target="https://www.fin-tech.es/2016/10/aplicaciones-de-la-tecnologia-blockchain.html" TargetMode="External"/><Relationship Id="rId4" Type="http://schemas.openxmlformats.org/officeDocument/2006/relationships/hyperlink" Target="https://academy.bit2me.com/como-funciona-el-hash-en-bitcoi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Blockchain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C" dirty="0" smtClean="0"/>
              <a:t>ICT </a:t>
            </a:r>
            <a:r>
              <a:rPr lang="es-EC" dirty="0" err="1" smtClean="0"/>
              <a:t>Platform</a:t>
            </a:r>
            <a:r>
              <a:rPr lang="es-EC" dirty="0" smtClean="0"/>
              <a:t> </a:t>
            </a:r>
            <a:r>
              <a:rPr lang="es-EC" dirty="0" err="1" smtClean="0"/>
              <a:t>for</a:t>
            </a:r>
            <a:r>
              <a:rPr lang="es-EC" dirty="0" smtClean="0"/>
              <a:t> </a:t>
            </a:r>
            <a:r>
              <a:rPr lang="es-EC" dirty="0" err="1" smtClean="0"/>
              <a:t>learning</a:t>
            </a:r>
            <a:r>
              <a:rPr lang="es-EC" dirty="0" smtClean="0"/>
              <a:t> and inclusión</a:t>
            </a:r>
          </a:p>
          <a:p>
            <a:r>
              <a:rPr lang="es-EC" dirty="0" smtClean="0"/>
              <a:t>Mauro Rivadeneira</a:t>
            </a:r>
          </a:p>
          <a:p>
            <a:r>
              <a:rPr lang="es-EC" dirty="0" smtClean="0"/>
              <a:t>Ecuador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9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07867" cy="4351338"/>
          </a:xfrm>
        </p:spPr>
        <p:txBody>
          <a:bodyPr>
            <a:normAutofit/>
          </a:bodyPr>
          <a:lstStyle/>
          <a:p>
            <a:r>
              <a:rPr lang="es-EC" dirty="0" err="1" smtClean="0"/>
              <a:t>When</a:t>
            </a:r>
            <a:r>
              <a:rPr lang="es-EC" dirty="0" smtClean="0"/>
              <a:t> a block </a:t>
            </a:r>
            <a:r>
              <a:rPr lang="es-EC" dirty="0" err="1" smtClean="0"/>
              <a:t>is</a:t>
            </a:r>
            <a:r>
              <a:rPr lang="es-EC" dirty="0" smtClean="0"/>
              <a:t> </a:t>
            </a:r>
            <a:r>
              <a:rPr lang="es-EC" dirty="0" err="1" smtClean="0"/>
              <a:t>validated</a:t>
            </a:r>
            <a:r>
              <a:rPr lang="es-EC" dirty="0" smtClean="0"/>
              <a:t> </a:t>
            </a:r>
            <a:r>
              <a:rPr lang="es-EC" dirty="0" err="1" smtClean="0"/>
              <a:t>for</a:t>
            </a:r>
            <a:r>
              <a:rPr lang="es-EC" dirty="0" smtClean="0"/>
              <a:t> </a:t>
            </a:r>
            <a:r>
              <a:rPr lang="es-EC" dirty="0" err="1" smtClean="0"/>
              <a:t>the</a:t>
            </a:r>
            <a:r>
              <a:rPr lang="es-EC" dirty="0" smtClean="0"/>
              <a:t> </a:t>
            </a:r>
            <a:r>
              <a:rPr lang="es-EC" dirty="0" err="1" smtClean="0"/>
              <a:t>miners</a:t>
            </a:r>
            <a:r>
              <a:rPr lang="es-EC" dirty="0" smtClean="0"/>
              <a:t>, </a:t>
            </a:r>
            <a:r>
              <a:rPr lang="es-EC" dirty="0" err="1" smtClean="0"/>
              <a:t>it</a:t>
            </a:r>
            <a:r>
              <a:rPr lang="es-EC" dirty="0" smtClean="0"/>
              <a:t> </a:t>
            </a:r>
            <a:r>
              <a:rPr lang="es-EC" dirty="0" err="1" smtClean="0"/>
              <a:t>is</a:t>
            </a:r>
            <a:r>
              <a:rPr lang="es-EC" dirty="0" smtClean="0"/>
              <a:t> </a:t>
            </a:r>
            <a:r>
              <a:rPr lang="es-EC" dirty="0" err="1" smtClean="0"/>
              <a:t>distributed</a:t>
            </a:r>
            <a:r>
              <a:rPr lang="es-EC" dirty="0" smtClean="0"/>
              <a:t> </a:t>
            </a:r>
            <a:r>
              <a:rPr lang="es-EC" dirty="0" err="1" smtClean="0"/>
              <a:t>through</a:t>
            </a:r>
            <a:r>
              <a:rPr lang="es-EC" dirty="0" smtClean="0"/>
              <a:t> </a:t>
            </a:r>
            <a:r>
              <a:rPr lang="es-EC" dirty="0" err="1" smtClean="0"/>
              <a:t>the</a:t>
            </a:r>
            <a:r>
              <a:rPr lang="es-EC" dirty="0" smtClean="0"/>
              <a:t> </a:t>
            </a:r>
            <a:r>
              <a:rPr lang="es-EC" dirty="0" err="1" smtClean="0"/>
              <a:t>network</a:t>
            </a:r>
            <a:r>
              <a:rPr lang="es-EC" dirty="0" smtClean="0"/>
              <a:t>. </a:t>
            </a:r>
            <a:r>
              <a:rPr lang="es-EC" dirty="0" err="1" smtClean="0"/>
              <a:t>Each</a:t>
            </a:r>
            <a:r>
              <a:rPr lang="es-EC" dirty="0" smtClean="0"/>
              <a:t> </a:t>
            </a:r>
            <a:r>
              <a:rPr lang="es-EC" dirty="0" err="1" smtClean="0"/>
              <a:t>one</a:t>
            </a:r>
            <a:r>
              <a:rPr lang="es-EC" dirty="0" smtClean="0"/>
              <a:t> </a:t>
            </a:r>
            <a:r>
              <a:rPr lang="es-EC" dirty="0" err="1" smtClean="0"/>
              <a:t>adds</a:t>
            </a:r>
            <a:r>
              <a:rPr lang="es-EC" dirty="0" smtClean="0"/>
              <a:t> </a:t>
            </a:r>
            <a:r>
              <a:rPr lang="es-EC" dirty="0" err="1" smtClean="0"/>
              <a:t>the</a:t>
            </a:r>
            <a:r>
              <a:rPr lang="es-EC" dirty="0" smtClean="0"/>
              <a:t> block to </a:t>
            </a:r>
            <a:r>
              <a:rPr lang="es-EC" dirty="0" err="1" smtClean="0"/>
              <a:t>the</a:t>
            </a:r>
            <a:r>
              <a:rPr lang="es-EC" dirty="0" smtClean="0"/>
              <a:t> </a:t>
            </a:r>
            <a:r>
              <a:rPr lang="es-EC" dirty="0" err="1" smtClean="0"/>
              <a:t>majority</a:t>
            </a:r>
            <a:r>
              <a:rPr lang="es-EC" dirty="0" smtClean="0"/>
              <a:t> </a:t>
            </a:r>
            <a:r>
              <a:rPr lang="es-EC" dirty="0" err="1" smtClean="0"/>
              <a:t>chain</a:t>
            </a:r>
            <a:r>
              <a:rPr lang="es-EC" dirty="0" smtClean="0"/>
              <a:t>.</a:t>
            </a:r>
          </a:p>
          <a:p>
            <a:r>
              <a:rPr lang="es-EC" dirty="0" err="1" smtClean="0"/>
              <a:t>If</a:t>
            </a:r>
            <a:r>
              <a:rPr lang="es-EC" dirty="0" smtClean="0"/>
              <a:t> a </a:t>
            </a:r>
            <a:r>
              <a:rPr lang="es-EC" dirty="0" err="1" smtClean="0"/>
              <a:t>malicious</a:t>
            </a:r>
            <a:r>
              <a:rPr lang="es-EC" dirty="0" smtClean="0"/>
              <a:t> </a:t>
            </a:r>
            <a:r>
              <a:rPr lang="es-EC" dirty="0" err="1" smtClean="0"/>
              <a:t>miner</a:t>
            </a:r>
            <a:r>
              <a:rPr lang="es-EC" dirty="0" smtClean="0"/>
              <a:t> tries to </a:t>
            </a:r>
            <a:r>
              <a:rPr lang="es-EC" dirty="0" err="1" smtClean="0"/>
              <a:t>submit</a:t>
            </a:r>
            <a:r>
              <a:rPr lang="es-EC" dirty="0" smtClean="0"/>
              <a:t> </a:t>
            </a:r>
            <a:r>
              <a:rPr lang="es-EC" dirty="0" err="1" smtClean="0"/>
              <a:t>an</a:t>
            </a:r>
            <a:r>
              <a:rPr lang="es-EC" dirty="0" smtClean="0"/>
              <a:t> </a:t>
            </a:r>
            <a:r>
              <a:rPr lang="es-EC" dirty="0" err="1" smtClean="0"/>
              <a:t>altered</a:t>
            </a:r>
            <a:r>
              <a:rPr lang="es-EC" dirty="0" smtClean="0"/>
              <a:t> block, </a:t>
            </a:r>
            <a:r>
              <a:rPr lang="es-EC" dirty="0" err="1" smtClean="0"/>
              <a:t>the</a:t>
            </a:r>
            <a:r>
              <a:rPr lang="es-EC" dirty="0" smtClean="0"/>
              <a:t> hash </a:t>
            </a:r>
            <a:r>
              <a:rPr lang="es-EC" dirty="0" err="1" smtClean="0"/>
              <a:t>function</a:t>
            </a:r>
            <a:r>
              <a:rPr lang="es-EC" dirty="0" smtClean="0"/>
              <a:t> of </a:t>
            </a:r>
            <a:r>
              <a:rPr lang="es-EC" dirty="0" err="1" smtClean="0"/>
              <a:t>that</a:t>
            </a:r>
            <a:r>
              <a:rPr lang="es-EC" dirty="0" smtClean="0"/>
              <a:t> block and </a:t>
            </a:r>
            <a:r>
              <a:rPr lang="es-EC" dirty="0" err="1" smtClean="0"/>
              <a:t>all</a:t>
            </a:r>
            <a:r>
              <a:rPr lang="es-EC" dirty="0" smtClean="0"/>
              <a:t> </a:t>
            </a:r>
            <a:r>
              <a:rPr lang="es-EC" dirty="0" err="1" smtClean="0"/>
              <a:t>following</a:t>
            </a:r>
            <a:r>
              <a:rPr lang="es-EC" dirty="0" smtClean="0"/>
              <a:t> blocks </a:t>
            </a:r>
            <a:r>
              <a:rPr lang="es-EC" dirty="0" err="1" smtClean="0"/>
              <a:t>would</a:t>
            </a:r>
            <a:r>
              <a:rPr lang="es-EC" dirty="0" smtClean="0"/>
              <a:t> </a:t>
            </a:r>
            <a:r>
              <a:rPr lang="es-EC" dirty="0" err="1" smtClean="0"/>
              <a:t>change</a:t>
            </a:r>
            <a:r>
              <a:rPr lang="es-EC" dirty="0" smtClean="0"/>
              <a:t>. </a:t>
            </a:r>
            <a:r>
              <a:rPr lang="es-EC" dirty="0" err="1" smtClean="0"/>
              <a:t>The</a:t>
            </a:r>
            <a:r>
              <a:rPr lang="es-EC" dirty="0" smtClean="0"/>
              <a:t> </a:t>
            </a:r>
            <a:r>
              <a:rPr lang="es-EC" dirty="0" err="1" smtClean="0"/>
              <a:t>other</a:t>
            </a:r>
            <a:r>
              <a:rPr lang="es-EC" dirty="0" smtClean="0"/>
              <a:t> </a:t>
            </a:r>
            <a:r>
              <a:rPr lang="es-EC" dirty="0" err="1" smtClean="0"/>
              <a:t>nodes</a:t>
            </a:r>
            <a:r>
              <a:rPr lang="es-EC" dirty="0" smtClean="0"/>
              <a:t> </a:t>
            </a:r>
            <a:r>
              <a:rPr lang="es-EC" dirty="0" err="1" smtClean="0"/>
              <a:t>would</a:t>
            </a:r>
            <a:r>
              <a:rPr lang="es-EC" dirty="0" smtClean="0"/>
              <a:t> </a:t>
            </a:r>
            <a:r>
              <a:rPr lang="es-EC" dirty="0" err="1" smtClean="0"/>
              <a:t>detect</a:t>
            </a:r>
            <a:r>
              <a:rPr lang="es-EC" dirty="0" smtClean="0"/>
              <a:t> </a:t>
            </a:r>
            <a:r>
              <a:rPr lang="es-EC" dirty="0" err="1" smtClean="0"/>
              <a:t>the</a:t>
            </a:r>
            <a:r>
              <a:rPr lang="es-EC" dirty="0" smtClean="0"/>
              <a:t> </a:t>
            </a:r>
            <a:r>
              <a:rPr lang="es-EC" dirty="0" err="1" smtClean="0"/>
              <a:t>changes</a:t>
            </a:r>
            <a:r>
              <a:rPr lang="es-EC" dirty="0" smtClean="0"/>
              <a:t> and </a:t>
            </a:r>
            <a:r>
              <a:rPr lang="es-EC" dirty="0" err="1" smtClean="0"/>
              <a:t>reject</a:t>
            </a:r>
            <a:r>
              <a:rPr lang="es-EC" dirty="0" smtClean="0"/>
              <a:t> </a:t>
            </a:r>
            <a:r>
              <a:rPr lang="es-EC" dirty="0" err="1" smtClean="0"/>
              <a:t>the</a:t>
            </a:r>
            <a:r>
              <a:rPr lang="es-EC" dirty="0" smtClean="0"/>
              <a:t> block </a:t>
            </a:r>
            <a:r>
              <a:rPr lang="es-EC" dirty="0" err="1" smtClean="0"/>
              <a:t>from</a:t>
            </a:r>
            <a:r>
              <a:rPr lang="es-EC" dirty="0" smtClean="0"/>
              <a:t> </a:t>
            </a:r>
            <a:r>
              <a:rPr lang="es-EC" dirty="0" err="1" smtClean="0"/>
              <a:t>the</a:t>
            </a:r>
            <a:r>
              <a:rPr lang="es-EC" dirty="0" smtClean="0"/>
              <a:t> </a:t>
            </a:r>
            <a:r>
              <a:rPr lang="es-EC" dirty="0" err="1" smtClean="0"/>
              <a:t>majority</a:t>
            </a:r>
            <a:r>
              <a:rPr lang="es-EC" dirty="0" smtClean="0"/>
              <a:t> </a:t>
            </a:r>
            <a:r>
              <a:rPr lang="es-EC" dirty="0" err="1" smtClean="0"/>
              <a:t>chain</a:t>
            </a:r>
            <a:r>
              <a:rPr lang="es-EC" dirty="0" smtClean="0"/>
              <a:t>, </a:t>
            </a:r>
            <a:r>
              <a:rPr lang="es-EC" dirty="0" err="1" smtClean="0"/>
              <a:t>preventing</a:t>
            </a:r>
            <a:r>
              <a:rPr lang="es-EC" dirty="0" smtClean="0"/>
              <a:t> </a:t>
            </a:r>
            <a:r>
              <a:rPr lang="es-EC" dirty="0" err="1" smtClean="0"/>
              <a:t>corruptions</a:t>
            </a:r>
            <a:r>
              <a:rPr lang="es-EC" dirty="0" smtClean="0"/>
              <a:t>.</a:t>
            </a:r>
            <a:endParaRPr lang="es-EC" dirty="0"/>
          </a:p>
          <a:p>
            <a:r>
              <a:rPr lang="es-EC" dirty="0" err="1" smtClean="0"/>
              <a:t>Thats</a:t>
            </a:r>
            <a:r>
              <a:rPr lang="es-EC" dirty="0" smtClean="0"/>
              <a:t> </a:t>
            </a:r>
            <a:r>
              <a:rPr lang="es-EC" dirty="0" err="1"/>
              <a:t>why</a:t>
            </a:r>
            <a:r>
              <a:rPr lang="es-EC" dirty="0"/>
              <a:t> </a:t>
            </a:r>
            <a:r>
              <a:rPr lang="en-US" b="1" dirty="0"/>
              <a:t>the more participants the network has, the safer it will be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014" y="1690688"/>
            <a:ext cx="3857454" cy="1548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966" y="4071756"/>
            <a:ext cx="3856502" cy="15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8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6682" y="811637"/>
            <a:ext cx="972719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It means that the information which is valid for the 51% of the participants its consider the true information.</a:t>
            </a:r>
          </a:p>
          <a:p>
            <a:r>
              <a:rPr lang="en-US" dirty="0" smtClean="0"/>
              <a:t>For </a:t>
            </a:r>
            <a:r>
              <a:rPr lang="en-US" dirty="0"/>
              <a:t>example it could be easy to attack a network with ten nodes, because the attacker has to </a:t>
            </a:r>
            <a:r>
              <a:rPr lang="en-US" dirty="0" err="1"/>
              <a:t>vulnerate</a:t>
            </a:r>
            <a:r>
              <a:rPr lang="en-US" dirty="0"/>
              <a:t> six to control the </a:t>
            </a:r>
            <a:r>
              <a:rPr lang="en-US" dirty="0" smtClean="0"/>
              <a:t>blocks data, </a:t>
            </a:r>
            <a:r>
              <a:rPr lang="en-US" dirty="0"/>
              <a:t>but it results impossible to attack a network with </a:t>
            </a:r>
            <a:r>
              <a:rPr lang="en-US" dirty="0" smtClean="0"/>
              <a:t>ten </a:t>
            </a:r>
            <a:r>
              <a:rPr lang="en-US" dirty="0"/>
              <a:t>thousand nodes.</a:t>
            </a:r>
          </a:p>
          <a:p>
            <a:endParaRPr lang="en-US" dirty="0"/>
          </a:p>
        </p:txBody>
      </p:sp>
      <p:pic>
        <p:nvPicPr>
          <p:cNvPr id="5122" name="Picture 2" descr="Resultado de imagen para blockchain 51%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76" y="3591239"/>
            <a:ext cx="94488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72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07455" cy="4351338"/>
          </a:xfrm>
        </p:spPr>
        <p:txBody>
          <a:bodyPr/>
          <a:lstStyle/>
          <a:p>
            <a:r>
              <a:rPr lang="es-EC" dirty="0" err="1" smtClean="0"/>
              <a:t>One</a:t>
            </a:r>
            <a:r>
              <a:rPr lang="es-EC" dirty="0" smtClean="0"/>
              <a:t> of </a:t>
            </a:r>
            <a:r>
              <a:rPr lang="es-EC" dirty="0" err="1" smtClean="0"/>
              <a:t>the</a:t>
            </a:r>
            <a:r>
              <a:rPr lang="es-EC" dirty="0" smtClean="0"/>
              <a:t> </a:t>
            </a:r>
            <a:r>
              <a:rPr lang="es-EC" dirty="0" err="1" smtClean="0"/>
              <a:t>most</a:t>
            </a:r>
            <a:r>
              <a:rPr lang="es-EC" dirty="0" smtClean="0"/>
              <a:t> </a:t>
            </a:r>
            <a:r>
              <a:rPr lang="es-EC" dirty="0" err="1" smtClean="0"/>
              <a:t>important</a:t>
            </a:r>
            <a:r>
              <a:rPr lang="es-EC" dirty="0" smtClean="0"/>
              <a:t> </a:t>
            </a:r>
            <a:r>
              <a:rPr lang="es-EC" dirty="0" err="1" smtClean="0"/>
              <a:t>concepts</a:t>
            </a:r>
            <a:r>
              <a:rPr lang="es-EC" dirty="0" smtClean="0"/>
              <a:t> to </a:t>
            </a:r>
            <a:r>
              <a:rPr lang="es-EC" dirty="0" err="1" smtClean="0"/>
              <a:t>understand</a:t>
            </a:r>
            <a:r>
              <a:rPr lang="es-EC" dirty="0" smtClean="0"/>
              <a:t> Blockchain </a:t>
            </a:r>
            <a:r>
              <a:rPr lang="es-EC" dirty="0" err="1" smtClean="0"/>
              <a:t>is</a:t>
            </a:r>
            <a:r>
              <a:rPr lang="es-EC" dirty="0" smtClean="0"/>
              <a:t> Hash.</a:t>
            </a:r>
          </a:p>
          <a:p>
            <a:r>
              <a:rPr lang="es-EC" dirty="0" err="1" smtClean="0"/>
              <a:t>We</a:t>
            </a:r>
            <a:r>
              <a:rPr lang="es-EC" dirty="0" smtClean="0"/>
              <a:t> </a:t>
            </a:r>
            <a:r>
              <a:rPr lang="es-EC" dirty="0" err="1" smtClean="0"/>
              <a:t>could</a:t>
            </a:r>
            <a:r>
              <a:rPr lang="es-EC" dirty="0" smtClean="0"/>
              <a:t> </a:t>
            </a:r>
            <a:r>
              <a:rPr lang="es-EC" dirty="0" err="1" smtClean="0"/>
              <a:t>say</a:t>
            </a:r>
            <a:r>
              <a:rPr lang="es-EC" dirty="0" smtClean="0"/>
              <a:t> </a:t>
            </a:r>
            <a:r>
              <a:rPr lang="es-EC" dirty="0" err="1" smtClean="0"/>
              <a:t>that</a:t>
            </a:r>
            <a:r>
              <a:rPr lang="es-EC" dirty="0" smtClean="0"/>
              <a:t> Hash </a:t>
            </a:r>
            <a:r>
              <a:rPr lang="es-EC" dirty="0" err="1" smtClean="0"/>
              <a:t>consist</a:t>
            </a:r>
            <a:r>
              <a:rPr lang="es-EC" dirty="0" smtClean="0"/>
              <a:t> in a </a:t>
            </a:r>
            <a:r>
              <a:rPr lang="es-EC" dirty="0" err="1" smtClean="0"/>
              <a:t>method</a:t>
            </a:r>
            <a:r>
              <a:rPr lang="es-EC" dirty="0" smtClean="0"/>
              <a:t> </a:t>
            </a:r>
            <a:r>
              <a:rPr lang="es-EC" dirty="0" err="1" smtClean="0"/>
              <a:t>for</a:t>
            </a:r>
            <a:r>
              <a:rPr lang="es-EC" dirty="0" smtClean="0"/>
              <a:t> </a:t>
            </a:r>
            <a:r>
              <a:rPr lang="es-EC" dirty="0" err="1" smtClean="0"/>
              <a:t>anonimizing</a:t>
            </a:r>
            <a:r>
              <a:rPr lang="es-EC" dirty="0" smtClean="0"/>
              <a:t> data </a:t>
            </a:r>
            <a:r>
              <a:rPr lang="es-EC" dirty="0" err="1" smtClean="0"/>
              <a:t>which</a:t>
            </a:r>
            <a:r>
              <a:rPr lang="es-EC" dirty="0" smtClean="0"/>
              <a:t> </a:t>
            </a:r>
            <a:r>
              <a:rPr lang="es-EC" dirty="0" err="1" smtClean="0"/>
              <a:t>is</a:t>
            </a:r>
            <a:r>
              <a:rPr lang="es-EC" dirty="0" smtClean="0"/>
              <a:t> </a:t>
            </a:r>
            <a:r>
              <a:rPr lang="es-EC" dirty="0" err="1" smtClean="0"/>
              <a:t>widely</a:t>
            </a:r>
            <a:r>
              <a:rPr lang="es-EC" dirty="0" smtClean="0"/>
              <a:t> </a:t>
            </a:r>
            <a:r>
              <a:rPr lang="es-EC" dirty="0" err="1" smtClean="0"/>
              <a:t>used</a:t>
            </a:r>
            <a:r>
              <a:rPr lang="es-EC" dirty="0" smtClean="0"/>
              <a:t> in </a:t>
            </a:r>
            <a:r>
              <a:rPr lang="es-EC" dirty="0" err="1" smtClean="0"/>
              <a:t>criptography</a:t>
            </a:r>
            <a:r>
              <a:rPr lang="es-EC" dirty="0" smtClean="0"/>
              <a:t>.</a:t>
            </a:r>
          </a:p>
          <a:p>
            <a:r>
              <a:rPr lang="es-EC" dirty="0" err="1" smtClean="0"/>
              <a:t>Basicaly</a:t>
            </a:r>
            <a:r>
              <a:rPr lang="es-EC" dirty="0" smtClean="0"/>
              <a:t> </a:t>
            </a:r>
            <a:r>
              <a:rPr lang="es-EC" dirty="0" err="1" smtClean="0"/>
              <a:t>the</a:t>
            </a:r>
            <a:r>
              <a:rPr lang="es-EC" dirty="0" smtClean="0"/>
              <a:t> </a:t>
            </a:r>
            <a:r>
              <a:rPr lang="es-EC" dirty="0" err="1" smtClean="0"/>
              <a:t>process</a:t>
            </a:r>
            <a:r>
              <a:rPr lang="es-EC" dirty="0" smtClean="0"/>
              <a:t> </a:t>
            </a:r>
            <a:r>
              <a:rPr lang="es-EC" dirty="0" err="1" smtClean="0"/>
              <a:t>is</a:t>
            </a:r>
            <a:r>
              <a:rPr lang="es-EC" dirty="0" smtClean="0"/>
              <a:t> to </a:t>
            </a:r>
            <a:r>
              <a:rPr lang="es-EC" dirty="0" err="1" smtClean="0"/>
              <a:t>make</a:t>
            </a:r>
            <a:r>
              <a:rPr lang="es-EC" dirty="0" smtClean="0"/>
              <a:t> </a:t>
            </a:r>
            <a:r>
              <a:rPr lang="es-EC" dirty="0" err="1" smtClean="0"/>
              <a:t>pass</a:t>
            </a:r>
            <a:r>
              <a:rPr lang="es-EC" dirty="0" smtClean="0"/>
              <a:t> a </a:t>
            </a:r>
            <a:r>
              <a:rPr lang="es-EC" dirty="0" err="1" smtClean="0"/>
              <a:t>text</a:t>
            </a:r>
            <a:r>
              <a:rPr lang="es-EC" dirty="0" smtClean="0"/>
              <a:t> </a:t>
            </a:r>
            <a:r>
              <a:rPr lang="es-EC" dirty="0" err="1" smtClean="0"/>
              <a:t>value</a:t>
            </a:r>
            <a:r>
              <a:rPr lang="es-EC" dirty="0" smtClean="0"/>
              <a:t> </a:t>
            </a:r>
            <a:r>
              <a:rPr lang="es-EC" dirty="0" err="1" smtClean="0"/>
              <a:t>through</a:t>
            </a:r>
            <a:r>
              <a:rPr lang="es-EC" dirty="0" smtClean="0"/>
              <a:t> a </a:t>
            </a:r>
            <a:r>
              <a:rPr lang="es-EC" dirty="0" err="1" smtClean="0"/>
              <a:t>mathematical</a:t>
            </a:r>
            <a:r>
              <a:rPr lang="es-EC" dirty="0" smtClean="0"/>
              <a:t> </a:t>
            </a:r>
            <a:r>
              <a:rPr lang="es-EC" dirty="0" err="1" smtClean="0"/>
              <a:t>function</a:t>
            </a:r>
            <a:r>
              <a:rPr lang="es-EC" dirty="0" smtClean="0"/>
              <a:t> to </a:t>
            </a:r>
            <a:r>
              <a:rPr lang="es-EC" dirty="0" err="1" smtClean="0"/>
              <a:t>obtain</a:t>
            </a:r>
            <a:r>
              <a:rPr lang="es-EC" dirty="0" smtClean="0"/>
              <a:t> a hash </a:t>
            </a:r>
            <a:r>
              <a:rPr lang="es-EC" dirty="0" err="1" smtClean="0"/>
              <a:t>value</a:t>
            </a:r>
            <a:r>
              <a:rPr lang="es-EC" dirty="0" smtClean="0"/>
              <a:t>.</a:t>
            </a:r>
            <a:endParaRPr lang="en-US" dirty="0"/>
          </a:p>
        </p:txBody>
      </p:sp>
      <p:sp>
        <p:nvSpPr>
          <p:cNvPr id="4" name="Flowchart: Manual Operation 3"/>
          <p:cNvSpPr/>
          <p:nvPr/>
        </p:nvSpPr>
        <p:spPr>
          <a:xfrm>
            <a:off x="8277267" y="2913731"/>
            <a:ext cx="1917710" cy="815787"/>
          </a:xfrm>
          <a:prstGeom prst="flowChartManualOperation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Hash </a:t>
            </a:r>
            <a:r>
              <a:rPr lang="es-EC" dirty="0" err="1" smtClean="0"/>
              <a:t>Function</a:t>
            </a:r>
            <a:endParaRPr lang="es-EC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481" y="1745842"/>
            <a:ext cx="961641" cy="961641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9119300" y="2650826"/>
            <a:ext cx="233645" cy="21845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Rectangle 6"/>
          <p:cNvSpPr/>
          <p:nvPr/>
        </p:nvSpPr>
        <p:spPr>
          <a:xfrm>
            <a:off x="8514449" y="4335395"/>
            <a:ext cx="1509741" cy="26642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Hash </a:t>
            </a:r>
            <a:r>
              <a:rPr lang="es-EC" dirty="0" err="1" smtClean="0"/>
              <a:t>Value</a:t>
            </a:r>
            <a:endParaRPr lang="es-EC" dirty="0"/>
          </a:p>
        </p:txBody>
      </p:sp>
      <p:sp>
        <p:nvSpPr>
          <p:cNvPr id="8" name="Down Arrow 7"/>
          <p:cNvSpPr/>
          <p:nvPr/>
        </p:nvSpPr>
        <p:spPr>
          <a:xfrm>
            <a:off x="9137478" y="3910692"/>
            <a:ext cx="233645" cy="21845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0425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hash has a fixed length, no matter how big the text is.</a:t>
            </a:r>
          </a:p>
          <a:p>
            <a:r>
              <a:rPr lang="en-US" dirty="0"/>
              <a:t>Each hash is unique for each text.</a:t>
            </a:r>
          </a:p>
          <a:p>
            <a:r>
              <a:rPr lang="en-US" dirty="0"/>
              <a:t>Any modification in the text will result in a completely different hash</a:t>
            </a:r>
          </a:p>
        </p:txBody>
      </p:sp>
      <p:pic>
        <p:nvPicPr>
          <p:cNvPr id="7170" name="Picture 2" descr="Resultado de imagen para hash criptograf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2" y="3787775"/>
            <a:ext cx="58197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18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1704" cy="4351338"/>
          </a:xfrm>
        </p:spPr>
        <p:txBody>
          <a:bodyPr>
            <a:normAutofit/>
          </a:bodyPr>
          <a:lstStyle/>
          <a:p>
            <a:r>
              <a:rPr lang="en-US" dirty="0"/>
              <a:t>Suppose we have a text of </a:t>
            </a:r>
            <a:r>
              <a:rPr lang="en-US" dirty="0" smtClean="0"/>
              <a:t>1 word, </a:t>
            </a:r>
            <a:r>
              <a:rPr lang="en-US" dirty="0"/>
              <a:t>another of </a:t>
            </a:r>
            <a:r>
              <a:rPr lang="en-US" dirty="0" smtClean="0"/>
              <a:t>7 </a:t>
            </a:r>
            <a:r>
              <a:rPr lang="en-US" dirty="0"/>
              <a:t>words and we are going to use the SHA 256 algorithm.</a:t>
            </a:r>
          </a:p>
          <a:p>
            <a:r>
              <a:rPr lang="en-US" dirty="0"/>
              <a:t>Both the </a:t>
            </a:r>
            <a:r>
              <a:rPr lang="en-US" dirty="0" smtClean="0"/>
              <a:t>1-word </a:t>
            </a:r>
            <a:r>
              <a:rPr lang="en-US" dirty="0"/>
              <a:t>text and the </a:t>
            </a:r>
            <a:r>
              <a:rPr lang="en-US" dirty="0" smtClean="0"/>
              <a:t>7-word </a:t>
            </a:r>
            <a:r>
              <a:rPr lang="en-US" dirty="0"/>
              <a:t>text will have a 256-bit hash, but different.</a:t>
            </a:r>
          </a:p>
          <a:p>
            <a:r>
              <a:rPr lang="en-US" dirty="0"/>
              <a:t>Now suppose that the text of </a:t>
            </a:r>
            <a:r>
              <a:rPr lang="en-US" dirty="0" smtClean="0"/>
              <a:t>7 </a:t>
            </a:r>
            <a:r>
              <a:rPr lang="en-US" dirty="0"/>
              <a:t>words is only </a:t>
            </a:r>
            <a:r>
              <a:rPr lang="en-US" dirty="0" smtClean="0"/>
              <a:t>changed </a:t>
            </a:r>
            <a:r>
              <a:rPr lang="en-US" dirty="0"/>
              <a:t>one letter, the resulting hash value does not look like the previous one</a:t>
            </a:r>
          </a:p>
        </p:txBody>
      </p:sp>
      <p:pic>
        <p:nvPicPr>
          <p:cNvPr id="6146" name="Picture 2" descr="Resultado de imagen para hash criptograf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828" y="1825625"/>
            <a:ext cx="4769863" cy="32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20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Blockchain uses Hash to </a:t>
            </a:r>
            <a:r>
              <a:rPr lang="es-EC" dirty="0" err="1" smtClean="0"/>
              <a:t>connect</a:t>
            </a:r>
            <a:r>
              <a:rPr lang="es-EC" dirty="0" smtClean="0"/>
              <a:t> blocks</a:t>
            </a:r>
            <a:endParaRPr lang="en-US" dirty="0"/>
          </a:p>
        </p:txBody>
      </p:sp>
      <p:pic>
        <p:nvPicPr>
          <p:cNvPr id="2050" name="Picture 2" descr="Resultado de imagen para blockchain how it work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1104" y="2120900"/>
            <a:ext cx="9996142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8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data in the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it has been said Blockchain is a distributed database, however its </a:t>
            </a:r>
            <a:r>
              <a:rPr lang="en-US" dirty="0" err="1"/>
              <a:t>funality</a:t>
            </a:r>
            <a:r>
              <a:rPr lang="en-US" dirty="0"/>
              <a:t> is that of </a:t>
            </a:r>
            <a:r>
              <a:rPr lang="en-US" dirty="0" smtClean="0"/>
              <a:t>providing </a:t>
            </a:r>
            <a:r>
              <a:rPr lang="en-US" dirty="0"/>
              <a:t>integrity to the data, so in terms of storage has certain limitations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Validating transactions currently requires a computational cost that rises the larger the transaction. so it is not efficient to store large amounts of data in a single block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personal information is stored, it will be available to all participants in the </a:t>
            </a:r>
            <a:r>
              <a:rPr lang="en-US" dirty="0" smtClean="0"/>
              <a:t>network.</a:t>
            </a:r>
          </a:p>
          <a:p>
            <a:pPr lvl="1"/>
            <a:r>
              <a:rPr lang="en-US" dirty="0"/>
              <a:t>Blockchain lacks a query language like SQL from traditional databases, which makes it difficult to extract specific data</a:t>
            </a:r>
            <a:r>
              <a:rPr lang="en-US" dirty="0" smtClean="0"/>
              <a:t>.</a:t>
            </a:r>
          </a:p>
          <a:p>
            <a:pPr marL="274320" lvl="1" indent="0">
              <a:buNone/>
            </a:pPr>
            <a:endParaRPr lang="es-EC" dirty="0"/>
          </a:p>
          <a:p>
            <a:r>
              <a:rPr lang="en-US" dirty="0"/>
              <a:t>In other words, the amount of data that can be stored is quite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3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THE COST OF STORING DATA IN BLOKCHAIN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95473" cy="4351338"/>
          </a:xfrm>
        </p:spPr>
        <p:txBody>
          <a:bodyPr>
            <a:normAutofit/>
          </a:bodyPr>
          <a:lstStyle/>
          <a:p>
            <a:r>
              <a:rPr lang="es-EC" dirty="0" smtClean="0"/>
              <a:t>In </a:t>
            </a:r>
            <a:r>
              <a:rPr lang="es-EC" dirty="0" err="1" smtClean="0"/>
              <a:t>order</a:t>
            </a:r>
            <a:r>
              <a:rPr lang="es-EC" dirty="0" smtClean="0"/>
              <a:t> to </a:t>
            </a:r>
            <a:r>
              <a:rPr lang="es-EC" dirty="0" err="1" smtClean="0"/>
              <a:t>solve</a:t>
            </a:r>
            <a:r>
              <a:rPr lang="es-EC" dirty="0" smtClean="0"/>
              <a:t> </a:t>
            </a:r>
            <a:r>
              <a:rPr lang="es-EC" dirty="0" err="1" smtClean="0"/>
              <a:t>the</a:t>
            </a:r>
            <a:r>
              <a:rPr lang="es-EC" dirty="0" smtClean="0"/>
              <a:t> </a:t>
            </a:r>
            <a:r>
              <a:rPr lang="es-EC" dirty="0" err="1" smtClean="0"/>
              <a:t>previous</a:t>
            </a:r>
            <a:r>
              <a:rPr lang="es-EC" dirty="0" smtClean="0"/>
              <a:t> </a:t>
            </a:r>
            <a:r>
              <a:rPr lang="es-EC" dirty="0" err="1" smtClean="0"/>
              <a:t>problem</a:t>
            </a:r>
            <a:r>
              <a:rPr lang="es-EC" dirty="0" smtClean="0"/>
              <a:t>, </a:t>
            </a:r>
            <a:r>
              <a:rPr lang="es-EC" dirty="0" err="1" smtClean="0"/>
              <a:t>we</a:t>
            </a:r>
            <a:r>
              <a:rPr lang="es-EC" dirty="0" smtClean="0"/>
              <a:t> are </a:t>
            </a:r>
            <a:r>
              <a:rPr lang="es-EC" dirty="0" err="1" smtClean="0"/>
              <a:t>going</a:t>
            </a:r>
            <a:r>
              <a:rPr lang="es-EC" dirty="0" smtClean="0"/>
              <a:t> to use hash </a:t>
            </a:r>
            <a:r>
              <a:rPr lang="es-EC" dirty="0" err="1" smtClean="0"/>
              <a:t>funtions</a:t>
            </a:r>
            <a:r>
              <a:rPr lang="es-EC" dirty="0" smtClean="0"/>
              <a:t> </a:t>
            </a:r>
            <a:r>
              <a:rPr lang="es-EC" dirty="0" err="1" smtClean="0"/>
              <a:t>again</a:t>
            </a:r>
            <a:r>
              <a:rPr lang="es-EC" dirty="0" smtClean="0"/>
              <a:t>.</a:t>
            </a:r>
          </a:p>
          <a:p>
            <a:r>
              <a:rPr lang="es-EC" dirty="0" smtClean="0"/>
              <a:t>Hash </a:t>
            </a:r>
            <a:r>
              <a:rPr lang="es-EC" dirty="0" err="1" smtClean="0"/>
              <a:t>is</a:t>
            </a:r>
            <a:r>
              <a:rPr lang="es-EC" dirty="0" smtClean="0"/>
              <a:t> </a:t>
            </a:r>
            <a:r>
              <a:rPr lang="es-EC" dirty="0" err="1" smtClean="0"/>
              <a:t>used</a:t>
            </a:r>
            <a:r>
              <a:rPr lang="es-EC" dirty="0" smtClean="0"/>
              <a:t> to </a:t>
            </a:r>
            <a:r>
              <a:rPr lang="es-EC" dirty="0" err="1" smtClean="0"/>
              <a:t>identify</a:t>
            </a:r>
            <a:r>
              <a:rPr lang="es-EC" dirty="0" smtClean="0"/>
              <a:t> </a:t>
            </a:r>
            <a:r>
              <a:rPr lang="es-EC" dirty="0" err="1" smtClean="0"/>
              <a:t>the</a:t>
            </a:r>
            <a:r>
              <a:rPr lang="es-EC" dirty="0" smtClean="0"/>
              <a:t> </a:t>
            </a:r>
            <a:r>
              <a:rPr lang="es-EC" dirty="0" err="1" smtClean="0"/>
              <a:t>members</a:t>
            </a:r>
            <a:r>
              <a:rPr lang="es-EC" dirty="0" smtClean="0"/>
              <a:t> of </a:t>
            </a:r>
            <a:r>
              <a:rPr lang="es-EC" dirty="0" err="1" smtClean="0"/>
              <a:t>the</a:t>
            </a:r>
            <a:r>
              <a:rPr lang="es-EC" dirty="0" smtClean="0"/>
              <a:t> </a:t>
            </a:r>
            <a:r>
              <a:rPr lang="es-EC" dirty="0" err="1" smtClean="0"/>
              <a:t>chain</a:t>
            </a:r>
            <a:r>
              <a:rPr lang="es-EC" dirty="0" smtClean="0"/>
              <a:t> (block hash), </a:t>
            </a:r>
            <a:r>
              <a:rPr lang="es-EC" dirty="0" err="1" smtClean="0"/>
              <a:t>but</a:t>
            </a:r>
            <a:r>
              <a:rPr lang="es-EC" dirty="0" smtClean="0"/>
              <a:t> </a:t>
            </a:r>
            <a:r>
              <a:rPr lang="es-EC" dirty="0" err="1" smtClean="0"/>
              <a:t>if</a:t>
            </a:r>
            <a:r>
              <a:rPr lang="es-EC" dirty="0" smtClean="0"/>
              <a:t> </a:t>
            </a:r>
            <a:r>
              <a:rPr lang="es-EC" dirty="0" err="1" smtClean="0"/>
              <a:t>we</a:t>
            </a:r>
            <a:r>
              <a:rPr lang="es-EC" dirty="0" smtClean="0"/>
              <a:t> </a:t>
            </a:r>
            <a:r>
              <a:rPr lang="es-EC" dirty="0" err="1" smtClean="0"/>
              <a:t>add</a:t>
            </a:r>
            <a:r>
              <a:rPr lang="es-EC" dirty="0" smtClean="0"/>
              <a:t> </a:t>
            </a:r>
            <a:r>
              <a:rPr lang="es-EC" dirty="0" err="1" smtClean="0"/>
              <a:t>another</a:t>
            </a:r>
            <a:r>
              <a:rPr lang="es-EC" dirty="0" smtClean="0"/>
              <a:t> hash </a:t>
            </a:r>
            <a:r>
              <a:rPr lang="es-EC" dirty="0" err="1" smtClean="0"/>
              <a:t>value</a:t>
            </a:r>
            <a:r>
              <a:rPr lang="es-EC" dirty="0" smtClean="0"/>
              <a:t> to </a:t>
            </a:r>
            <a:r>
              <a:rPr lang="es-EC" dirty="0" err="1" smtClean="0"/>
              <a:t>the</a:t>
            </a:r>
            <a:r>
              <a:rPr lang="es-EC" dirty="0" smtClean="0"/>
              <a:t> block </a:t>
            </a:r>
            <a:r>
              <a:rPr lang="es-EC" dirty="0" err="1" smtClean="0"/>
              <a:t>which</a:t>
            </a:r>
            <a:r>
              <a:rPr lang="es-EC" dirty="0" smtClean="0"/>
              <a:t> </a:t>
            </a:r>
            <a:r>
              <a:rPr lang="es-EC" dirty="0" err="1" smtClean="0"/>
              <a:t>represents</a:t>
            </a:r>
            <a:r>
              <a:rPr lang="es-EC" dirty="0" smtClean="0"/>
              <a:t> </a:t>
            </a:r>
            <a:r>
              <a:rPr lang="es-EC" dirty="0" err="1" smtClean="0"/>
              <a:t>our</a:t>
            </a:r>
            <a:r>
              <a:rPr lang="es-EC" dirty="0" smtClean="0"/>
              <a:t> data (</a:t>
            </a:r>
            <a:r>
              <a:rPr lang="es-EC" dirty="0" err="1" smtClean="0"/>
              <a:t>iformation</a:t>
            </a:r>
            <a:r>
              <a:rPr lang="es-EC" dirty="0" smtClean="0"/>
              <a:t> hash) </a:t>
            </a:r>
            <a:r>
              <a:rPr lang="es-EC" dirty="0" err="1" smtClean="0"/>
              <a:t>it</a:t>
            </a:r>
            <a:r>
              <a:rPr lang="es-EC" dirty="0" smtClean="0"/>
              <a:t> </a:t>
            </a:r>
            <a:r>
              <a:rPr lang="es-EC" dirty="0" err="1" smtClean="0"/>
              <a:t>would</a:t>
            </a:r>
            <a:r>
              <a:rPr lang="es-EC" dirty="0" smtClean="0"/>
              <a:t> be </a:t>
            </a:r>
            <a:r>
              <a:rPr lang="es-EC" dirty="0" err="1" smtClean="0"/>
              <a:t>very</a:t>
            </a:r>
            <a:r>
              <a:rPr lang="es-EC" dirty="0" smtClean="0"/>
              <a:t> </a:t>
            </a:r>
            <a:r>
              <a:rPr lang="es-EC" dirty="0" err="1" smtClean="0"/>
              <a:t>efficient</a:t>
            </a:r>
            <a:r>
              <a:rPr lang="es-EC" dirty="0" smtClean="0"/>
              <a:t>.</a:t>
            </a:r>
          </a:p>
          <a:p>
            <a:r>
              <a:rPr lang="en-US" dirty="0"/>
              <a:t>The only thing we store in the block chain is the hash of our data. In comparison with our data, the hash is very small, so the cost of a transaction would be relatively low.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4139"/>
          <a:stretch/>
        </p:blipFill>
        <p:spPr>
          <a:xfrm>
            <a:off x="7541923" y="1543773"/>
            <a:ext cx="4238625" cy="29358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00291" y="4479636"/>
            <a:ext cx="2660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>
                <a:solidFill>
                  <a:srgbClr val="FF0000"/>
                </a:solidFill>
              </a:rPr>
              <a:t>Block Hash: </a:t>
            </a:r>
            <a:r>
              <a:rPr lang="es-EC" dirty="0" smtClean="0"/>
              <a:t>S7D6</a:t>
            </a:r>
          </a:p>
          <a:p>
            <a:r>
              <a:rPr lang="es-EC" dirty="0" err="1" smtClean="0">
                <a:solidFill>
                  <a:srgbClr val="FF0000"/>
                </a:solidFill>
              </a:rPr>
              <a:t>Previous</a:t>
            </a:r>
            <a:r>
              <a:rPr lang="es-EC" dirty="0" smtClean="0">
                <a:solidFill>
                  <a:srgbClr val="FF0000"/>
                </a:solidFill>
              </a:rPr>
              <a:t> Block Hash: </a:t>
            </a:r>
            <a:r>
              <a:rPr lang="es-EC" dirty="0" smtClean="0"/>
              <a:t>OPL8</a:t>
            </a:r>
          </a:p>
          <a:p>
            <a:r>
              <a:rPr lang="es-EC" dirty="0" err="1" smtClean="0">
                <a:solidFill>
                  <a:srgbClr val="FF0000"/>
                </a:solidFill>
              </a:rPr>
              <a:t>Information</a:t>
            </a:r>
            <a:r>
              <a:rPr lang="es-EC" dirty="0" smtClean="0">
                <a:solidFill>
                  <a:srgbClr val="FF0000"/>
                </a:solidFill>
              </a:rPr>
              <a:t> Hash: </a:t>
            </a:r>
            <a:r>
              <a:rPr lang="es-EC" dirty="0" smtClean="0"/>
              <a:t>G2Z1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PURPOSED MODEL FOR LITA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0555" y="2093976"/>
            <a:ext cx="7092365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7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FOR 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proposed model is to build a </a:t>
            </a:r>
            <a:r>
              <a:rPr lang="en-US" dirty="0" err="1"/>
              <a:t>blockchain</a:t>
            </a:r>
            <a:r>
              <a:rPr lang="en-US" dirty="0"/>
              <a:t> that stores only the hash value of the certificate, which is found in the database of the platform.</a:t>
            </a:r>
          </a:p>
          <a:p>
            <a:r>
              <a:rPr lang="en-US" dirty="0"/>
              <a:t>The validation process consists of obtaining the hash value of the document stored in the platform and comparing it with the hash value stored in the </a:t>
            </a:r>
            <a:r>
              <a:rPr lang="en-US" dirty="0" err="1"/>
              <a:t>blockchain</a:t>
            </a:r>
            <a:r>
              <a:rPr lang="en-US" dirty="0"/>
              <a:t>. Once these are equal, the certificate will be accepted as valid and the information will be sent to the user through the web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9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Blockchain?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96840" cy="3642302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could define Blockchain as a distributed database which has many nodes interacting each other in order to </a:t>
            </a:r>
            <a:r>
              <a:rPr lang="es-EC" sz="2800" dirty="0" err="1" smtClean="0"/>
              <a:t>keep</a:t>
            </a:r>
            <a:r>
              <a:rPr lang="es-EC" sz="2800" dirty="0" smtClean="0"/>
              <a:t> </a:t>
            </a:r>
            <a:r>
              <a:rPr lang="es-EC" sz="2800" dirty="0" err="1" smtClean="0"/>
              <a:t>the</a:t>
            </a:r>
            <a:r>
              <a:rPr lang="es-EC" sz="2800" dirty="0" smtClean="0"/>
              <a:t> </a:t>
            </a:r>
            <a:r>
              <a:rPr lang="es-EC" sz="2800" dirty="0" err="1" smtClean="0"/>
              <a:t>information</a:t>
            </a:r>
            <a:r>
              <a:rPr lang="es-EC" sz="2800" dirty="0" smtClean="0"/>
              <a:t> </a:t>
            </a:r>
            <a:r>
              <a:rPr lang="es-EC" sz="2800" dirty="0" err="1" smtClean="0"/>
              <a:t>updated</a:t>
            </a:r>
            <a:r>
              <a:rPr lang="es-EC" sz="2800" dirty="0" smtClean="0"/>
              <a:t> and </a:t>
            </a:r>
            <a:r>
              <a:rPr lang="es-EC" sz="2800" dirty="0" err="1" smtClean="0"/>
              <a:t>secure</a:t>
            </a:r>
            <a:r>
              <a:rPr lang="es-EC" sz="2800" dirty="0" smtClean="0"/>
              <a:t>.</a:t>
            </a:r>
          </a:p>
          <a:p>
            <a:r>
              <a:rPr lang="es-EC" sz="2800" dirty="0" err="1" smtClean="0"/>
              <a:t>It</a:t>
            </a:r>
            <a:r>
              <a:rPr lang="es-EC" sz="2800" dirty="0" smtClean="0"/>
              <a:t> can </a:t>
            </a:r>
            <a:r>
              <a:rPr lang="es-EC" sz="2800" dirty="0" err="1" smtClean="0"/>
              <a:t>execute</a:t>
            </a:r>
            <a:r>
              <a:rPr lang="es-EC" sz="2800" dirty="0" smtClean="0"/>
              <a:t> </a:t>
            </a:r>
            <a:r>
              <a:rPr lang="es-EC" sz="2800" dirty="0" err="1" smtClean="0"/>
              <a:t>transacctions</a:t>
            </a:r>
            <a:r>
              <a:rPr lang="es-EC" sz="2800" dirty="0" smtClean="0"/>
              <a:t> </a:t>
            </a:r>
            <a:r>
              <a:rPr lang="es-EC" sz="2800" dirty="0" err="1" smtClean="0"/>
              <a:t>between</a:t>
            </a:r>
            <a:r>
              <a:rPr lang="es-EC" sz="2800" dirty="0" smtClean="0"/>
              <a:t> </a:t>
            </a:r>
            <a:r>
              <a:rPr lang="es-EC" sz="2800" dirty="0" err="1" smtClean="0"/>
              <a:t>two</a:t>
            </a:r>
            <a:r>
              <a:rPr lang="es-EC" sz="2800" dirty="0" smtClean="0"/>
              <a:t> </a:t>
            </a:r>
            <a:r>
              <a:rPr lang="es-EC" sz="2800" dirty="0" err="1" smtClean="0"/>
              <a:t>parts</a:t>
            </a:r>
            <a:r>
              <a:rPr lang="es-EC" sz="2800" dirty="0" smtClean="0"/>
              <a:t> </a:t>
            </a:r>
            <a:r>
              <a:rPr lang="en-US" sz="2800" dirty="0" smtClean="0"/>
              <a:t>without the need for an intermediary</a:t>
            </a:r>
            <a:endParaRPr lang="es-EC" sz="2800" dirty="0" smtClean="0"/>
          </a:p>
        </p:txBody>
      </p:sp>
      <p:pic>
        <p:nvPicPr>
          <p:cNvPr id="1026" name="Picture 2" descr="Resultado de imagen para blockchain how it 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361" y="1825625"/>
            <a:ext cx="4023359" cy="4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6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INTEREST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  <a:hlinkClick r:id="rId2"/>
              </a:rPr>
              <a:t>https://www.xataka.com/especiales/que-es-blockchain-la-explicacion-definitiva-para-la-tecnologia-mas-de-moda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s-EC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  <a:hlinkClick r:id="rId3"/>
              </a:rPr>
              <a:t>https://social-blockchain.org/2018/11/16/almacenamiento-de-datos-en-la-blockchain/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s-EC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  <a:hlinkClick r:id="rId4"/>
              </a:rPr>
              <a:t>https://academy.bit2me.com/como-funciona-el-hash-en-bitcoin</a:t>
            </a:r>
            <a:r>
              <a:rPr lang="en-US" dirty="0" smtClean="0">
                <a:solidFill>
                  <a:srgbClr val="0070C0"/>
                </a:solidFill>
                <a:hlinkClick r:id="rId4"/>
              </a:rPr>
              <a:t>/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rgbClr val="0070C0"/>
                </a:solidFill>
                <a:hlinkClick r:id="rId5"/>
              </a:rPr>
              <a:t>www.fin-tech.es/2016/10/aplicaciones-de-la-tecnologia-blockchain.html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hlinkClick r:id="rId6"/>
              </a:rPr>
              <a:t>https://bitcoin.es/criptomonedas/que-es-un-ataque-de-51-de-la-blockchain</a:t>
            </a:r>
            <a:r>
              <a:rPr lang="en-US" dirty="0" smtClean="0">
                <a:solidFill>
                  <a:srgbClr val="0070C0"/>
                </a:solidFill>
                <a:hlinkClick r:id="rId6"/>
              </a:rPr>
              <a:t>/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hlinkClick r:id="rId7"/>
              </a:rPr>
              <a:t>https://medium.com/ignation/pulling-the-blockchain-apart-the-transaction-life-cycle-7a1465d75fa3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s-EC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1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No </a:t>
            </a:r>
            <a:r>
              <a:rPr lang="es-EC" dirty="0" err="1" smtClean="0"/>
              <a:t>intermediaries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2400" dirty="0" err="1" smtClean="0"/>
              <a:t>For</a:t>
            </a:r>
            <a:r>
              <a:rPr lang="es-EC" sz="2400" dirty="0" smtClean="0"/>
              <a:t> </a:t>
            </a:r>
            <a:r>
              <a:rPr lang="es-EC" sz="2400" dirty="0" err="1" smtClean="0"/>
              <a:t>example</a:t>
            </a:r>
            <a:r>
              <a:rPr lang="es-EC" sz="2400" dirty="0" smtClean="0"/>
              <a:t> </a:t>
            </a:r>
            <a:r>
              <a:rPr lang="es-EC" sz="2400" dirty="0" err="1" smtClean="0"/>
              <a:t>if</a:t>
            </a:r>
            <a:r>
              <a:rPr lang="es-EC" sz="2400" dirty="0" smtClean="0"/>
              <a:t> </a:t>
            </a:r>
            <a:r>
              <a:rPr lang="es-EC" sz="2400" dirty="0" err="1" smtClean="0"/>
              <a:t>Person</a:t>
            </a:r>
            <a:r>
              <a:rPr lang="es-EC" sz="2400" dirty="0" smtClean="0"/>
              <a:t> A </a:t>
            </a:r>
            <a:r>
              <a:rPr lang="es-EC" sz="2400" dirty="0" err="1" smtClean="0"/>
              <a:t>wants</a:t>
            </a:r>
            <a:r>
              <a:rPr lang="es-EC" sz="2400" dirty="0" smtClean="0"/>
              <a:t> to transfer </a:t>
            </a:r>
            <a:r>
              <a:rPr lang="es-EC" sz="2400" dirty="0" err="1" smtClean="0"/>
              <a:t>money</a:t>
            </a:r>
            <a:r>
              <a:rPr lang="es-EC" sz="2400" dirty="0" smtClean="0"/>
              <a:t> to </a:t>
            </a:r>
            <a:r>
              <a:rPr lang="es-EC" sz="2400" dirty="0" err="1" smtClean="0"/>
              <a:t>Person</a:t>
            </a:r>
            <a:r>
              <a:rPr lang="es-EC" sz="2400" dirty="0" smtClean="0"/>
              <a:t> B.</a:t>
            </a:r>
          </a:p>
          <a:p>
            <a:r>
              <a:rPr lang="en-US" sz="2400" dirty="0" smtClean="0"/>
              <a:t>In the classic model Person A execute the transaction and it is reviewed by a financial entity which is the in charge to complete the transaction and transfer the money to Person B </a:t>
            </a:r>
            <a:r>
              <a:rPr lang="en-US" sz="2400" dirty="0" smtClean="0"/>
              <a:t>account (Dependent).</a:t>
            </a:r>
            <a:endParaRPr lang="en-US" sz="2400" dirty="0" smtClean="0"/>
          </a:p>
          <a:p>
            <a:r>
              <a:rPr lang="en-US" sz="2400" dirty="0" smtClean="0"/>
              <a:t>In Blockchain model, it is simple. Person 1 execute the transaction and it is directly transferred to Person B account, and the other members of the network can talk in order to validate the </a:t>
            </a:r>
            <a:r>
              <a:rPr lang="en-US" sz="2400" dirty="0" smtClean="0"/>
              <a:t>transaction (Independent).</a:t>
            </a:r>
            <a:endParaRPr lang="en-US" sz="2400" dirty="0" smtClean="0"/>
          </a:p>
          <a:p>
            <a:endParaRPr lang="es-EC" dirty="0"/>
          </a:p>
          <a:p>
            <a:endParaRPr lang="es-EC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86043"/>
              </p:ext>
            </p:extLst>
          </p:nvPr>
        </p:nvGraphicFramePr>
        <p:xfrm>
          <a:off x="483326" y="1303139"/>
          <a:ext cx="11033760" cy="4383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880">
                  <a:extLst>
                    <a:ext uri="{9D8B030D-6E8A-4147-A177-3AD203B41FA5}">
                      <a16:colId xmlns:a16="http://schemas.microsoft.com/office/drawing/2014/main" val="1969080902"/>
                    </a:ext>
                  </a:extLst>
                </a:gridCol>
                <a:gridCol w="5516880">
                  <a:extLst>
                    <a:ext uri="{9D8B030D-6E8A-4147-A177-3AD203B41FA5}">
                      <a16:colId xmlns:a16="http://schemas.microsoft.com/office/drawing/2014/main" val="1956314410"/>
                    </a:ext>
                  </a:extLst>
                </a:gridCol>
              </a:tblGrid>
              <a:tr h="433017">
                <a:tc>
                  <a:txBody>
                    <a:bodyPr/>
                    <a:lstStyle/>
                    <a:p>
                      <a:r>
                        <a:rPr lang="es-EC" dirty="0" err="1" smtClean="0"/>
                        <a:t>Classic</a:t>
                      </a:r>
                      <a:r>
                        <a:rPr lang="es-EC" baseline="0" dirty="0" smtClean="0"/>
                        <a:t> </a:t>
                      </a:r>
                      <a:r>
                        <a:rPr lang="es-EC" baseline="0" dirty="0" err="1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Blockchain </a:t>
                      </a:r>
                      <a:r>
                        <a:rPr lang="es-EC" dirty="0" err="1" smtClean="0"/>
                        <a:t>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567688"/>
                  </a:ext>
                </a:extLst>
              </a:tr>
              <a:tr h="3950540">
                <a:tc>
                  <a:txBody>
                    <a:bodyPr/>
                    <a:lstStyle/>
                    <a:p>
                      <a:r>
                        <a:rPr lang="es-EC" dirty="0" smtClean="0"/>
                        <a:t/>
                      </a:r>
                      <a:br>
                        <a:rPr lang="es-EC" dirty="0" smtClean="0"/>
                      </a:br>
                      <a:r>
                        <a:rPr lang="es-EC" dirty="0" smtClean="0"/>
                        <a:t/>
                      </a:r>
                      <a:br>
                        <a:rPr lang="es-EC" dirty="0" smtClean="0"/>
                      </a:br>
                      <a:r>
                        <a:rPr lang="es-EC" dirty="0" smtClean="0"/>
                        <a:t/>
                      </a:r>
                      <a:br>
                        <a:rPr lang="es-EC" dirty="0" smtClean="0"/>
                      </a:br>
                      <a:r>
                        <a:rPr lang="es-EC" dirty="0" smtClean="0"/>
                        <a:t/>
                      </a:r>
                      <a:br>
                        <a:rPr lang="es-EC" dirty="0" smtClean="0"/>
                      </a:br>
                      <a:r>
                        <a:rPr lang="es-EC" dirty="0" smtClean="0"/>
                        <a:t/>
                      </a:r>
                      <a:br>
                        <a:rPr lang="es-EC" dirty="0" smtClean="0"/>
                      </a:br>
                      <a:r>
                        <a:rPr lang="es-EC" dirty="0" smtClean="0"/>
                        <a:t/>
                      </a:r>
                      <a:br>
                        <a:rPr lang="es-EC" dirty="0" smtClean="0"/>
                      </a:br>
                      <a:r>
                        <a:rPr lang="es-EC" dirty="0" smtClean="0"/>
                        <a:t/>
                      </a:r>
                      <a:br>
                        <a:rPr lang="es-EC" dirty="0" smtClean="0"/>
                      </a:br>
                      <a:r>
                        <a:rPr lang="es-EC" dirty="0" smtClean="0"/>
                        <a:t/>
                      </a:r>
                      <a:br>
                        <a:rPr lang="es-EC" dirty="0" smtClean="0"/>
                      </a:br>
                      <a:r>
                        <a:rPr lang="es-EC" dirty="0" smtClean="0"/>
                        <a:t/>
                      </a:r>
                      <a:br>
                        <a:rPr lang="es-EC" dirty="0" smtClean="0"/>
                      </a:br>
                      <a:r>
                        <a:rPr lang="es-EC" dirty="0" smtClean="0"/>
                        <a:t/>
                      </a:r>
                      <a:br>
                        <a:rPr lang="es-EC" dirty="0" smtClean="0"/>
                      </a:br>
                      <a:r>
                        <a:rPr lang="es-EC" dirty="0" smtClean="0"/>
                        <a:t/>
                      </a:r>
                      <a:br>
                        <a:rPr lang="es-EC" dirty="0" smtClean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17479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38" y="1917259"/>
            <a:ext cx="4715691" cy="34638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131" y="1917260"/>
            <a:ext cx="4926875" cy="352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4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Not</a:t>
            </a:r>
            <a:r>
              <a:rPr lang="es-EC" dirty="0" smtClean="0"/>
              <a:t> </a:t>
            </a:r>
            <a:r>
              <a:rPr lang="es-EC" dirty="0" err="1" smtClean="0"/>
              <a:t>only</a:t>
            </a:r>
            <a:r>
              <a:rPr lang="es-EC" dirty="0" smtClean="0"/>
              <a:t> </a:t>
            </a:r>
            <a:r>
              <a:rPr lang="es-EC" dirty="0" err="1" smtClean="0"/>
              <a:t>for</a:t>
            </a:r>
            <a:r>
              <a:rPr lang="es-EC" dirty="0" smtClean="0"/>
              <a:t> </a:t>
            </a:r>
            <a:r>
              <a:rPr lang="es-EC" dirty="0" err="1" smtClean="0"/>
              <a:t>financial</a:t>
            </a:r>
            <a:r>
              <a:rPr lang="es-EC" dirty="0" smtClean="0"/>
              <a:t>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87110" cy="4351338"/>
          </a:xfrm>
        </p:spPr>
        <p:txBody>
          <a:bodyPr/>
          <a:lstStyle/>
          <a:p>
            <a:r>
              <a:rPr lang="es-EC" dirty="0" smtClean="0"/>
              <a:t>Blockchain </a:t>
            </a:r>
            <a:r>
              <a:rPr lang="es-EC" dirty="0" err="1" smtClean="0"/>
              <a:t>is</a:t>
            </a:r>
            <a:r>
              <a:rPr lang="es-EC" dirty="0" smtClean="0"/>
              <a:t> popular </a:t>
            </a:r>
            <a:r>
              <a:rPr lang="es-EC" dirty="0" err="1" smtClean="0"/>
              <a:t>because</a:t>
            </a:r>
            <a:r>
              <a:rPr lang="es-EC" dirty="0" smtClean="0"/>
              <a:t> </a:t>
            </a:r>
            <a:r>
              <a:rPr lang="es-EC" dirty="0" err="1" smtClean="0"/>
              <a:t>is</a:t>
            </a:r>
            <a:r>
              <a:rPr lang="es-EC" dirty="0" smtClean="0"/>
              <a:t> </a:t>
            </a:r>
            <a:r>
              <a:rPr lang="es-EC" dirty="0" err="1" smtClean="0"/>
              <a:t>the</a:t>
            </a:r>
            <a:r>
              <a:rPr lang="es-EC" dirty="0"/>
              <a:t> </a:t>
            </a:r>
            <a:r>
              <a:rPr lang="es-EC" dirty="0" err="1" smtClean="0"/>
              <a:t>basis</a:t>
            </a:r>
            <a:r>
              <a:rPr lang="es-EC" dirty="0" smtClean="0"/>
              <a:t> </a:t>
            </a:r>
            <a:r>
              <a:rPr lang="es-EC" dirty="0" err="1" smtClean="0"/>
              <a:t>for</a:t>
            </a:r>
            <a:r>
              <a:rPr lang="es-EC" dirty="0" smtClean="0"/>
              <a:t> </a:t>
            </a:r>
            <a:r>
              <a:rPr lang="es-EC" dirty="0" err="1" smtClean="0"/>
              <a:t>electronic</a:t>
            </a:r>
            <a:r>
              <a:rPr lang="es-EC" dirty="0" smtClean="0"/>
              <a:t> </a:t>
            </a:r>
            <a:r>
              <a:rPr lang="es-EC" dirty="0" err="1" smtClean="0"/>
              <a:t>currencies</a:t>
            </a:r>
            <a:r>
              <a:rPr lang="es-EC" dirty="0" smtClean="0"/>
              <a:t>, </a:t>
            </a:r>
            <a:r>
              <a:rPr lang="es-EC" dirty="0" err="1" smtClean="0"/>
              <a:t>but</a:t>
            </a:r>
            <a:r>
              <a:rPr lang="es-EC" dirty="0" smtClean="0"/>
              <a:t> </a:t>
            </a:r>
            <a:r>
              <a:rPr lang="es-EC" dirty="0" err="1" smtClean="0"/>
              <a:t>its</a:t>
            </a:r>
            <a:r>
              <a:rPr lang="es-EC" dirty="0" smtClean="0"/>
              <a:t> </a:t>
            </a:r>
            <a:r>
              <a:rPr lang="es-EC" dirty="0" err="1" smtClean="0"/>
              <a:t>capabilities</a:t>
            </a:r>
            <a:r>
              <a:rPr lang="es-EC" dirty="0" smtClean="0"/>
              <a:t> </a:t>
            </a:r>
            <a:r>
              <a:rPr lang="es-EC" dirty="0" err="1" smtClean="0"/>
              <a:t>go</a:t>
            </a:r>
            <a:r>
              <a:rPr lang="es-EC" dirty="0" smtClean="0"/>
              <a:t> </a:t>
            </a:r>
            <a:r>
              <a:rPr lang="es-EC" dirty="0" err="1" smtClean="0"/>
              <a:t>beyond</a:t>
            </a:r>
            <a:r>
              <a:rPr lang="es-EC" dirty="0" smtClean="0"/>
              <a:t>, </a:t>
            </a:r>
            <a:r>
              <a:rPr lang="es-EC" dirty="0" err="1" smtClean="0"/>
              <a:t>it</a:t>
            </a:r>
            <a:r>
              <a:rPr lang="es-EC" dirty="0" smtClean="0"/>
              <a:t> can be </a:t>
            </a:r>
            <a:r>
              <a:rPr lang="es-EC" dirty="0" err="1" smtClean="0"/>
              <a:t>used</a:t>
            </a:r>
            <a:r>
              <a:rPr lang="es-EC" dirty="0" smtClean="0"/>
              <a:t> </a:t>
            </a:r>
            <a:r>
              <a:rPr lang="es-EC" dirty="0" err="1" smtClean="0"/>
              <a:t>for</a:t>
            </a:r>
            <a:r>
              <a:rPr lang="es-EC" dirty="0" smtClean="0"/>
              <a:t> </a:t>
            </a:r>
            <a:r>
              <a:rPr lang="es-EC" dirty="0" err="1" smtClean="0"/>
              <a:t>systems</a:t>
            </a:r>
            <a:r>
              <a:rPr lang="es-EC" dirty="0" smtClean="0"/>
              <a:t> </a:t>
            </a:r>
            <a:r>
              <a:rPr lang="es-EC" dirty="0" err="1" smtClean="0"/>
              <a:t>that</a:t>
            </a:r>
            <a:r>
              <a:rPr lang="es-EC" dirty="0" smtClean="0"/>
              <a:t> </a:t>
            </a:r>
            <a:r>
              <a:rPr lang="es-EC" dirty="0" err="1" smtClean="0"/>
              <a:t>needs</a:t>
            </a:r>
            <a:r>
              <a:rPr lang="es-EC" dirty="0" smtClean="0"/>
              <a:t> to be </a:t>
            </a:r>
            <a:r>
              <a:rPr lang="es-EC" dirty="0" err="1" smtClean="0"/>
              <a:t>safe</a:t>
            </a:r>
            <a:r>
              <a:rPr lang="es-EC" dirty="0" smtClean="0"/>
              <a:t>, </a:t>
            </a:r>
            <a:r>
              <a:rPr lang="es-EC" dirty="0" err="1" smtClean="0"/>
              <a:t>transparent</a:t>
            </a:r>
            <a:r>
              <a:rPr lang="es-EC" dirty="0" smtClean="0"/>
              <a:t> and </a:t>
            </a:r>
            <a:r>
              <a:rPr lang="es-EC" dirty="0" err="1" smtClean="0"/>
              <a:t>unalterable</a:t>
            </a:r>
            <a:r>
              <a:rPr lang="es-EC" dirty="0" smtClean="0"/>
              <a:t>. </a:t>
            </a:r>
          </a:p>
          <a:p>
            <a:r>
              <a:rPr lang="en-US" dirty="0" smtClean="0"/>
              <a:t>Important </a:t>
            </a:r>
            <a:r>
              <a:rPr lang="en-US" dirty="0"/>
              <a:t>documents could be storing in the </a:t>
            </a:r>
            <a:r>
              <a:rPr lang="en-US" dirty="0" err="1"/>
              <a:t>blockchain</a:t>
            </a:r>
            <a:r>
              <a:rPr lang="en-US" dirty="0"/>
              <a:t> in order to take advantage of these characteristics and be easy to </a:t>
            </a:r>
            <a:r>
              <a:rPr lang="en-US" dirty="0" smtClean="0"/>
              <a:t>access.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example electronic vote </a:t>
            </a:r>
            <a:r>
              <a:rPr lang="en-US" dirty="0" err="1" smtClean="0"/>
              <a:t>aplications</a:t>
            </a:r>
            <a:r>
              <a:rPr lang="en-US" dirty="0"/>
              <a:t>, transfer of ownership or </a:t>
            </a:r>
            <a:r>
              <a:rPr lang="en-US" dirty="0" smtClean="0"/>
              <a:t>ownership</a:t>
            </a:r>
            <a:r>
              <a:rPr lang="en-US" dirty="0"/>
              <a:t>, public </a:t>
            </a:r>
            <a:r>
              <a:rPr lang="en-US" dirty="0" smtClean="0"/>
              <a:t>purchases patents, medical </a:t>
            </a:r>
            <a:r>
              <a:rPr lang="en-US" dirty="0"/>
              <a:t>records </a:t>
            </a:r>
            <a:r>
              <a:rPr lang="en-US" dirty="0" smtClean="0"/>
              <a:t>could be powered by Blockchain.</a:t>
            </a:r>
            <a:endParaRPr lang="en-US" dirty="0"/>
          </a:p>
        </p:txBody>
      </p:sp>
      <p:pic>
        <p:nvPicPr>
          <p:cNvPr id="5" name="Picture 2" descr="Resultado de imagen para blockchain use cas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603" y="2215727"/>
            <a:ext cx="4472939" cy="298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3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6509"/>
            <a:ext cx="10515600" cy="4320454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one person wants to buy a car, the domain could be </a:t>
            </a:r>
            <a:r>
              <a:rPr lang="en-US" dirty="0" err="1"/>
              <a:t>transfered</a:t>
            </a:r>
            <a:r>
              <a:rPr lang="en-US" dirty="0"/>
              <a:t> to this person in the </a:t>
            </a:r>
            <a:r>
              <a:rPr lang="en-US" dirty="0" err="1"/>
              <a:t>blockchain</a:t>
            </a:r>
            <a:r>
              <a:rPr lang="en-US" dirty="0"/>
              <a:t> and </a:t>
            </a:r>
            <a:r>
              <a:rPr lang="en-US" dirty="0" err="1"/>
              <a:t>mantain</a:t>
            </a:r>
            <a:r>
              <a:rPr lang="en-US" dirty="0"/>
              <a:t> there, secure and </a:t>
            </a:r>
            <a:r>
              <a:rPr lang="en-US" dirty="0" smtClean="0"/>
              <a:t>unalterable.</a:t>
            </a:r>
            <a:endParaRPr lang="en-US" dirty="0"/>
          </a:p>
        </p:txBody>
      </p:sp>
      <p:pic>
        <p:nvPicPr>
          <p:cNvPr id="3074" name="Picture 2" descr="Resultado de imagen para blockchain how it work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18" y="3041557"/>
            <a:ext cx="990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60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84218"/>
            <a:ext cx="10058400" cy="3984875"/>
          </a:xfrm>
        </p:spPr>
        <p:txBody>
          <a:bodyPr/>
          <a:lstStyle/>
          <a:p>
            <a:r>
              <a:rPr lang="en-US" dirty="0"/>
              <a:t>E-voting could be implemented to make an </a:t>
            </a:r>
            <a:r>
              <a:rPr lang="en-US" dirty="0" err="1"/>
              <a:t>infrasctructure</a:t>
            </a:r>
            <a:r>
              <a:rPr lang="en-US" dirty="0"/>
              <a:t> with an absolute valid vote and a transparent process of elections because </a:t>
            </a:r>
            <a:r>
              <a:rPr lang="en-US" dirty="0" err="1" smtClean="0"/>
              <a:t>noone</a:t>
            </a:r>
            <a:r>
              <a:rPr lang="en-US" dirty="0" smtClean="0"/>
              <a:t> </a:t>
            </a:r>
            <a:r>
              <a:rPr lang="en-US" dirty="0"/>
              <a:t>has the ability to </a:t>
            </a:r>
            <a:r>
              <a:rPr lang="en-US" dirty="0" smtClean="0"/>
              <a:t>alter </a:t>
            </a:r>
            <a:r>
              <a:rPr lang="en-US" dirty="0"/>
              <a:t>vote results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212" y="2994627"/>
            <a:ext cx="6271976" cy="302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3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smtClean="0"/>
              <a:t>IT WORKS?</a:t>
            </a:r>
            <a:endParaRPr lang="en-US" dirty="0"/>
          </a:p>
        </p:txBody>
      </p:sp>
      <p:pic>
        <p:nvPicPr>
          <p:cNvPr id="1026" name="Picture 2" descr="Resultado de imagen para blockchain secure transparent unalterab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0019" y="1622135"/>
            <a:ext cx="8465544" cy="476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0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WHY IT’S SECURE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28034" cy="4351338"/>
          </a:xfrm>
        </p:spPr>
        <p:txBody>
          <a:bodyPr/>
          <a:lstStyle/>
          <a:p>
            <a:r>
              <a:rPr lang="es-EC" sz="2400" dirty="0" err="1" smtClean="0"/>
              <a:t>When</a:t>
            </a:r>
            <a:r>
              <a:rPr lang="es-EC" sz="2400" dirty="0" smtClean="0"/>
              <a:t> a </a:t>
            </a:r>
            <a:r>
              <a:rPr lang="es-EC" sz="2400" dirty="0" err="1" smtClean="0"/>
              <a:t>participant</a:t>
            </a:r>
            <a:r>
              <a:rPr lang="es-EC" sz="2400" dirty="0" smtClean="0"/>
              <a:t> of </a:t>
            </a:r>
            <a:r>
              <a:rPr lang="es-EC" sz="2400" dirty="0" err="1" smtClean="0"/>
              <a:t>the</a:t>
            </a:r>
            <a:r>
              <a:rPr lang="es-EC" sz="2400" dirty="0" smtClean="0"/>
              <a:t> </a:t>
            </a:r>
            <a:r>
              <a:rPr lang="es-EC" sz="2400" dirty="0" err="1" smtClean="0"/>
              <a:t>network</a:t>
            </a:r>
            <a:r>
              <a:rPr lang="es-EC" sz="2400" dirty="0" smtClean="0"/>
              <a:t> realice a </a:t>
            </a:r>
            <a:r>
              <a:rPr lang="es-EC" sz="2400" dirty="0" err="1" smtClean="0"/>
              <a:t>transaction</a:t>
            </a:r>
            <a:r>
              <a:rPr lang="es-EC" sz="2400" dirty="0" smtClean="0"/>
              <a:t>, </a:t>
            </a:r>
            <a:r>
              <a:rPr lang="es-EC" sz="2400" dirty="0" err="1" smtClean="0"/>
              <a:t>this</a:t>
            </a:r>
            <a:r>
              <a:rPr lang="es-EC" sz="2400" dirty="0" smtClean="0"/>
              <a:t> </a:t>
            </a:r>
            <a:r>
              <a:rPr lang="es-EC" sz="2400" dirty="0" err="1" smtClean="0"/>
              <a:t>transaction</a:t>
            </a:r>
            <a:r>
              <a:rPr lang="es-EC" sz="2400" dirty="0" smtClean="0"/>
              <a:t> </a:t>
            </a:r>
            <a:r>
              <a:rPr lang="es-EC" sz="2400" dirty="0" err="1" smtClean="0"/>
              <a:t>register</a:t>
            </a:r>
            <a:r>
              <a:rPr lang="es-EC" sz="2400" dirty="0" smtClean="0"/>
              <a:t> </a:t>
            </a:r>
            <a:r>
              <a:rPr lang="es-EC" sz="2400" dirty="0" err="1" smtClean="0"/>
              <a:t>is</a:t>
            </a:r>
            <a:r>
              <a:rPr lang="es-EC" sz="2400" dirty="0" smtClean="0"/>
              <a:t> </a:t>
            </a:r>
            <a:r>
              <a:rPr lang="es-EC" sz="2400" dirty="0" err="1" smtClean="0"/>
              <a:t>replicated</a:t>
            </a:r>
            <a:r>
              <a:rPr lang="es-EC" sz="2400" dirty="0" smtClean="0"/>
              <a:t> to </a:t>
            </a:r>
            <a:r>
              <a:rPr lang="es-EC" sz="2400" dirty="0" err="1" smtClean="0"/>
              <a:t>the</a:t>
            </a:r>
            <a:r>
              <a:rPr lang="es-EC" sz="2400" dirty="0" smtClean="0"/>
              <a:t> </a:t>
            </a:r>
            <a:r>
              <a:rPr lang="es-EC" sz="2400" dirty="0" err="1" smtClean="0"/>
              <a:t>other</a:t>
            </a:r>
            <a:r>
              <a:rPr lang="es-EC" sz="2400" dirty="0" smtClean="0"/>
              <a:t> </a:t>
            </a:r>
            <a:r>
              <a:rPr lang="es-EC" sz="2400" dirty="0" err="1" smtClean="0"/>
              <a:t>participants</a:t>
            </a:r>
            <a:r>
              <a:rPr lang="es-EC" sz="2400" dirty="0" smtClean="0"/>
              <a:t> </a:t>
            </a:r>
            <a:r>
              <a:rPr lang="es-EC" sz="2400" dirty="0" err="1" smtClean="0"/>
              <a:t>or</a:t>
            </a:r>
            <a:r>
              <a:rPr lang="es-EC" sz="2400" dirty="0" smtClean="0"/>
              <a:t> “</a:t>
            </a:r>
            <a:r>
              <a:rPr lang="es-EC" sz="2400" dirty="0" err="1" smtClean="0"/>
              <a:t>miners</a:t>
            </a:r>
            <a:r>
              <a:rPr lang="es-EC" sz="2400" dirty="0" smtClean="0"/>
              <a:t>”.</a:t>
            </a:r>
          </a:p>
          <a:p>
            <a:pPr marL="0" indent="0">
              <a:buNone/>
            </a:pPr>
            <a:endParaRPr lang="es-EC" sz="2400" dirty="0" smtClean="0"/>
          </a:p>
          <a:p>
            <a:r>
              <a:rPr lang="en-US" sz="2400" dirty="0"/>
              <a:t>These </a:t>
            </a:r>
            <a:r>
              <a:rPr lang="en-US" sz="2400" dirty="0" smtClean="0"/>
              <a:t>miners </a:t>
            </a:r>
            <a:r>
              <a:rPr lang="en-US" sz="2400" dirty="0"/>
              <a:t>are responsible for verifying the validity of the </a:t>
            </a:r>
            <a:r>
              <a:rPr lang="en-US" sz="2400" dirty="0" smtClean="0"/>
              <a:t>transaction.</a:t>
            </a:r>
          </a:p>
          <a:p>
            <a:endParaRPr lang="en-US" dirty="0" smtClean="0"/>
          </a:p>
          <a:p>
            <a:endParaRPr lang="es-EC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271" y="1027906"/>
            <a:ext cx="4685261" cy="50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1155</TotalTime>
  <Words>992</Words>
  <Application>Microsoft Office PowerPoint</Application>
  <PresentationFormat>Widescreen</PresentationFormat>
  <Paragraphs>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Rockwell</vt:lpstr>
      <vt:lpstr>Rockwell Condensed</vt:lpstr>
      <vt:lpstr>Wingdings</vt:lpstr>
      <vt:lpstr>Wood Type</vt:lpstr>
      <vt:lpstr>Blockchain</vt:lpstr>
      <vt:lpstr>What is a Blockchain? </vt:lpstr>
      <vt:lpstr>No intermediaries</vt:lpstr>
      <vt:lpstr>PowerPoint Presentation</vt:lpstr>
      <vt:lpstr>Not only for financial apps</vt:lpstr>
      <vt:lpstr>EXAMPLES</vt:lpstr>
      <vt:lpstr>Examples</vt:lpstr>
      <vt:lpstr>HOW DOES IT WORKS?</vt:lpstr>
      <vt:lpstr>WHY IT’S SECURE</vt:lpstr>
      <vt:lpstr>Concensus</vt:lpstr>
      <vt:lpstr>PowerPoint Presentation</vt:lpstr>
      <vt:lpstr>HASH</vt:lpstr>
      <vt:lpstr>Hash</vt:lpstr>
      <vt:lpstr>Hash</vt:lpstr>
      <vt:lpstr>Blockchain uses Hash to connect blocks</vt:lpstr>
      <vt:lpstr>Store data in the blockchain</vt:lpstr>
      <vt:lpstr>THE COST OF STORING DATA IN BLOKCHAIN</vt:lpstr>
      <vt:lpstr>PURPOSED MODEL FOR LITA</vt:lpstr>
      <vt:lpstr>HASH FOR CERTIFICATES</vt:lpstr>
      <vt:lpstr>INTEREST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Mauro Alejandro Rivadeneira Maldonado</dc:creator>
  <cp:lastModifiedBy>Mauro Alejandro Rivadeneira Maldonado</cp:lastModifiedBy>
  <cp:revision>35</cp:revision>
  <dcterms:created xsi:type="dcterms:W3CDTF">2019-06-14T16:27:52Z</dcterms:created>
  <dcterms:modified xsi:type="dcterms:W3CDTF">2019-06-16T06:16:54Z</dcterms:modified>
</cp:coreProperties>
</file>