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5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b4221dc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b4221dc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b4221dc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b4221dc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b4221dc2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cb4221dc2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b4221dc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b4221dc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b4221dc2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b4221dc2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b4221dc2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cb4221dc2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b4221dc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b4221dc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b4221dc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b4221dc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cb4221dc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cb4221dc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cb4221dc2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cb4221dc2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cb4221dc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cb4221dc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b4221dc2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b4221dc2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cb4221dc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cb4221dc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b4221dc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b4221dc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b4221dc2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b4221dc2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b4221dc2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b4221dc2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b4221dc2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cb4221dc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cb4221dc2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cb4221dc2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cb4221dc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cb4221dc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cb4221dc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cb4221dc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18a1f1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d18a1f1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d18a1f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d18a1f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b4221dc2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b4221dc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cb4221dc2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cb4221dc2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cb4221dc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cb4221dc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cb4221dc2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cb4221dc2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b4221dc2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cb4221dc2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b4221dc2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b4221dc2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b4221dc2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b4221dc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cb4221dc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cb4221dc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cb4221dc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cb4221dc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cb4221dc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cb4221dc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18a1f1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18a1f1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cb4221dc2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cb4221dc2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cb4221dc2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cb4221dc2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cb4221dc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cb4221dc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cb4221dc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cb4221dc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cb4221dc2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cb4221dc2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d18a1f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d18a1f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18a1f1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d18a1f1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18a1f1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18a1f1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b4221dc2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b4221dc2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b4221dc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b4221dc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b4221dc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b4221dc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remlab.net/op/futex-condvar.shtml" TargetMode="External"/><Relationship Id="rId4" Type="http://schemas.openxmlformats.org/officeDocument/2006/relationships/hyperlink" Target="https://locklessinc.com/articles/mutex_cv_futex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n.wikipedia.org/wiki/Lock_(computer_science)" TargetMode="External"/><Relationship Id="rId4" Type="http://schemas.openxmlformats.org/officeDocument/2006/relationships/hyperlink" Target="https://en.wikipedia.org/wiki/Mutual_exclusion" TargetMode="External"/><Relationship Id="rId5" Type="http://schemas.openxmlformats.org/officeDocument/2006/relationships/hyperlink" Target="https://en.wikipedia.org/wiki/Concurrency_control" TargetMode="External"/><Relationship Id="rId6" Type="http://schemas.openxmlformats.org/officeDocument/2006/relationships/hyperlink" Target="https://man7.org/linux/man-pages/man2/futex.2.html" TargetMode="External"/><Relationship Id="rId7" Type="http://schemas.openxmlformats.org/officeDocument/2006/relationships/hyperlink" Target="https://eli.thegreenplace.net/2018/basics-of-futexes" TargetMode="External"/><Relationship Id="rId8" Type="http://schemas.openxmlformats.org/officeDocument/2006/relationships/hyperlink" Target="https://stackoverflow.com/questions/5869825/when-should-one-use-a-spinlock-instead-of-mutex/5870415#5870415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PRIMITIVAS DE SINCRONIZACIÓN: </a:t>
            </a:r>
            <a:r>
              <a:rPr b="1" lang="es"/>
              <a:t>FUTEX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Sistemas Operativos </a:t>
            </a:r>
            <a:r>
              <a:rPr lang="es"/>
              <a:t>(75.08 / 95.03)</a:t>
            </a:r>
            <a:r>
              <a:rPr b="1" i="1" lang="es"/>
              <a:t> </a:t>
            </a:r>
            <a:r>
              <a:rPr i="1" lang="es" sz="1883"/>
              <a:t>- Curso Méndez/Simó</a:t>
            </a:r>
            <a:endParaRPr i="1" sz="188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99"/>
              <a:t>Facultad de Ingeniería, Universidad de Buenos Aires</a:t>
            </a:r>
            <a:endParaRPr sz="199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idea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3521575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¿Funciona? ¿Qué problemas puede traer esta implementación?</a:t>
            </a:r>
            <a:endParaRPr sz="18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109" y="1244634"/>
            <a:ext cx="3435775" cy="20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¡Atomicidad!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parece sencillo, es fundamental lograr que la adquisición y liberación del mismo se realice </a:t>
            </a:r>
            <a:r>
              <a:rPr b="1" lang="es"/>
              <a:t>atómicamente</a:t>
            </a:r>
            <a:r>
              <a:rPr lang="es"/>
              <a:t>, de lo contrario podría producirse un </a:t>
            </a:r>
            <a:r>
              <a:rPr i="1" lang="es"/>
              <a:t>context switch </a:t>
            </a:r>
            <a:r>
              <a:rPr lang="es"/>
              <a:t>justo después de salir del </a:t>
            </a:r>
            <a:r>
              <a:rPr i="1" lang="es"/>
              <a:t>while</a:t>
            </a:r>
            <a:r>
              <a:rPr lang="es"/>
              <a:t>, permitiendo a otro thread bloquear el spinlock al mismo tiempo.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Necesitamos entonces de alguna </a:t>
            </a:r>
            <a:r>
              <a:rPr b="1" lang="es"/>
              <a:t>instrucción especial</a:t>
            </a:r>
            <a:r>
              <a:rPr lang="es"/>
              <a:t> que nos permita </a:t>
            </a:r>
            <a:r>
              <a:rPr b="1" lang="es"/>
              <a:t>manejar datos de forma atómica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en x86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Suponiendo arquitectura x86, podemos implementar el spinlock utilizando la instrucción </a:t>
            </a:r>
            <a:r>
              <a:rPr b="1" lang="es" sz="1800"/>
              <a:t>XCHG</a:t>
            </a:r>
            <a:r>
              <a:rPr lang="es" sz="1800"/>
              <a:t>, que nos permite hacer lo que se conoce como </a:t>
            </a:r>
            <a:r>
              <a:rPr b="1" lang="es" sz="1800"/>
              <a:t>test-and-set</a:t>
            </a:r>
            <a:r>
              <a:rPr lang="es" sz="1800"/>
              <a:t>: escribir un valor (en este caso 1) en una dirección de memoria, retornando el antiguo valor de forma atómica.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350" y="566575"/>
            <a:ext cx="4502649" cy="40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genérica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 portabilidad, no podemos depender de instrucciones específicas de una arquitectura. Para implementar spinlocks genéricos, necesitamos que el lenguaje exponga </a:t>
            </a:r>
            <a:r>
              <a:rPr b="1" lang="es" sz="1800"/>
              <a:t>primitivas atómicas de manejo de datos</a:t>
            </a:r>
            <a:r>
              <a:rPr lang="es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El estándar C11 introdujo soporte para tipos atómicos en C.</a:t>
            </a:r>
            <a:endParaRPr sz="18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501713"/>
            <a:ext cx="4527600" cy="214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Mutex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 igual que el spinlock, el mutex </a:t>
            </a:r>
            <a:r>
              <a:rPr i="1" lang="es"/>
              <a:t>(</a:t>
            </a:r>
            <a:r>
              <a:rPr b="1" i="1" lang="es"/>
              <a:t>mut</a:t>
            </a:r>
            <a:r>
              <a:rPr i="1" lang="es"/>
              <a:t>ual </a:t>
            </a:r>
            <a:r>
              <a:rPr b="1" i="1" lang="es"/>
              <a:t>ex</a:t>
            </a:r>
            <a:r>
              <a:rPr i="1" lang="es"/>
              <a:t>clusion)</a:t>
            </a:r>
            <a:r>
              <a:rPr lang="es"/>
              <a:t> es otra primitiva que implementa la interfaz de un </a:t>
            </a:r>
            <a:r>
              <a:rPr b="1" lang="es"/>
              <a:t>lock</a:t>
            </a:r>
            <a:r>
              <a:rPr lang="es"/>
              <a:t>. Como tal, t</a:t>
            </a:r>
            <a:r>
              <a:rPr lang="es"/>
              <a:t>iene dos estados posibles: </a:t>
            </a:r>
            <a:r>
              <a:rPr b="1" lang="es"/>
              <a:t>bloqueado</a:t>
            </a:r>
            <a:r>
              <a:rPr lang="es"/>
              <a:t> y </a:t>
            </a:r>
            <a:r>
              <a:rPr b="1" lang="es"/>
              <a:t>desbloqueado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un thread quiere adquirirlo y el mismo se encuentra tomado, el thread solicitante se pone a “dormir”, a la vez que entra en una </a:t>
            </a:r>
            <a:r>
              <a:rPr b="1" lang="es"/>
              <a:t>cola de espera </a:t>
            </a:r>
            <a:r>
              <a:rPr i="1" lang="es"/>
              <a:t>(“waiters”)</a:t>
            </a:r>
            <a:r>
              <a:rPr lang="es"/>
              <a:t>. Cuando el mutex es liberado por otro thread, se</a:t>
            </a:r>
            <a:r>
              <a:rPr b="1" lang="es"/>
              <a:t> despierta a los “waiters”</a:t>
            </a:r>
            <a:r>
              <a:rPr lang="es"/>
              <a:t> para que vuelvan a </a:t>
            </a:r>
            <a:r>
              <a:rPr b="1" lang="es"/>
              <a:t>disputarse</a:t>
            </a:r>
            <a:r>
              <a:rPr lang="es"/>
              <a:t> el acceso.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 embargo, para poner un thread a “dormir” y despertarlo con una señal posterior, es necesario soporte del lado del </a:t>
            </a:r>
            <a:r>
              <a:rPr b="1" lang="es"/>
              <a:t>kernel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adquirir y liberar un mutex entonces es necesario utilizar </a:t>
            </a:r>
            <a:r>
              <a:rPr b="1" lang="es"/>
              <a:t>syscalls</a:t>
            </a:r>
            <a:r>
              <a:rPr lang="es"/>
              <a:t>, y es importante notar que las syscalls </a:t>
            </a:r>
            <a:r>
              <a:rPr lang="es" u="sng"/>
              <a:t>no son gratis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</a:t>
            </a:r>
            <a:r>
              <a:rPr i="1" lang="es"/>
              <a:t>naive </a:t>
            </a:r>
            <a:r>
              <a:rPr lang="es"/>
              <a:t>en JOS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267250" y="114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Basándose en el spinlock, podríamos en una primer iteración proponer la siguiente implementación: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idea es </a:t>
            </a:r>
            <a:r>
              <a:rPr b="1" lang="es"/>
              <a:t>ceder el control</a:t>
            </a:r>
            <a:r>
              <a:rPr lang="es"/>
              <a:t> voluntariamente cuando el mutex está bloqueado para esperar que se libere. Esta idea, ¿funciona? ¿Qué problemas puede traer?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486" y="1710911"/>
            <a:ext cx="3973025" cy="1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¡Muchos </a:t>
            </a:r>
            <a:r>
              <a:rPr i="1" lang="es"/>
              <a:t>wake-ups</a:t>
            </a:r>
            <a:r>
              <a:rPr lang="es"/>
              <a:t>!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implementación </a:t>
            </a:r>
            <a:r>
              <a:rPr b="1" lang="es"/>
              <a:t>no pone a dormir al thread solicitante</a:t>
            </a:r>
            <a:r>
              <a:rPr lang="es"/>
              <a:t>, sino que simplemente cede el control para que otros threads se ejecuten.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bien esto funciona ya que permite a otros threads liberar el mutex mientras el solicitante espera, es importante notar que el thread en ningún momento se marca como `ENV_NOT_RUNNABLE`, por lo que el scheduler lo va a volver a ejecutar </a:t>
            </a:r>
            <a:r>
              <a:rPr b="1" lang="es"/>
              <a:t>aun cuando el mutex no se haya liberado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gran problema es que cada wake-up innecesario incluye </a:t>
            </a:r>
            <a:r>
              <a:rPr i="1" lang="es"/>
              <a:t>context switches</a:t>
            </a:r>
            <a:r>
              <a:rPr lang="es"/>
              <a:t> costosos, impactando negativamente sobre la performance.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entonces… </a:t>
            </a:r>
            <a:r>
              <a:rPr i="1" lang="es"/>
              <a:t>¿cómo implementamos un mutex?</a:t>
            </a:r>
            <a:endParaRPr i="1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vimos, para implementar un mutex es </a:t>
            </a:r>
            <a:r>
              <a:rPr b="1" lang="es" u="sng"/>
              <a:t>necesario</a:t>
            </a:r>
            <a:r>
              <a:rPr lang="es"/>
              <a:t> que el </a:t>
            </a:r>
            <a:r>
              <a:rPr b="1" lang="es"/>
              <a:t>kernel</a:t>
            </a:r>
            <a:r>
              <a:rPr lang="es"/>
              <a:t> nos provea de </a:t>
            </a:r>
            <a:r>
              <a:rPr i="1" lang="es"/>
              <a:t>alguna herramienta</a:t>
            </a:r>
            <a:r>
              <a:rPr lang="es"/>
              <a:t> para “dormir” a los threads que intenten adquirir un mutex bloqueado, y despertarlos cuando el mismo se libere para que puedan disputarlo nuevamente.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Lock. </a:t>
            </a:r>
            <a:r>
              <a:rPr lang="es"/>
              <a:t>¿Qué son? Interfaz.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Spinlock</a:t>
            </a:r>
            <a:r>
              <a:rPr lang="es"/>
              <a:t>. Implementación.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Mutex</a:t>
            </a:r>
            <a:r>
              <a:rPr lang="es"/>
              <a:t>. Primera idea de implementación.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Syscall </a:t>
            </a:r>
            <a:r>
              <a:rPr b="1" lang="es"/>
              <a:t>futex</a:t>
            </a:r>
            <a:r>
              <a:rPr lang="es"/>
              <a:t>.</a:t>
            </a:r>
            <a:r>
              <a:rPr lang="es"/>
              <a:t> ¿Por qué es necesaria?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Implementando un mutex</a:t>
            </a:r>
            <a:r>
              <a:rPr lang="es"/>
              <a:t> con futex(2). Optimizaciones.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</a:t>
            </a:r>
            <a:r>
              <a:rPr lang="es"/>
              <a:t>Mutex </a:t>
            </a:r>
            <a:r>
              <a:rPr lang="es"/>
              <a:t>o s</a:t>
            </a:r>
            <a:r>
              <a:rPr lang="es"/>
              <a:t>pinlock</a:t>
            </a:r>
            <a:r>
              <a:rPr lang="es"/>
              <a:t>?</a:t>
            </a:r>
            <a:r>
              <a:rPr lang="es"/>
              <a:t> </a:t>
            </a:r>
            <a:r>
              <a:rPr b="1" lang="es"/>
              <a:t>Spinning</a:t>
            </a:r>
            <a:r>
              <a:rPr b="1" lang="es"/>
              <a:t> en user-space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futex(2)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Futex</a:t>
            </a:r>
            <a:r>
              <a:rPr lang="es"/>
              <a:t> </a:t>
            </a:r>
            <a:r>
              <a:rPr i="1" lang="es"/>
              <a:t>(fast </a:t>
            </a:r>
            <a:r>
              <a:rPr i="1" lang="es"/>
              <a:t>userspace mutex) </a:t>
            </a:r>
            <a:r>
              <a:rPr lang="es"/>
              <a:t>e</a:t>
            </a:r>
            <a:r>
              <a:rPr lang="es"/>
              <a:t>s una </a:t>
            </a:r>
            <a:r>
              <a:rPr b="1" lang="es"/>
              <a:t>syscall </a:t>
            </a:r>
            <a:r>
              <a:rPr lang="es"/>
              <a:t>introducida por primera vez en Unix en la versión 2.5.7. que </a:t>
            </a:r>
            <a:r>
              <a:rPr b="1" lang="es"/>
              <a:t>permite implementar abstracciones de sincronización de alto nivel</a:t>
            </a:r>
            <a:r>
              <a:rPr lang="es"/>
              <a:t> </a:t>
            </a:r>
            <a:r>
              <a:rPr lang="es"/>
              <a:t>tales como mutexes, condition variables, barreras y semáforos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500"/>
              <a:t>Obs.: g</a:t>
            </a:r>
            <a:r>
              <a:rPr i="1" lang="es" sz="1500"/>
              <a:t>libc </a:t>
            </a:r>
            <a:r>
              <a:rPr i="1" lang="es" sz="1500" u="sng"/>
              <a:t>no provee un wrapper</a:t>
            </a:r>
            <a:r>
              <a:rPr i="1" lang="es" sz="1500"/>
              <a:t> para esta syscall, por lo que hay que llamarla utilizando syscall(2).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consiste?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futex </a:t>
            </a:r>
            <a:r>
              <a:rPr lang="es"/>
              <a:t>consiste en una </a:t>
            </a:r>
            <a:r>
              <a:rPr b="1" lang="es"/>
              <a:t>cola de espera</a:t>
            </a:r>
            <a:r>
              <a:rPr lang="es"/>
              <a:t> en </a:t>
            </a:r>
            <a:r>
              <a:rPr i="1" lang="es"/>
              <a:t>kernel-space</a:t>
            </a:r>
            <a:r>
              <a:rPr lang="es"/>
              <a:t> atada a un </a:t>
            </a:r>
            <a:r>
              <a:rPr b="1" lang="es"/>
              <a:t>entero atómico</a:t>
            </a:r>
            <a:r>
              <a:rPr lang="es"/>
              <a:t> en </a:t>
            </a:r>
            <a:r>
              <a:rPr i="1" lang="es"/>
              <a:t>user-space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distintos hilos de un sistema concurrente pueden entonces manipular este entero en user-space </a:t>
            </a:r>
            <a:r>
              <a:rPr i="1" lang="es"/>
              <a:t>(de forma atómica para evitar race conditions) </a:t>
            </a:r>
            <a:r>
              <a:rPr lang="es"/>
              <a:t>para </a:t>
            </a:r>
            <a:r>
              <a:rPr b="1" lang="es"/>
              <a:t>coordinar el acceso a una región de memoria compartida</a:t>
            </a:r>
            <a:r>
              <a:rPr lang="es"/>
              <a:t>, utilizando la syscall </a:t>
            </a:r>
            <a:r>
              <a:rPr b="1" lang="es"/>
              <a:t>futex(2) </a:t>
            </a:r>
            <a:r>
              <a:rPr lang="es"/>
              <a:t>ya sea para ponerse a sí mismos en la cola de espera o para “despertar” a otros procesos que están esperando.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importante notar que esto permite utilizar syscalls </a:t>
            </a:r>
            <a:r>
              <a:rPr lang="es" u="sng"/>
              <a:t>sólo en el caso de que un lock sea contenido</a:t>
            </a:r>
            <a:r>
              <a:rPr lang="es"/>
              <a:t>, no siendo necesario en caso de que el mutex esté libre.</a:t>
            </a:r>
            <a:endParaRPr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principales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futex(2) provee </a:t>
            </a:r>
            <a:r>
              <a:rPr b="1" lang="es"/>
              <a:t>dos* funcionalidades básicas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WAIT(addr, val): </a:t>
            </a:r>
            <a:r>
              <a:rPr lang="es"/>
              <a:t>si el valor guardado en `addr</a:t>
            </a:r>
            <a:r>
              <a:rPr i="1" lang="es"/>
              <a:t>`</a:t>
            </a:r>
            <a:r>
              <a:rPr lang="es"/>
              <a:t> es igual a `val</a:t>
            </a:r>
            <a:r>
              <a:rPr i="1" lang="es"/>
              <a:t>`</a:t>
            </a:r>
            <a:r>
              <a:rPr lang="es"/>
              <a:t>, pone al hilo actual a dormir (en la cola de espera asociada a `</a:t>
            </a:r>
            <a:r>
              <a:rPr i="1" lang="es"/>
              <a:t>addr</a:t>
            </a:r>
            <a:r>
              <a:rPr lang="es"/>
              <a:t>`).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WAKE</a:t>
            </a:r>
            <a:r>
              <a:rPr b="1" lang="es"/>
              <a:t>(addr, num): </a:t>
            </a:r>
            <a:r>
              <a:rPr lang="es"/>
              <a:t>despierta `num` número de hilos que están esperando en la cola de espera asociada a `addr`.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100"/>
              <a:t>*(Existen más operaciones, ver el manual.)</a:t>
            </a:r>
            <a:endParaRPr i="1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Implementando un mutex con futex(2)</a:t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2970975" y="4769550"/>
            <a:ext cx="639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Proxima Nova"/>
                <a:ea typeface="Proxima Nova"/>
                <a:cs typeface="Proxima Nova"/>
                <a:sym typeface="Proxima Nova"/>
              </a:rPr>
              <a:t>Implementaciones basadas en el paper canónico</a:t>
            </a:r>
            <a:r>
              <a:rPr b="1" i="1" lang="es" sz="1100">
                <a:latin typeface="Proxima Nova"/>
                <a:ea typeface="Proxima Nova"/>
                <a:cs typeface="Proxima Nova"/>
                <a:sym typeface="Proxima Nova"/>
              </a:rPr>
              <a:t> “Futexes Are Tricky”</a:t>
            </a:r>
            <a:r>
              <a:rPr i="1" lang="es" sz="1100">
                <a:latin typeface="Proxima Nova"/>
                <a:ea typeface="Proxima Nova"/>
                <a:cs typeface="Proxima Nova"/>
                <a:sym typeface="Proxima Nova"/>
              </a:rPr>
              <a:t> (2011) de Ulrich Drepper</a:t>
            </a:r>
            <a:endParaRPr i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requeridas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Asumimos la existencia de las siguientes funciones y wrappers: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atomic_inc(var): </a:t>
            </a:r>
            <a:r>
              <a:rPr lang="es"/>
              <a:t>se incrementa atómicamente la variable `var` y se retorna el valor inicial.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atomic_dec(var): </a:t>
            </a:r>
            <a:r>
              <a:rPr lang="es"/>
              <a:t>se decrementa atómicamente la variable `var` y se retorna el valor inicial.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cmpxchg(var, old, new): </a:t>
            </a:r>
            <a:r>
              <a:rPr lang="es"/>
              <a:t>si el valor actual de `var` es `old`, se reemplaza con `new`. Se retorna el valor inicial de var.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futex_wait(futex, val): </a:t>
            </a:r>
            <a:r>
              <a:rPr lang="es"/>
              <a:t>si el valor de `futex` es `val` pone el hilo a dormir en la cola asociada a `futex`.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futex_wake(futex, num): </a:t>
            </a:r>
            <a:r>
              <a:rPr lang="es"/>
              <a:t>despierta hasta `num` número de hilos de la cola asociada a `futex`.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367"/>
              <a:t>(La implementación de las mismas puede variar según el lenguaje y la arquitectura.)</a:t>
            </a:r>
            <a:endParaRPr i="1" sz="1367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implementación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Nuestro mutex debe tener una variable de </a:t>
            </a:r>
            <a:r>
              <a:rPr b="1" lang="es"/>
              <a:t>estado </a:t>
            </a:r>
            <a:r>
              <a:rPr lang="es"/>
              <a:t>que permita saber si el mismo está bloqueado o no. Para esta primera implementación, nos basta con que estado valga 0 si está libre, o un valor mayor a 0 si está bloqueado.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25" y="2393713"/>
            <a:ext cx="34385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lock()</a:t>
            </a:r>
            <a:endParaRPr b="1"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bloquear el mutex, se incrementa atómicamente la variable de estado, y</a:t>
            </a:r>
            <a:r>
              <a:rPr lang="es"/>
              <a:t> se evalúa </a:t>
            </a:r>
            <a:r>
              <a:rPr lang="es"/>
              <a:t>el valor anterior: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el valor anterior era 0, </a:t>
            </a:r>
            <a:r>
              <a:rPr lang="es"/>
              <a:t>se adquiere </a:t>
            </a:r>
            <a:r>
              <a:rPr lang="es"/>
              <a:t>el mutex (la variable de estado vale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el valor no era 0, se pone el thread a dormir.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940088"/>
            <a:ext cx="57912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unlock</a:t>
            </a:r>
            <a:r>
              <a:rPr b="1" lang="es"/>
              <a:t>()</a:t>
            </a:r>
            <a:endParaRPr b="1"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desbloquear el mutex, se escribe la variable de estado con 0 (desbloqueado), y posteriormente se despierta a hasta un </a:t>
            </a:r>
            <a:r>
              <a:rPr i="1" lang="es"/>
              <a:t>waiter.</a:t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00" y="2281513"/>
            <a:ext cx="44481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¿Problemas?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13" y="1448925"/>
            <a:ext cx="7497576" cy="22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de eficiencia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principal problema de eficiencia se ve reflejado en el método `unlock`: </a:t>
            </a:r>
            <a:r>
              <a:rPr b="1" lang="es"/>
              <a:t>siempre se hace la llamada a la syscall `futex_wake`</a:t>
            </a:r>
            <a:r>
              <a:rPr lang="es"/>
              <a:t>, incluso en el escenario en que el mutex nunca es disputado por otros hilos.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</a:t>
            </a:r>
            <a:r>
              <a:rPr lang="es"/>
              <a:t>pudiéramos</a:t>
            </a:r>
            <a:r>
              <a:rPr lang="es"/>
              <a:t> diferenciar entre </a:t>
            </a:r>
            <a:r>
              <a:rPr i="1" lang="es"/>
              <a:t>bloqueado con hilos a la espera</a:t>
            </a:r>
            <a:r>
              <a:rPr lang="es"/>
              <a:t> y </a:t>
            </a:r>
            <a:r>
              <a:rPr i="1" lang="es"/>
              <a:t>bloqueado sin hilos esperando</a:t>
            </a:r>
            <a:r>
              <a:rPr lang="es"/>
              <a:t>, podríamos evitar esta llamada cuando resulte innecesaria.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de funcionalidad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allá de la posible optimización a realizar en `unlock`, esta primer implementación tiene </a:t>
            </a:r>
            <a:r>
              <a:rPr b="1" lang="es"/>
              <a:t>dos errores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En `lock`, entre la lectura e incremento de la variable y la llamada a `futex_wait`, existe la posibilidad de que </a:t>
            </a:r>
            <a:r>
              <a:rPr b="1" lang="es"/>
              <a:t>otro hilo quiera hacer exactamente lo mismo</a:t>
            </a:r>
            <a:r>
              <a:rPr lang="es"/>
              <a:t>, pudiendo entrando en un loop infinito. Vemos que el `lock` </a:t>
            </a:r>
            <a:r>
              <a:rPr lang="es" u="sng"/>
              <a:t>no resulta ser atómico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El segundo error está en que podría existir un </a:t>
            </a:r>
            <a:r>
              <a:rPr b="1" i="1" lang="es"/>
              <a:t>overflow</a:t>
            </a:r>
            <a:r>
              <a:rPr lang="es"/>
              <a:t> en la </a:t>
            </a:r>
            <a:r>
              <a:rPr b="1" lang="es"/>
              <a:t>variable de</a:t>
            </a:r>
            <a:r>
              <a:rPr lang="es"/>
              <a:t> </a:t>
            </a:r>
            <a:r>
              <a:rPr b="1" lang="es"/>
              <a:t>estado</a:t>
            </a:r>
            <a:r>
              <a:rPr lang="es"/>
              <a:t> (debido a que no hay límite en cuanto a la cantidad de hilos que pueden entran a la cola de </a:t>
            </a:r>
            <a:r>
              <a:rPr i="1" lang="es"/>
              <a:t>waiters </a:t>
            </a:r>
            <a:r>
              <a:rPr lang="es"/>
              <a:t>llamando a `lock`).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 implementación propuesta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se propone que la</a:t>
            </a:r>
            <a:r>
              <a:rPr lang="es"/>
              <a:t> variable de </a:t>
            </a:r>
            <a:r>
              <a:rPr b="1" lang="es"/>
              <a:t>estado </a:t>
            </a:r>
            <a:r>
              <a:rPr lang="es"/>
              <a:t>tenga </a:t>
            </a:r>
            <a:r>
              <a:rPr b="1" lang="es"/>
              <a:t>tres posibles</a:t>
            </a:r>
            <a:r>
              <a:rPr b="1" lang="es"/>
              <a:t> valores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0 si está libre,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 si está bloqueado y no hay hilos esperando que se libere,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2 si está bloqueado y hay al menos un hilo esperando que se libere.</a:t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25" y="2995475"/>
            <a:ext cx="4628750" cy="1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lock() </a:t>
            </a:r>
            <a:r>
              <a:rPr lang="es"/>
              <a:t>no contenido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primer cambio que podemos observar, es que ahora comenzamos utilizando la función `cmpxchg` para </a:t>
            </a:r>
            <a:r>
              <a:rPr b="1" lang="es"/>
              <a:t>distinguir el caso no contenido del resto</a:t>
            </a:r>
            <a:r>
              <a:rPr lang="es"/>
              <a:t>: si el valor del mutex era 0, se lo marca con el valor 1, correspondiente a “bloqueado sin </a:t>
            </a:r>
            <a:r>
              <a:rPr i="1" lang="es"/>
              <a:t>waiters</a:t>
            </a:r>
            <a:r>
              <a:rPr lang="es"/>
              <a:t>” y la función termina.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188" y="2708325"/>
            <a:ext cx="5833626" cy="1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lock() </a:t>
            </a:r>
            <a:r>
              <a:rPr lang="es"/>
              <a:t>contenido</a:t>
            </a:r>
            <a:endParaRPr i="1" sz="1355"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1152475"/>
            <a:ext cx="8520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cambio, si el valor anterior era 1 o 2, </a:t>
            </a:r>
            <a:r>
              <a:rPr b="1" lang="es"/>
              <a:t>el lock es contenido</a:t>
            </a:r>
            <a:r>
              <a:rPr lang="es"/>
              <a:t>, por lo que debemos esperar.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inicialmente no habían hilos esperando (el valor era 1), debemos </a:t>
            </a:r>
            <a:r>
              <a:rPr b="1" lang="es"/>
              <a:t>marcar que ahora hay hilos esperando</a:t>
            </a:r>
            <a:r>
              <a:rPr lang="es"/>
              <a:t>, poniendo el </a:t>
            </a:r>
            <a:r>
              <a:rPr b="1" lang="es"/>
              <a:t>valor en 2</a:t>
            </a:r>
            <a:r>
              <a:rPr lang="es"/>
              <a:t>. Para esto utilizamos el segundo `cmpxchg`. Al hacerlo, además, chequeamos que entre ambas operaciones el mutex no haya sido liberado por otro hilo. Si efectivamente lo fue, intentamos </a:t>
            </a:r>
            <a:r>
              <a:rPr b="1" lang="es"/>
              <a:t>adquirir el mutex inmediatamente</a:t>
            </a:r>
            <a:r>
              <a:rPr lang="es"/>
              <a:t> sin llamar a `futex_wait`.</a:t>
            </a:r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175" y="2892325"/>
            <a:ext cx="5833626" cy="1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266625"/>
            <a:ext cx="8520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retornar del `futex_wait`</a:t>
            </a:r>
            <a:r>
              <a:rPr i="1" lang="es"/>
              <a:t> (o de evitar la llamada) </a:t>
            </a:r>
            <a:r>
              <a:rPr lang="es"/>
              <a:t>volvemos a intentar adquirir el mutex. En este caso, </a:t>
            </a:r>
            <a:r>
              <a:rPr b="1" lang="es"/>
              <a:t>debemos obligatoriamente establecer la variable de estado en 2</a:t>
            </a:r>
            <a:r>
              <a:rPr lang="es"/>
              <a:t>, debido a que en este punto </a:t>
            </a:r>
            <a:r>
              <a:rPr lang="es" u="sng"/>
              <a:t>no podemos saber</a:t>
            </a:r>
            <a:r>
              <a:rPr lang="es"/>
              <a:t> si hay o no otro </a:t>
            </a:r>
            <a:r>
              <a:rPr i="1" lang="es"/>
              <a:t>waiter.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Como consecuencia, es posible que estemos realizando una llamada innecesaria a `futex_wake` en el unlock, como veremos a continuación.</a:t>
            </a:r>
            <a:endParaRPr/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175" y="2663725"/>
            <a:ext cx="5833626" cy="1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unlock()</a:t>
            </a:r>
            <a:endParaRPr b="1"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1152475"/>
            <a:ext cx="85206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podemos realizar la optimización previamente mencionada.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añade una operación atómica con la intención de </a:t>
            </a:r>
            <a:r>
              <a:rPr b="1" lang="es"/>
              <a:t>evitar la syscall</a:t>
            </a:r>
            <a:r>
              <a:rPr lang="es"/>
              <a:t> en el caso en que </a:t>
            </a:r>
            <a:r>
              <a:rPr b="1" lang="es"/>
              <a:t>sabemos que no hay hilos esperando.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el valor anterior a decrementar la variable era 2, esto significa que es posible que </a:t>
            </a:r>
            <a:r>
              <a:rPr b="1" lang="es"/>
              <a:t>hayan hilos esperando y que debemos despertarlos</a:t>
            </a:r>
            <a:r>
              <a:rPr lang="es"/>
              <a:t> (debido</a:t>
            </a:r>
            <a:r>
              <a:rPr lang="es"/>
              <a:t> a la implementación del `lock`, no necesariamente los hay).</a:t>
            </a:r>
            <a:endParaRPr/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625" y="3365625"/>
            <a:ext cx="3750750" cy="14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Spinning en </a:t>
            </a:r>
            <a:r>
              <a:rPr i="1" lang="es"/>
              <a:t>user-space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¿Mutex o spinlocks?</a:t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vió, ambas primitivas implementan un efectivo </a:t>
            </a:r>
            <a:r>
              <a:rPr b="1" lang="es"/>
              <a:t>lock </a:t>
            </a:r>
            <a:r>
              <a:rPr lang="es"/>
              <a:t>para coordinar el acceso a una región de memoria compartida en un sistema concurrente. Sin embargo, </a:t>
            </a:r>
            <a:r>
              <a:rPr b="1" lang="es"/>
              <a:t>¿cuál es mejor?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respuesta es </a:t>
            </a:r>
            <a:r>
              <a:rPr b="1" lang="es" u="sng"/>
              <a:t>depende</a:t>
            </a:r>
            <a:r>
              <a:rPr lang="es"/>
              <a:t>. No hay una primitiva “mejor” para todos los escenarios: va a depender en cada caso de la </a:t>
            </a:r>
            <a:r>
              <a:rPr b="1" lang="es"/>
              <a:t>contención</a:t>
            </a:r>
            <a:r>
              <a:rPr lang="es"/>
              <a:t>, del número de núcleos que tenga el CPU, de la arquitectura, etc.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vimos, los mutexes POSIX están implementados utilizando la </a:t>
            </a:r>
            <a:r>
              <a:rPr b="1" lang="es"/>
              <a:t>syscall futex(2)</a:t>
            </a:r>
            <a:r>
              <a:rPr lang="es"/>
              <a:t>, por lo que poner a “dormir” threads y despertarlos son </a:t>
            </a:r>
            <a:r>
              <a:rPr b="1" lang="es"/>
              <a:t>operaciones costosas </a:t>
            </a:r>
            <a:r>
              <a:rPr lang="es"/>
              <a:t>que involucran cambios de contexto y muchas instrucciones de CPU.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el mutex se bloquea por poco tiempo, es probable que el tiempo empleado en poner a dormir al hilo y luego despertarlo sea mucho mayor al tiempo de utilización, y al mismo tiempo mayor al tiempo que hubiese empleado un </a:t>
            </a:r>
            <a:r>
              <a:rPr b="1" lang="es"/>
              <a:t>spinlock.</a:t>
            </a:r>
            <a:endParaRPr b="1"/>
          </a:p>
        </p:txBody>
      </p:sp>
      <p:sp>
        <p:nvSpPr>
          <p:cNvPr id="294" name="Google Shape;2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 de los mutexes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lock</a:t>
            </a:r>
            <a:r>
              <a:rPr lang="es"/>
              <a:t> es una </a:t>
            </a:r>
            <a:r>
              <a:rPr b="1" lang="es"/>
              <a:t>p</a:t>
            </a:r>
            <a:r>
              <a:rPr b="1" lang="es"/>
              <a:t>rimitiva de sincronización</a:t>
            </a:r>
            <a:r>
              <a:rPr lang="es"/>
              <a:t> que permite </a:t>
            </a:r>
            <a:r>
              <a:rPr b="1" lang="es"/>
              <a:t>coordinar el acceso a regiones de memoria compartidas en un sistema concurrente</a:t>
            </a:r>
            <a:r>
              <a:rPr lang="es"/>
              <a:t>, garantizando que el estado final de dichas regiones sea </a:t>
            </a:r>
            <a:r>
              <a:rPr i="1" lang="es"/>
              <a:t>el esperado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una interfaz diseñada para garantizar la </a:t>
            </a:r>
            <a:r>
              <a:rPr b="1" lang="es"/>
              <a:t>exclusión mutua</a:t>
            </a:r>
            <a:r>
              <a:rPr lang="es"/>
              <a:t>, esto es, evitar que más de un proceso a la vez entre en una</a:t>
            </a:r>
            <a:r>
              <a:rPr b="1" lang="es"/>
              <a:t> sección crítica </a:t>
            </a:r>
            <a:r>
              <a:rPr lang="es"/>
              <a:t>(fragmento de código donde puede modificarse la región de memoria compartida).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Tiene </a:t>
            </a:r>
            <a:r>
              <a:rPr i="1" lang="es"/>
              <a:t>(generalmente) </a:t>
            </a:r>
            <a:r>
              <a:rPr lang="es"/>
              <a:t>dos estados: </a:t>
            </a:r>
            <a:r>
              <a:rPr b="1" lang="es"/>
              <a:t>bloqueado</a:t>
            </a:r>
            <a:r>
              <a:rPr lang="es"/>
              <a:t> y </a:t>
            </a:r>
            <a:r>
              <a:rPr b="1" lang="es"/>
              <a:t>desbloqueado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Mutexes híbridos: </a:t>
            </a:r>
            <a:r>
              <a:rPr i="1" lang="es"/>
              <a:t>spinning en user-space</a:t>
            </a:r>
            <a:endParaRPr i="1"/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Futex</a:t>
            </a:r>
            <a:r>
              <a:rPr lang="es"/>
              <a:t> permite lo que se conocen como </a:t>
            </a:r>
            <a:r>
              <a:rPr b="1" lang="es"/>
              <a:t>mutexes híbridos</a:t>
            </a:r>
            <a:r>
              <a:rPr lang="es"/>
              <a:t>: en el caso </a:t>
            </a:r>
            <a:r>
              <a:rPr b="1" lang="es"/>
              <a:t>contenido</a:t>
            </a:r>
            <a:r>
              <a:rPr lang="es"/>
              <a:t> en que un hilo no puede adquirir el mutex y debe esperar, se decide realizar una </a:t>
            </a:r>
            <a:r>
              <a:rPr b="1" lang="es"/>
              <a:t>etapa de spinning</a:t>
            </a:r>
            <a:r>
              <a:rPr lang="es"/>
              <a:t> en </a:t>
            </a:r>
            <a:r>
              <a:rPr b="1" lang="es"/>
              <a:t>user-space</a:t>
            </a:r>
            <a:r>
              <a:rPr lang="es"/>
              <a:t> (como si se tratase de un </a:t>
            </a:r>
            <a:r>
              <a:rPr i="1" lang="es"/>
              <a:t>spinlock</a:t>
            </a:r>
            <a:r>
              <a:rPr lang="es"/>
              <a:t>) en lugar de poner al hilo a dormir inmediatamente.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esta forma, es posible evitar el </a:t>
            </a:r>
            <a:r>
              <a:rPr i="1" lang="es"/>
              <a:t>overhead</a:t>
            </a:r>
            <a:r>
              <a:rPr lang="es"/>
              <a:t> introducido por las llamadas a la </a:t>
            </a:r>
            <a:r>
              <a:rPr b="1" lang="es"/>
              <a:t>syscall futex </a:t>
            </a:r>
            <a:r>
              <a:rPr lang="es"/>
              <a:t>en caso de que el mutex se libere </a:t>
            </a:r>
            <a:r>
              <a:rPr i="1" lang="es"/>
              <a:t>pronto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seguir investigando...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de </a:t>
            </a:r>
            <a:r>
              <a:rPr i="1" lang="es"/>
              <a:t>condition variables </a:t>
            </a:r>
            <a:r>
              <a:rPr lang="es"/>
              <a:t>con futex(2)</a:t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Condition variable implementation with Futex: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https://www.remlab.net/op/futex-condvar.shtml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Mutexes and Condition Variables using Futexes: </a:t>
            </a: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https://locklessinc.com/articles/mutex_cv_futex/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Wikipedia: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https://en.wikipedia.org/wiki/Lock_(computer_science)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https://en.wikipedia.org/wiki/Mutual_exclusion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https://en.wikipedia.org/wiki/Concurrency_control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Linux manual page (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https://man7.org/linux/man-pages/man2/futex.2.html</a:t>
            </a:r>
            <a:r>
              <a:rPr lang="e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U. Drepper: “Futexes Are Tricky” (2011).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H. Franke et al.: “Fuss, Futexes and Furwocks: Fast Userlevel Locking” (2002).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Eli Bendersky website: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https://eli.thegreenplace.net/2018/basics-of-futexes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Stack overflow: </a:t>
            </a:r>
            <a:r>
              <a:rPr lang="es" u="sng">
                <a:solidFill>
                  <a:schemeClr val="hlink"/>
                </a:solidFill>
                <a:hlinkClick r:id="rId8"/>
              </a:rPr>
              <a:t>https://stackoverflow.com/questions/5869825/when-should-one-use-a-spinlock-instead-of-mutex/5870415#5870415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la interfaz de un lock?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interfaz más simple de un lock está compuesta generalmente de tres métodos: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init(): </a:t>
            </a:r>
            <a:r>
              <a:rPr lang="es"/>
              <a:t>inicializa la estructura.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lock():</a:t>
            </a:r>
            <a:r>
              <a:rPr lang="es"/>
              <a:t> se intenta </a:t>
            </a:r>
            <a:r>
              <a:rPr i="1" lang="es"/>
              <a:t>tomar </a:t>
            </a:r>
            <a:r>
              <a:rPr lang="es"/>
              <a:t>(bloquear) el lock. En caso de ya estar bloqueado, el thread se bloquea </a:t>
            </a:r>
            <a:r>
              <a:rPr i="1" lang="es"/>
              <a:t>(el cómo dependerá de cada primitiva)</a:t>
            </a:r>
            <a:r>
              <a:rPr lang="es"/>
              <a:t> hasta poder tomarlo.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unlock(): </a:t>
            </a:r>
            <a:r>
              <a:rPr lang="es"/>
              <a:t>desbloquea la estructura.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Cada proceso que quiera acceder a los datos protegidos por el lock, debe llamar a su método `lock()` antes de hacerlo, y </a:t>
            </a:r>
            <a:r>
              <a:rPr lang="es"/>
              <a:t>al finalizar la sección crítica, debe liberarlo utilizando el método `unlock()`.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Contención de un lock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e dice que un lock es </a:t>
            </a:r>
            <a:r>
              <a:rPr i="1" lang="es"/>
              <a:t>contenido</a:t>
            </a:r>
            <a:r>
              <a:rPr lang="es"/>
              <a:t> cuando el thread que intenta tomarlo </a:t>
            </a:r>
            <a:r>
              <a:rPr b="1" lang="es"/>
              <a:t>debe esperar a que este sea liberado</a:t>
            </a:r>
            <a:r>
              <a:rPr lang="es"/>
              <a:t> antes de poder continuar. Por el contrario, hablaremos de locks</a:t>
            </a:r>
            <a:r>
              <a:rPr i="1" lang="es"/>
              <a:t> no contenidos </a:t>
            </a:r>
            <a:r>
              <a:rPr lang="es"/>
              <a:t>cuando el método de bloqueo inmediatamente de forma exitosa.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</a:t>
            </a:r>
            <a:r>
              <a:rPr b="1" lang="es"/>
              <a:t>nivel de contención</a:t>
            </a:r>
            <a:r>
              <a:rPr lang="es"/>
              <a:t> de un determinado </a:t>
            </a:r>
            <a:r>
              <a:rPr i="1" lang="es"/>
              <a:t>benchmark </a:t>
            </a:r>
            <a:r>
              <a:rPr lang="es"/>
              <a:t>es un factor importante a tener en cuenta, ya que según este (y según otros factores) convendrá optar por una u otra implementación de locks.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Spinlock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 ¿Cómo funciona?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implementación de </a:t>
            </a:r>
            <a:r>
              <a:rPr b="1" lang="es"/>
              <a:t>lock</a:t>
            </a:r>
            <a:r>
              <a:rPr lang="es"/>
              <a:t>, y como tal, permite </a:t>
            </a:r>
            <a:r>
              <a:rPr b="1" lang="es"/>
              <a:t>coordinar el acceso a un recurso compartido entre threads</a:t>
            </a:r>
            <a:r>
              <a:rPr lang="es"/>
              <a:t>, garantizando el correcto estado final mismo. </a:t>
            </a:r>
            <a:r>
              <a:rPr lang="es"/>
              <a:t>A su vez, tiene dos estados posibles: </a:t>
            </a:r>
            <a:r>
              <a:rPr b="1" lang="es"/>
              <a:t>bloqueado</a:t>
            </a:r>
            <a:r>
              <a:rPr lang="es"/>
              <a:t> y </a:t>
            </a:r>
            <a:r>
              <a:rPr b="1" lang="es"/>
              <a:t>desbloqueado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un thread intenta adquirirlo, </a:t>
            </a:r>
            <a:r>
              <a:rPr b="1" lang="es"/>
              <a:t>entra en un ciclo</a:t>
            </a:r>
            <a:r>
              <a:rPr lang="es"/>
              <a:t> </a:t>
            </a:r>
            <a:r>
              <a:rPr i="1" lang="es"/>
              <a:t>(en el que no realiza ninguna operación)</a:t>
            </a:r>
            <a:r>
              <a:rPr lang="es"/>
              <a:t> hasta que el mismo está disponible.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Concepto de </a:t>
            </a:r>
            <a:r>
              <a:rPr b="1" lang="es"/>
              <a:t>busy-waiting:</a:t>
            </a:r>
            <a:r>
              <a:rPr lang="es"/>
              <a:t> el thread </a:t>
            </a:r>
            <a:r>
              <a:rPr lang="es" u="sng"/>
              <a:t>permanece </a:t>
            </a:r>
            <a:r>
              <a:rPr lang="es" u="sng"/>
              <a:t>activo</a:t>
            </a:r>
            <a:r>
              <a:rPr lang="es"/>
              <a:t> pero sin realizar ninguna tarea útil.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se requiere de syscalls: funcionan en </a:t>
            </a:r>
            <a:r>
              <a:rPr b="1" lang="es"/>
              <a:t>user-space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implementa?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posible implementación consiste en utilizar un entero como </a:t>
            </a:r>
            <a:r>
              <a:rPr b="1" lang="es"/>
              <a:t>variable de estado</a:t>
            </a:r>
            <a:r>
              <a:rPr lang="es"/>
              <a:t>:</a:t>
            </a:r>
            <a:r>
              <a:rPr lang="es"/>
              <a:t> s</a:t>
            </a:r>
            <a:r>
              <a:rPr lang="es"/>
              <a:t>i toma el valor 0 el lock está libre, mientras que si toma valor distinto de 0 está bloqueado.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 este enfoque, para adquirir el lock deberíamos verificar que el mismo esté libre </a:t>
            </a:r>
            <a:r>
              <a:rPr i="1" lang="es"/>
              <a:t>(en este caso, que el estado sea 0) </a:t>
            </a:r>
            <a:r>
              <a:rPr lang="es"/>
              <a:t>y marcarlo como tomado </a:t>
            </a:r>
            <a:r>
              <a:rPr i="1" lang="es"/>
              <a:t>(el estado pasa a ser </a:t>
            </a:r>
            <a:r>
              <a:rPr i="1" lang="es"/>
              <a:t>1). </a:t>
            </a:r>
            <a:r>
              <a:rPr lang="es"/>
              <a:t>Para liberar el lock, basta igualar el estado a 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