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League Spartan" charset="1" panose="00000800000000000000"/>
      <p:regular r:id="rId12"/>
    </p:embeddedFont>
    <p:embeddedFont>
      <p:font typeface="Be Vietnam" charset="1" panose="00000500000000000000"/>
      <p:regular r:id="rId13"/>
    </p:embeddedFont>
    <p:embeddedFont>
      <p:font typeface="Be Vietnam Bold" charset="1" panose="00000900000000000000"/>
      <p:regular r:id="rId14"/>
    </p:embeddedFont>
    <p:embeddedFont>
      <p:font typeface="Be Vietnam Italics" charset="1" panose="00000500000000000000"/>
      <p:regular r:id="rId15"/>
    </p:embeddedFont>
    <p:embeddedFont>
      <p:font typeface="Be Vietnam Bold Italics" charset="1" panose="00000900000000000000"/>
      <p:regular r:id="rId16"/>
    </p:embeddedFont>
    <p:embeddedFont>
      <p:font typeface="Open Sans Extra Bold" charset="1" panose="020B0906030804020204"/>
      <p:regular r:id="rId17"/>
    </p:embeddedFont>
    <p:embeddedFont>
      <p:font typeface="Open Sans Extra Bold Italics" charset="1" panose="020B09060308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jpeg" Type="http://schemas.openxmlformats.org/officeDocument/2006/relationships/image"/><Relationship Id="rId7" Target="../media/image22.jpeg" Type="http://schemas.openxmlformats.org/officeDocument/2006/relationships/image"/><Relationship Id="rId8" Target="../media/image23.jpeg" Type="http://schemas.openxmlformats.org/officeDocument/2006/relationships/image"/><Relationship Id="rId9" Target="../media/image24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jpeg" Type="http://schemas.openxmlformats.org/officeDocument/2006/relationships/image"/><Relationship Id="rId7" Target="../media/image26.jpeg" Type="http://schemas.openxmlformats.org/officeDocument/2006/relationships/image"/><Relationship Id="rId8" Target="../media/image27.jpeg" Type="http://schemas.openxmlformats.org/officeDocument/2006/relationships/image"/><Relationship Id="rId9" Target="../media/image28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DD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1206" y="-9090640"/>
            <a:ext cx="18750413" cy="15755456"/>
            <a:chOff x="0" y="0"/>
            <a:chExt cx="1091376" cy="9170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9207" y="0"/>
              <a:ext cx="912962" cy="917054"/>
            </a:xfrm>
            <a:custGeom>
              <a:avLst/>
              <a:gdLst/>
              <a:ahLst/>
              <a:cxnLst/>
              <a:rect r="r" b="b" t="t" l="l"/>
              <a:pathLst>
                <a:path h="917054" w="912962">
                  <a:moveTo>
                    <a:pt x="456481" y="0"/>
                  </a:moveTo>
                  <a:cubicBezTo>
                    <a:pt x="708918" y="1129"/>
                    <a:pt x="912962" y="206087"/>
                    <a:pt x="912962" y="458527"/>
                  </a:cubicBezTo>
                  <a:cubicBezTo>
                    <a:pt x="912962" y="710966"/>
                    <a:pt x="708918" y="915925"/>
                    <a:pt x="456481" y="917054"/>
                  </a:cubicBezTo>
                  <a:cubicBezTo>
                    <a:pt x="204044" y="915925"/>
                    <a:pt x="0" y="710966"/>
                    <a:pt x="0" y="458527"/>
                  </a:cubicBezTo>
                  <a:cubicBezTo>
                    <a:pt x="0" y="206087"/>
                    <a:pt x="204044" y="1129"/>
                    <a:pt x="456481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37022" y="9065274"/>
            <a:ext cx="6013955" cy="465228"/>
            <a:chOff x="0" y="0"/>
            <a:chExt cx="1656979" cy="1281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6979" cy="128181"/>
            </a:xfrm>
            <a:custGeom>
              <a:avLst/>
              <a:gdLst/>
              <a:ahLst/>
              <a:cxnLst/>
              <a:rect r="r" b="b" t="t" l="l"/>
              <a:pathLst>
                <a:path h="128181" w="1656979">
                  <a:moveTo>
                    <a:pt x="41194" y="0"/>
                  </a:moveTo>
                  <a:lnTo>
                    <a:pt x="1615785" y="0"/>
                  </a:lnTo>
                  <a:cubicBezTo>
                    <a:pt x="1626711" y="0"/>
                    <a:pt x="1637188" y="4340"/>
                    <a:pt x="1644914" y="12066"/>
                  </a:cubicBezTo>
                  <a:cubicBezTo>
                    <a:pt x="1652639" y="19791"/>
                    <a:pt x="1656979" y="30269"/>
                    <a:pt x="1656979" y="41194"/>
                  </a:cubicBezTo>
                  <a:lnTo>
                    <a:pt x="1656979" y="86986"/>
                  </a:lnTo>
                  <a:cubicBezTo>
                    <a:pt x="1656979" y="97912"/>
                    <a:pt x="1652639" y="108390"/>
                    <a:pt x="1644914" y="116115"/>
                  </a:cubicBezTo>
                  <a:cubicBezTo>
                    <a:pt x="1637188" y="123841"/>
                    <a:pt x="1626711" y="128181"/>
                    <a:pt x="1615785" y="128181"/>
                  </a:cubicBezTo>
                  <a:lnTo>
                    <a:pt x="41194" y="128181"/>
                  </a:lnTo>
                  <a:cubicBezTo>
                    <a:pt x="30269" y="128181"/>
                    <a:pt x="19791" y="123841"/>
                    <a:pt x="12066" y="116115"/>
                  </a:cubicBezTo>
                  <a:cubicBezTo>
                    <a:pt x="4340" y="108390"/>
                    <a:pt x="0" y="97912"/>
                    <a:pt x="0" y="86986"/>
                  </a:cubicBezTo>
                  <a:lnTo>
                    <a:pt x="0" y="41194"/>
                  </a:lnTo>
                  <a:cubicBezTo>
                    <a:pt x="0" y="30269"/>
                    <a:pt x="4340" y="19791"/>
                    <a:pt x="12066" y="12066"/>
                  </a:cubicBezTo>
                  <a:cubicBezTo>
                    <a:pt x="19791" y="4340"/>
                    <a:pt x="30269" y="0"/>
                    <a:pt x="41194" y="0"/>
                  </a:cubicBezTo>
                  <a:close/>
                </a:path>
              </a:pathLst>
            </a:custGeom>
            <a:solidFill>
              <a:srgbClr val="FFFC1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90462" y="727431"/>
            <a:ext cx="4907077" cy="490707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0573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088941" y="1215586"/>
            <a:ext cx="4110117" cy="3930767"/>
          </a:xfrm>
          <a:custGeom>
            <a:avLst/>
            <a:gdLst/>
            <a:ahLst/>
            <a:cxnLst/>
            <a:rect r="r" b="b" t="t" l="l"/>
            <a:pathLst>
              <a:path h="3930767" w="4110117">
                <a:moveTo>
                  <a:pt x="0" y="0"/>
                </a:moveTo>
                <a:lnTo>
                  <a:pt x="4110118" y="0"/>
                </a:lnTo>
                <a:lnTo>
                  <a:pt x="4110118" y="3930766"/>
                </a:lnTo>
                <a:lnTo>
                  <a:pt x="0" y="393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8393" y="5701252"/>
            <a:ext cx="17691215" cy="309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7"/>
              </a:lnSpc>
            </a:pPr>
            <a:r>
              <a:rPr lang="en-US" sz="8955" spc="447">
                <a:solidFill>
                  <a:srgbClr val="FFFC1D"/>
                </a:solidFill>
                <a:latin typeface="League Spartan"/>
              </a:rPr>
              <a:t>CONTENEDOR DE RESIDUOS "INTELIGENTE"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87770" y="8968536"/>
            <a:ext cx="7712459" cy="489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sz="2858">
                <a:solidFill>
                  <a:srgbClr val="205732"/>
                </a:solidFill>
                <a:latin typeface="Be Vietnam Bold"/>
              </a:rPr>
              <a:t>Proyecto 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0092" y="689331"/>
            <a:ext cx="6258849" cy="79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2343">
                <a:solidFill>
                  <a:srgbClr val="FFFFFF"/>
                </a:solidFill>
                <a:latin typeface="Be Vietnam"/>
              </a:rPr>
              <a:t>Avril Ferreño, Guillermo Mourelle, Mauro Barrales e Ignacio Rodríguez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7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262685" y="8530598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2"/>
                </a:lnTo>
                <a:lnTo>
                  <a:pt x="7315200" y="188865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95415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1" y="0"/>
                </a:lnTo>
                <a:lnTo>
                  <a:pt x="5869321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506303" y="381083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956255" y="4464685"/>
            <a:ext cx="5246391" cy="5246370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113493" y="4464685"/>
            <a:ext cx="5246391" cy="5246370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28700" y="4464685"/>
            <a:ext cx="5246391" cy="5246370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60080" y="1004233"/>
            <a:ext cx="9627652" cy="277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19"/>
              </a:lnSpc>
            </a:pPr>
            <a:r>
              <a:rPr lang="en-US" sz="7999" spc="399">
                <a:solidFill>
                  <a:srgbClr val="FFFC1D"/>
                </a:solidFill>
                <a:latin typeface="League Spartan"/>
              </a:rPr>
              <a:t>DISTINTOS PROTOTIPOS: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49564" y="9229725"/>
            <a:ext cx="78993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DD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56888" y="529274"/>
            <a:ext cx="5093176" cy="509317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1C9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2404815" y="8766729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2"/>
                </a:lnTo>
                <a:lnTo>
                  <a:pt x="7315200" y="188865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004252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0" y="0"/>
                </a:lnTo>
                <a:lnTo>
                  <a:pt x="5869320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621610" y="0"/>
            <a:ext cx="5246391" cy="5246370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503223" y="2999265"/>
            <a:ext cx="5246391" cy="5246370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041609" y="3906999"/>
            <a:ext cx="5246391" cy="5246370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100253" y="1726445"/>
            <a:ext cx="8503223" cy="256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7"/>
              </a:lnSpc>
            </a:pPr>
            <a:r>
              <a:rPr lang="en-US" sz="7408" spc="370">
                <a:solidFill>
                  <a:srgbClr val="205732"/>
                </a:solidFill>
                <a:latin typeface="League Spartan"/>
              </a:rPr>
              <a:t>NUESTRA SOLUCION: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963713" y="5246370"/>
            <a:ext cx="5093176" cy="509317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4533431" y="5040630"/>
            <a:ext cx="5246391" cy="5246370"/>
            <a:chOff x="0" y="0"/>
            <a:chExt cx="6350000" cy="6349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-304178" y="4011930"/>
            <a:ext cx="5246391" cy="5246370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C9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96408" y="3895551"/>
            <a:ext cx="3474624" cy="6391449"/>
          </a:xfrm>
          <a:custGeom>
            <a:avLst/>
            <a:gdLst/>
            <a:ahLst/>
            <a:cxnLst/>
            <a:rect r="r" b="b" t="t" l="l"/>
            <a:pathLst>
              <a:path h="6391449" w="3474624">
                <a:moveTo>
                  <a:pt x="0" y="0"/>
                </a:moveTo>
                <a:lnTo>
                  <a:pt x="3474624" y="0"/>
                </a:lnTo>
                <a:lnTo>
                  <a:pt x="3474624" y="6391449"/>
                </a:lnTo>
                <a:lnTo>
                  <a:pt x="0" y="6391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6172200"/>
            <a:ext cx="4206580" cy="4114800"/>
          </a:xfrm>
          <a:custGeom>
            <a:avLst/>
            <a:gdLst/>
            <a:ahLst/>
            <a:cxnLst/>
            <a:rect r="r" b="b" t="t" l="l"/>
            <a:pathLst>
              <a:path h="4114800" w="4206580">
                <a:moveTo>
                  <a:pt x="4206580" y="0"/>
                </a:moveTo>
                <a:lnTo>
                  <a:pt x="0" y="0"/>
                </a:lnTo>
                <a:lnTo>
                  <a:pt x="0" y="4114800"/>
                </a:lnTo>
                <a:lnTo>
                  <a:pt x="4206580" y="4114800"/>
                </a:lnTo>
                <a:lnTo>
                  <a:pt x="42065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1155832" y="-108270"/>
            <a:ext cx="7315200" cy="2686673"/>
          </a:xfrm>
          <a:custGeom>
            <a:avLst/>
            <a:gdLst/>
            <a:ahLst/>
            <a:cxnLst/>
            <a:rect r="r" b="b" t="t" l="l"/>
            <a:pathLst>
              <a:path h="2686673" w="7315200">
                <a:moveTo>
                  <a:pt x="0" y="2686673"/>
                </a:moveTo>
                <a:lnTo>
                  <a:pt x="7315200" y="2686673"/>
                </a:lnTo>
                <a:lnTo>
                  <a:pt x="7315200" y="0"/>
                </a:lnTo>
                <a:lnTo>
                  <a:pt x="0" y="0"/>
                </a:lnTo>
                <a:lnTo>
                  <a:pt x="0" y="268667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74034" y="8787500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0" y="0"/>
                </a:moveTo>
                <a:lnTo>
                  <a:pt x="7315200" y="0"/>
                </a:lnTo>
                <a:lnTo>
                  <a:pt x="7315200" y="1888651"/>
                </a:lnTo>
                <a:lnTo>
                  <a:pt x="0" y="18886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49353" y="-108270"/>
            <a:ext cx="7315200" cy="3218688"/>
          </a:xfrm>
          <a:custGeom>
            <a:avLst/>
            <a:gdLst/>
            <a:ahLst/>
            <a:cxnLst/>
            <a:rect r="r" b="b" t="t" l="l"/>
            <a:pathLst>
              <a:path h="3218688" w="7315200">
                <a:moveTo>
                  <a:pt x="0" y="0"/>
                </a:moveTo>
                <a:lnTo>
                  <a:pt x="7315200" y="0"/>
                </a:lnTo>
                <a:lnTo>
                  <a:pt x="7315200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23678" y="3142615"/>
            <a:ext cx="11440643" cy="3801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90"/>
              </a:lnSpc>
            </a:pPr>
            <a:r>
              <a:rPr lang="en-US" sz="11000" spc="550">
                <a:solidFill>
                  <a:srgbClr val="E5FC20"/>
                </a:solidFill>
                <a:latin typeface="League Spartan"/>
              </a:rPr>
              <a:t>MUCHAS</a:t>
            </a:r>
          </a:p>
          <a:p>
            <a:pPr algn="ctr">
              <a:lnSpc>
                <a:spcPts val="15290"/>
              </a:lnSpc>
            </a:pPr>
            <a:r>
              <a:rPr lang="en-US" sz="11000" spc="550">
                <a:solidFill>
                  <a:srgbClr val="E5FC20"/>
                </a:solidFill>
                <a:latin typeface="League Spartan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7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7477" y="5598485"/>
            <a:ext cx="4688515" cy="46885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A4C0C">
                <a:alpha val="4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63748">
            <a:off x="-1204474" y="6081227"/>
            <a:ext cx="2868583" cy="3034078"/>
          </a:xfrm>
          <a:custGeom>
            <a:avLst/>
            <a:gdLst/>
            <a:ahLst/>
            <a:cxnLst/>
            <a:rect r="r" b="b" t="t" l="l"/>
            <a:pathLst>
              <a:path h="3034078" w="2868583">
                <a:moveTo>
                  <a:pt x="0" y="0"/>
                </a:moveTo>
                <a:lnTo>
                  <a:pt x="2868583" y="0"/>
                </a:lnTo>
                <a:lnTo>
                  <a:pt x="2868583" y="3034078"/>
                </a:lnTo>
                <a:lnTo>
                  <a:pt x="0" y="3034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841294" y="8564438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0" y="0"/>
                </a:moveTo>
                <a:lnTo>
                  <a:pt x="7315200" y="0"/>
                </a:lnTo>
                <a:lnTo>
                  <a:pt x="7315200" y="1888651"/>
                </a:lnTo>
                <a:lnTo>
                  <a:pt x="0" y="1888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533601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5869321" y="0"/>
                </a:moveTo>
                <a:lnTo>
                  <a:pt x="0" y="0"/>
                </a:lnTo>
                <a:lnTo>
                  <a:pt x="0" y="2582501"/>
                </a:lnTo>
                <a:lnTo>
                  <a:pt x="5869321" y="2582501"/>
                </a:lnTo>
                <a:lnTo>
                  <a:pt x="586932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0549" y="923925"/>
            <a:ext cx="14270578" cy="203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01"/>
              </a:lnSpc>
            </a:pPr>
            <a:r>
              <a:rPr lang="en-US" sz="5900" spc="295">
                <a:solidFill>
                  <a:srgbClr val="FFFC1D"/>
                </a:solidFill>
                <a:latin typeface="League Spartan"/>
              </a:rPr>
              <a:t>PROYECCIÓN GLOBAL DE GENERACIÓN DE RESIDUOS:</a:t>
            </a:r>
            <a:r>
              <a:rPr lang="en-US" sz="5900" spc="295">
                <a:solidFill>
                  <a:srgbClr val="FFFC1D"/>
                </a:solidFill>
                <a:latin typeface="League Sparta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783091" y="3499353"/>
            <a:ext cx="11611802" cy="5065084"/>
            <a:chOff x="0" y="0"/>
            <a:chExt cx="15482403" cy="675344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991971" y="6139980"/>
              <a:ext cx="722268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2020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414404" y="6139980"/>
              <a:ext cx="722268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2030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833807" y="6139980"/>
              <a:ext cx="728327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2040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4259270" y="6139980"/>
              <a:ext cx="722268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2050</a:t>
              </a:r>
            </a:p>
          </p:txBody>
        </p: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491106" y="273395"/>
              <a:ext cx="14991297" cy="5700583"/>
              <a:chOff x="0" y="0"/>
              <a:chExt cx="9819084" cy="3733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-6350"/>
                <a:ext cx="981908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819084">
                    <a:moveTo>
                      <a:pt x="0" y="0"/>
                    </a:moveTo>
                    <a:lnTo>
                      <a:pt x="9819084" y="0"/>
                    </a:lnTo>
                    <a:lnTo>
                      <a:pt x="981908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927100"/>
                <a:ext cx="981908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819084">
                    <a:moveTo>
                      <a:pt x="0" y="0"/>
                    </a:moveTo>
                    <a:lnTo>
                      <a:pt x="9819084" y="0"/>
                    </a:lnTo>
                    <a:lnTo>
                      <a:pt x="981908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1860550"/>
                <a:ext cx="981908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819084">
                    <a:moveTo>
                      <a:pt x="0" y="0"/>
                    </a:moveTo>
                    <a:lnTo>
                      <a:pt x="9819084" y="0"/>
                    </a:lnTo>
                    <a:lnTo>
                      <a:pt x="981908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2794000"/>
                <a:ext cx="981908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819084">
                    <a:moveTo>
                      <a:pt x="0" y="0"/>
                    </a:moveTo>
                    <a:lnTo>
                      <a:pt x="9819084" y="0"/>
                    </a:lnTo>
                    <a:lnTo>
                      <a:pt x="981908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3727450"/>
                <a:ext cx="981908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9819084">
                    <a:moveTo>
                      <a:pt x="0" y="0"/>
                    </a:moveTo>
                    <a:lnTo>
                      <a:pt x="9819084" y="0"/>
                    </a:lnTo>
                    <a:lnTo>
                      <a:pt x="981908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258429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4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6059" y="1358471"/>
              <a:ext cx="252370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3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6059" y="2783617"/>
              <a:ext cx="252370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2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8782" y="4208762"/>
              <a:ext cx="229647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1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999" y="5633908"/>
              <a:ext cx="253430" cy="613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7"/>
                </a:lnSpc>
              </a:pPr>
              <a:r>
                <a:rPr lang="en-US" sz="2748">
                  <a:solidFill>
                    <a:srgbClr val="FFFFFF"/>
                  </a:solidFill>
                  <a:latin typeface="Bebas Neue"/>
                </a:rPr>
                <a:t>0 </a:t>
              </a:r>
            </a:p>
          </p:txBody>
        </p: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491106" y="434718"/>
              <a:ext cx="14991297" cy="5539260"/>
              <a:chOff x="0" y="105664"/>
              <a:chExt cx="9819084" cy="362813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1636522"/>
                <a:ext cx="1129195" cy="2097278"/>
              </a:xfrm>
              <a:custGeom>
                <a:avLst/>
                <a:gdLst/>
                <a:ahLst/>
                <a:cxnLst/>
                <a:rect r="r" b="b" t="t" l="l"/>
                <a:pathLst>
                  <a:path h="2097278" w="1129195">
                    <a:moveTo>
                      <a:pt x="0" y="0"/>
                    </a:moveTo>
                    <a:lnTo>
                      <a:pt x="1129195" y="0"/>
                    </a:lnTo>
                    <a:lnTo>
                      <a:pt x="1129195" y="2097278"/>
                    </a:lnTo>
                    <a:lnTo>
                      <a:pt x="0" y="2097278"/>
                    </a:lnTo>
                    <a:close/>
                  </a:path>
                </a:pathLst>
              </a:custGeom>
              <a:solidFill>
                <a:srgbClr val="ABC339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2896630" y="1113790"/>
                <a:ext cx="1129194" cy="2620010"/>
              </a:xfrm>
              <a:custGeom>
                <a:avLst/>
                <a:gdLst/>
                <a:ahLst/>
                <a:cxnLst/>
                <a:rect r="r" b="b" t="t" l="l"/>
                <a:pathLst>
                  <a:path h="2620010" w="1129194">
                    <a:moveTo>
                      <a:pt x="0" y="0"/>
                    </a:moveTo>
                    <a:lnTo>
                      <a:pt x="1129194" y="0"/>
                    </a:lnTo>
                    <a:lnTo>
                      <a:pt x="1129194" y="2620010"/>
                    </a:lnTo>
                    <a:lnTo>
                      <a:pt x="0" y="2620010"/>
                    </a:lnTo>
                    <a:close/>
                  </a:path>
                </a:pathLst>
              </a:custGeom>
              <a:solidFill>
                <a:srgbClr val="ABC339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5793260" y="609727"/>
                <a:ext cx="1129194" cy="3124073"/>
              </a:xfrm>
              <a:custGeom>
                <a:avLst/>
                <a:gdLst/>
                <a:ahLst/>
                <a:cxnLst/>
                <a:rect r="r" b="b" t="t" l="l"/>
                <a:pathLst>
                  <a:path h="3124073" w="1129194">
                    <a:moveTo>
                      <a:pt x="0" y="0"/>
                    </a:moveTo>
                    <a:lnTo>
                      <a:pt x="1129194" y="0"/>
                    </a:lnTo>
                    <a:lnTo>
                      <a:pt x="1129194" y="3124073"/>
                    </a:lnTo>
                    <a:lnTo>
                      <a:pt x="0" y="3124073"/>
                    </a:lnTo>
                    <a:close/>
                  </a:path>
                </a:pathLst>
              </a:custGeom>
              <a:solidFill>
                <a:srgbClr val="ABC339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8689890" y="105664"/>
                <a:ext cx="1129195" cy="3628136"/>
              </a:xfrm>
              <a:custGeom>
                <a:avLst/>
                <a:gdLst/>
                <a:ahLst/>
                <a:cxnLst/>
                <a:rect r="r" b="b" t="t" l="l"/>
                <a:pathLst>
                  <a:path h="3628136" w="1129195">
                    <a:moveTo>
                      <a:pt x="0" y="0"/>
                    </a:moveTo>
                    <a:lnTo>
                      <a:pt x="1129194" y="0"/>
                    </a:lnTo>
                    <a:lnTo>
                      <a:pt x="1129194" y="3628136"/>
                    </a:lnTo>
                    <a:lnTo>
                      <a:pt x="0" y="3628136"/>
                    </a:lnTo>
                    <a:close/>
                  </a:path>
                </a:pathLst>
              </a:custGeom>
              <a:solidFill>
                <a:srgbClr val="ABC339"/>
              </a:solidFill>
            </p:spPr>
          </p:sp>
        </p:grpSp>
      </p:grpSp>
      <p:sp>
        <p:nvSpPr>
          <p:cNvPr name="TextBox 34" id="34"/>
          <p:cNvSpPr txBox="true"/>
          <p:nvPr/>
        </p:nvSpPr>
        <p:spPr>
          <a:xfrm rot="0">
            <a:off x="9389347" y="9672955"/>
            <a:ext cx="889865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</a:rPr>
              <a:t>More Growth, Less Garbage (2021) - World Bank Group</a:t>
            </a:r>
          </a:p>
        </p:txBody>
      </p:sp>
      <p:sp>
        <p:nvSpPr>
          <p:cNvPr name="TextBox 35" id="35"/>
          <p:cNvSpPr txBox="true"/>
          <p:nvPr/>
        </p:nvSpPr>
        <p:spPr>
          <a:xfrm rot="-5400000">
            <a:off x="2641216" y="5603823"/>
            <a:ext cx="309499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</a:rPr>
              <a:t>Billones de Toneladas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DD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12692" y="2447884"/>
            <a:ext cx="5093176" cy="509317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B38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2262685" y="8530598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2"/>
                </a:lnTo>
                <a:lnTo>
                  <a:pt x="7315200" y="188865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30408" y="5728671"/>
            <a:ext cx="8154190" cy="221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05732"/>
                </a:solidFill>
                <a:latin typeface="Be Vietnam"/>
              </a:rPr>
              <a:t>• Eliminar los residuos y la contaminación.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205732"/>
                </a:solidFill>
                <a:latin typeface="Be Vietnam"/>
              </a:rPr>
              <a:t>• Circular los productos y materiales (en su valor más alto).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205732"/>
                </a:solidFill>
                <a:latin typeface="Be Vietnam"/>
              </a:rPr>
              <a:t>• Regenerar la naturaleza.</a:t>
            </a:r>
          </a:p>
          <a:p>
            <a:pPr>
              <a:lnSpc>
                <a:spcPts val="37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17053" y="2830723"/>
            <a:ext cx="9627652" cy="277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19"/>
              </a:lnSpc>
            </a:pPr>
            <a:r>
              <a:rPr lang="en-US" sz="7999" spc="399">
                <a:solidFill>
                  <a:srgbClr val="205732"/>
                </a:solidFill>
                <a:latin typeface="League Spartan"/>
              </a:rPr>
              <a:t>ECONOMÍA CIRCULAR 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204702">
            <a:off x="11797335" y="3147285"/>
            <a:ext cx="3706342" cy="3625476"/>
          </a:xfrm>
          <a:custGeom>
            <a:avLst/>
            <a:gdLst/>
            <a:ahLst/>
            <a:cxnLst/>
            <a:rect r="r" b="b" t="t" l="l"/>
            <a:pathLst>
              <a:path h="3625476" w="3706342">
                <a:moveTo>
                  <a:pt x="0" y="0"/>
                </a:moveTo>
                <a:lnTo>
                  <a:pt x="3706341" y="0"/>
                </a:lnTo>
                <a:lnTo>
                  <a:pt x="3706341" y="3625476"/>
                </a:lnTo>
                <a:lnTo>
                  <a:pt x="0" y="36254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004252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0" y="0"/>
                </a:lnTo>
                <a:lnTo>
                  <a:pt x="5869320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C9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262685" y="8530598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2"/>
                </a:lnTo>
                <a:lnTo>
                  <a:pt x="7315200" y="188865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4252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0" y="0"/>
                </a:lnTo>
                <a:lnTo>
                  <a:pt x="5869320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0460" y="2725930"/>
            <a:ext cx="5698567" cy="6748994"/>
          </a:xfrm>
          <a:custGeom>
            <a:avLst/>
            <a:gdLst/>
            <a:ahLst/>
            <a:cxnLst/>
            <a:rect r="r" b="b" t="t" l="l"/>
            <a:pathLst>
              <a:path h="6748994" w="5698567">
                <a:moveTo>
                  <a:pt x="0" y="0"/>
                </a:moveTo>
                <a:lnTo>
                  <a:pt x="5698567" y="0"/>
                </a:lnTo>
                <a:lnTo>
                  <a:pt x="5698567" y="6748994"/>
                </a:lnTo>
                <a:lnTo>
                  <a:pt x="0" y="6748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19866" y="2725930"/>
            <a:ext cx="1596814" cy="1047091"/>
          </a:xfrm>
          <a:custGeom>
            <a:avLst/>
            <a:gdLst/>
            <a:ahLst/>
            <a:cxnLst/>
            <a:rect r="r" b="b" t="t" l="l"/>
            <a:pathLst>
              <a:path h="1047091" w="1596814">
                <a:moveTo>
                  <a:pt x="0" y="0"/>
                </a:moveTo>
                <a:lnTo>
                  <a:pt x="1596814" y="0"/>
                </a:lnTo>
                <a:lnTo>
                  <a:pt x="1596814" y="1047091"/>
                </a:lnTo>
                <a:lnTo>
                  <a:pt x="0" y="10470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26728" y="4016162"/>
            <a:ext cx="1783090" cy="1319486"/>
          </a:xfrm>
          <a:custGeom>
            <a:avLst/>
            <a:gdLst/>
            <a:ahLst/>
            <a:cxnLst/>
            <a:rect r="r" b="b" t="t" l="l"/>
            <a:pathLst>
              <a:path h="1319486" w="1783090">
                <a:moveTo>
                  <a:pt x="0" y="0"/>
                </a:moveTo>
                <a:lnTo>
                  <a:pt x="1783090" y="0"/>
                </a:lnTo>
                <a:lnTo>
                  <a:pt x="1783090" y="1319486"/>
                </a:lnTo>
                <a:lnTo>
                  <a:pt x="0" y="13194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26728" y="5583298"/>
            <a:ext cx="1629579" cy="2684012"/>
          </a:xfrm>
          <a:custGeom>
            <a:avLst/>
            <a:gdLst/>
            <a:ahLst/>
            <a:cxnLst/>
            <a:rect r="r" b="b" t="t" l="l"/>
            <a:pathLst>
              <a:path h="2684012" w="1629579">
                <a:moveTo>
                  <a:pt x="0" y="0"/>
                </a:moveTo>
                <a:lnTo>
                  <a:pt x="1629579" y="0"/>
                </a:lnTo>
                <a:lnTo>
                  <a:pt x="1629579" y="2684012"/>
                </a:lnTo>
                <a:lnTo>
                  <a:pt x="0" y="26840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76448" y="8073011"/>
            <a:ext cx="1833370" cy="1425954"/>
          </a:xfrm>
          <a:custGeom>
            <a:avLst/>
            <a:gdLst/>
            <a:ahLst/>
            <a:cxnLst/>
            <a:rect r="r" b="b" t="t" l="l"/>
            <a:pathLst>
              <a:path h="1425954" w="1833370">
                <a:moveTo>
                  <a:pt x="0" y="0"/>
                </a:moveTo>
                <a:lnTo>
                  <a:pt x="1833370" y="0"/>
                </a:lnTo>
                <a:lnTo>
                  <a:pt x="1833370" y="1425954"/>
                </a:lnTo>
                <a:lnTo>
                  <a:pt x="0" y="14259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62218" y="2980202"/>
            <a:ext cx="1237433" cy="338747"/>
          </a:xfrm>
          <a:custGeom>
            <a:avLst/>
            <a:gdLst/>
            <a:ahLst/>
            <a:cxnLst/>
            <a:rect r="r" b="b" t="t" l="l"/>
            <a:pathLst>
              <a:path h="338747" w="1237433">
                <a:moveTo>
                  <a:pt x="0" y="0"/>
                </a:moveTo>
                <a:lnTo>
                  <a:pt x="1237432" y="0"/>
                </a:lnTo>
                <a:lnTo>
                  <a:pt x="1237432" y="338747"/>
                </a:lnTo>
                <a:lnTo>
                  <a:pt x="0" y="3387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62218" y="6586557"/>
            <a:ext cx="1237433" cy="338747"/>
          </a:xfrm>
          <a:custGeom>
            <a:avLst/>
            <a:gdLst/>
            <a:ahLst/>
            <a:cxnLst/>
            <a:rect r="r" b="b" t="t" l="l"/>
            <a:pathLst>
              <a:path h="338747" w="1237433">
                <a:moveTo>
                  <a:pt x="0" y="0"/>
                </a:moveTo>
                <a:lnTo>
                  <a:pt x="1237432" y="0"/>
                </a:lnTo>
                <a:lnTo>
                  <a:pt x="1237432" y="338747"/>
                </a:lnTo>
                <a:lnTo>
                  <a:pt x="0" y="3387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62218" y="4504480"/>
            <a:ext cx="1237433" cy="338747"/>
          </a:xfrm>
          <a:custGeom>
            <a:avLst/>
            <a:gdLst/>
            <a:ahLst/>
            <a:cxnLst/>
            <a:rect r="r" b="b" t="t" l="l"/>
            <a:pathLst>
              <a:path h="338747" w="1237433">
                <a:moveTo>
                  <a:pt x="0" y="0"/>
                </a:moveTo>
                <a:lnTo>
                  <a:pt x="1237432" y="0"/>
                </a:lnTo>
                <a:lnTo>
                  <a:pt x="1237432" y="338748"/>
                </a:lnTo>
                <a:lnTo>
                  <a:pt x="0" y="3387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62218" y="8447241"/>
            <a:ext cx="1237433" cy="338747"/>
          </a:xfrm>
          <a:custGeom>
            <a:avLst/>
            <a:gdLst/>
            <a:ahLst/>
            <a:cxnLst/>
            <a:rect r="r" b="b" t="t" l="l"/>
            <a:pathLst>
              <a:path h="338747" w="1237433">
                <a:moveTo>
                  <a:pt x="0" y="0"/>
                </a:moveTo>
                <a:lnTo>
                  <a:pt x="1237432" y="0"/>
                </a:lnTo>
                <a:lnTo>
                  <a:pt x="1237432" y="338747"/>
                </a:lnTo>
                <a:lnTo>
                  <a:pt x="0" y="3387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486234" y="2960808"/>
            <a:ext cx="4490914" cy="4114800"/>
          </a:xfrm>
          <a:custGeom>
            <a:avLst/>
            <a:gdLst/>
            <a:ahLst/>
            <a:cxnLst/>
            <a:rect r="r" b="b" t="t" l="l"/>
            <a:pathLst>
              <a:path h="4114800" w="4490914">
                <a:moveTo>
                  <a:pt x="0" y="0"/>
                </a:moveTo>
                <a:lnTo>
                  <a:pt x="4490914" y="0"/>
                </a:lnTo>
                <a:lnTo>
                  <a:pt x="4490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65068" y="744202"/>
            <a:ext cx="8503223" cy="126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7"/>
              </a:lnSpc>
            </a:pPr>
            <a:r>
              <a:rPr lang="en-US" sz="7408" spc="370">
                <a:solidFill>
                  <a:srgbClr val="205732"/>
                </a:solidFill>
                <a:latin typeface="League Spartan"/>
              </a:rPr>
              <a:t>ANTECEDENTES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34926" y="2913183"/>
            <a:ext cx="263336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205732"/>
                </a:solidFill>
                <a:latin typeface="Be Vietnam Bold"/>
              </a:rPr>
              <a:t>Sensor capacitivo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34926" y="4470482"/>
            <a:ext cx="24215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05732"/>
                </a:solidFill>
                <a:latin typeface="Open Sans Extra Bold"/>
              </a:rPr>
              <a:t>Sensor Inductivo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34926" y="6552559"/>
            <a:ext cx="200196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05732"/>
                </a:solidFill>
                <a:latin typeface="Open Sans Extra Bold"/>
              </a:rPr>
              <a:t>Sensor Óptico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34926" y="8413243"/>
            <a:ext cx="243386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05732"/>
                </a:solidFill>
                <a:latin typeface="Open Sans Extra Bold"/>
              </a:rPr>
              <a:t>Sensor de Fuerza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860810" y="305618"/>
            <a:ext cx="3250848" cy="126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4"/>
              </a:lnSpc>
            </a:pPr>
            <a:r>
              <a:rPr lang="en-US" sz="1234">
                <a:solidFill>
                  <a:srgbClr val="000000"/>
                </a:solidFill>
                <a:latin typeface="Bebas Neue"/>
              </a:rPr>
              <a:t>Fuente : </a:t>
            </a:r>
          </a:p>
          <a:p>
            <a:pPr>
              <a:lnSpc>
                <a:spcPts val="1444"/>
              </a:lnSpc>
            </a:pPr>
            <a:r>
              <a:rPr lang="en-US" sz="1234">
                <a:solidFill>
                  <a:srgbClr val="000000"/>
                </a:solidFill>
                <a:latin typeface="Bebas Neue"/>
              </a:rPr>
              <a:t>Díaz, Cristian, Caldas Jorge (2018</a:t>
            </a:r>
            <a:r>
              <a:rPr lang="en-US" sz="1234">
                <a:solidFill>
                  <a:srgbClr val="000000"/>
                </a:solidFill>
                <a:latin typeface="Bebas Neue Italics"/>
              </a:rPr>
              <a:t>). Sistema de control automático para el reconocimiento y clasificación de residuos reciclables (plástico, vidrio, papel y metal) para un punto ecológico</a:t>
            </a:r>
          </a:p>
          <a:p>
            <a:pPr>
              <a:lnSpc>
                <a:spcPts val="273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7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262685" y="8530598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2"/>
                </a:lnTo>
                <a:lnTo>
                  <a:pt x="7315200" y="188865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95415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1" y="0"/>
                </a:lnTo>
                <a:lnTo>
                  <a:pt x="5869321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800273" y="-1315558"/>
            <a:ext cx="4688515" cy="468851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70CCB8">
                <a:alpha val="4000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65878" y="343646"/>
            <a:ext cx="14289337" cy="9599709"/>
          </a:xfrm>
          <a:custGeom>
            <a:avLst/>
            <a:gdLst/>
            <a:ahLst/>
            <a:cxnLst/>
            <a:rect r="r" b="b" t="t" l="l"/>
            <a:pathLst>
              <a:path h="9599709" w="14289337">
                <a:moveTo>
                  <a:pt x="0" y="0"/>
                </a:moveTo>
                <a:lnTo>
                  <a:pt x="14289337" y="0"/>
                </a:lnTo>
                <a:lnTo>
                  <a:pt x="14289337" y="9599708"/>
                </a:lnTo>
                <a:lnTo>
                  <a:pt x="0" y="95997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8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10061" y="8956989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2"/>
                </a:lnTo>
                <a:lnTo>
                  <a:pt x="7315200" y="188865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95415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1" y="0"/>
                </a:lnTo>
                <a:lnTo>
                  <a:pt x="5869321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646665" y="342900"/>
          <a:ext cx="16994670" cy="9601200"/>
        </p:xfrm>
        <a:graphic>
          <a:graphicData uri="http://schemas.openxmlformats.org/drawingml/2006/table">
            <a:tbl>
              <a:tblPr/>
              <a:tblGrid>
                <a:gridCol w="6785785"/>
                <a:gridCol w="3404258"/>
                <a:gridCol w="3053107"/>
                <a:gridCol w="1851076"/>
                <a:gridCol w="1900444"/>
              </a:tblGrid>
              <a:tr h="17739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Requisitos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96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Varios contenedores abre puerta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96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Varios contenedores indica donde tirar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96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Contendor giratorio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96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Contenedor Automatico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967"/>
                    </a:solidFill>
                  </a:tcPr>
                </a:tc>
              </a:tr>
              <a:tr h="15133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El sistema debe contar un contenedor para cada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tipo de residuo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3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El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contenedor debe detectar los tipos de residuos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3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"Contenedor extra para depositar residuos no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identificados residuos"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39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El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contenedor debe detectar el ingreso de un residuo de manera automática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0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0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3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Resistente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al clima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13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013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8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594322" y="9153369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1"/>
                </a:lnTo>
                <a:lnTo>
                  <a:pt x="7315200" y="1888651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4252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0" y="0"/>
                </a:lnTo>
                <a:lnTo>
                  <a:pt x="5869320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724920" y="614363"/>
          <a:ext cx="16838160" cy="9058275"/>
        </p:xfrm>
        <a:graphic>
          <a:graphicData uri="http://schemas.openxmlformats.org/drawingml/2006/table">
            <a:tbl>
              <a:tblPr/>
              <a:tblGrid>
                <a:gridCol w="11171470"/>
                <a:gridCol w="1461322"/>
                <a:gridCol w="1442819"/>
                <a:gridCol w="1395989"/>
                <a:gridCol w="1366559"/>
              </a:tblGrid>
              <a:tr h="1240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Resistente al entorno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No exponer a temperaturas menores a 0°C y mayores a 60°C.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Superficies lisas, y no porosas, para facilitar su limpieza interior y exterior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Que sea fácil de vaciar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Mantenimiento de fácil reparación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0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Cómodo de usar por parte de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los usuarios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Frecuencia de recolección (1 vez al día)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8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641699" y="9153369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1"/>
                </a:lnTo>
                <a:lnTo>
                  <a:pt x="7315200" y="1888651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4252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0" y="0"/>
                </a:lnTo>
                <a:lnTo>
                  <a:pt x="5869320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8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417082" y="850265"/>
          <a:ext cx="17453835" cy="8648700"/>
        </p:xfrm>
        <a:graphic>
          <a:graphicData uri="http://schemas.openxmlformats.org/drawingml/2006/table">
            <a:tbl>
              <a:tblPr/>
              <a:tblGrid>
                <a:gridCol w="12985966"/>
                <a:gridCol w="1199967"/>
                <a:gridCol w="1128824"/>
                <a:gridCol w="1081396"/>
                <a:gridCol w="1057682"/>
              </a:tblGrid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Que permanezca fijo en un lugar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Debe tener una fuente de energía para los diferentes componentes del sistema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Se debe monitorear el nivel de los contenedores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No permitir que el usuario abra el contenedor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0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50 centimetros &lt; Entrada de residuo &gt; 1.10 metros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Si se encuentra lleno, no recibir más residuos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Otros criterios: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3,3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3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3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1,8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Elegancia: ¿La solución es simple, clara e ingeniosa?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Robustez: ¿La solución es robusta, resiliente e sin fallas?</a:t>
                      </a: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8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404815" y="9153369"/>
            <a:ext cx="7315200" cy="1888652"/>
          </a:xfrm>
          <a:custGeom>
            <a:avLst/>
            <a:gdLst/>
            <a:ahLst/>
            <a:cxnLst/>
            <a:rect r="r" b="b" t="t" l="l"/>
            <a:pathLst>
              <a:path h="1888652" w="7315200">
                <a:moveTo>
                  <a:pt x="7315200" y="0"/>
                </a:moveTo>
                <a:lnTo>
                  <a:pt x="0" y="0"/>
                </a:lnTo>
                <a:lnTo>
                  <a:pt x="0" y="1888651"/>
                </a:lnTo>
                <a:lnTo>
                  <a:pt x="7315200" y="1888651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68001" y="9153369"/>
            <a:ext cx="553059" cy="2267263"/>
            <a:chOff x="0" y="0"/>
            <a:chExt cx="145662" cy="5971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62" cy="597139"/>
            </a:xfrm>
            <a:custGeom>
              <a:avLst/>
              <a:gdLst/>
              <a:ahLst/>
              <a:cxnLst/>
              <a:rect r="r" b="b" t="t" l="l"/>
              <a:pathLst>
                <a:path h="597139" w="145662">
                  <a:moveTo>
                    <a:pt x="0" y="0"/>
                  </a:moveTo>
                  <a:lnTo>
                    <a:pt x="145662" y="0"/>
                  </a:lnTo>
                  <a:lnTo>
                    <a:pt x="145662" y="597139"/>
                  </a:lnTo>
                  <a:lnTo>
                    <a:pt x="0" y="597139"/>
                  </a:lnTo>
                  <a:close/>
                </a:path>
              </a:pathLst>
            </a:custGeom>
            <a:solidFill>
              <a:srgbClr val="E6FB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4252" y="-134617"/>
            <a:ext cx="5869320" cy="2582501"/>
          </a:xfrm>
          <a:custGeom>
            <a:avLst/>
            <a:gdLst/>
            <a:ahLst/>
            <a:cxnLst/>
            <a:rect r="r" b="b" t="t" l="l"/>
            <a:pathLst>
              <a:path h="2582501" w="5869320">
                <a:moveTo>
                  <a:pt x="0" y="0"/>
                </a:moveTo>
                <a:lnTo>
                  <a:pt x="5869320" y="0"/>
                </a:lnTo>
                <a:lnTo>
                  <a:pt x="5869320" y="2582501"/>
                </a:lnTo>
                <a:lnTo>
                  <a:pt x="0" y="258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8700" y="1821602"/>
          <a:ext cx="16695806" cy="6696075"/>
        </p:xfrm>
        <a:graphic>
          <a:graphicData uri="http://schemas.openxmlformats.org/drawingml/2006/table">
            <a:tbl>
              <a:tblPr/>
              <a:tblGrid>
                <a:gridCol w="13266631"/>
                <a:gridCol w="821673"/>
                <a:gridCol w="845420"/>
                <a:gridCol w="924710"/>
                <a:gridCol w="837372"/>
              </a:tblGrid>
              <a:tr h="937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Estética: ¿La solución es agradable a la vista?</a:t>
                      </a: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Costos y Recursos: ¿Tengo o podría tener los materiales que necesito?</a:t>
                      </a: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Tiempo: ¿Tengo tiempo para construir la solución?</a:t>
                      </a: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Habilidades: ¿Tengo o podría adquirir las habilidades que necesito para construir esta solución?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0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Seguridad: ¿La solución es segura en su contrucción, uso y venta?</a:t>
                      </a: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2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2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Total Otros Criterios</a:t>
                      </a: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11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10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10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6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6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TOTAL DE PUNTOS</a:t>
                      </a: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A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35,3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33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36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33,8</a:t>
                      </a:r>
                    </a:p>
                    <a:p>
                      <a:pPr algn="ctr">
                        <a:lnSpc>
                          <a:spcPts val="999"/>
                        </a:lnSpc>
                      </a:pPr>
                      <a:r>
                        <a:rPr lang="en-US" sz="1999" spc="19">
                          <a:solidFill>
                            <a:srgbClr val="000000"/>
                          </a:solidFill>
                          <a:latin typeface="Open Sans Extra Bold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6868001" y="9229725"/>
            <a:ext cx="5530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05732"/>
                </a:solidFill>
                <a:latin typeface="League Spartan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DAFkrhZsCO0</dc:identifier>
  <dcterms:modified xsi:type="dcterms:W3CDTF">2011-08-01T06:04:30Z</dcterms:modified>
  <cp:revision>1</cp:revision>
  <dc:title>Contenedor de residuos "inteligente"</dc:title>
</cp:coreProperties>
</file>