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17" r:id="rId3"/>
    <p:sldId id="257" r:id="rId4"/>
    <p:sldId id="258" r:id="rId5"/>
    <p:sldId id="326" r:id="rId6"/>
    <p:sldId id="259" r:id="rId7"/>
    <p:sldId id="260" r:id="rId8"/>
    <p:sldId id="261" r:id="rId9"/>
    <p:sldId id="327" r:id="rId10"/>
    <p:sldId id="262" r:id="rId11"/>
    <p:sldId id="263" r:id="rId12"/>
    <p:sldId id="264" r:id="rId13"/>
    <p:sldId id="265" r:id="rId14"/>
    <p:sldId id="266" r:id="rId15"/>
    <p:sldId id="267" r:id="rId16"/>
    <p:sldId id="268" r:id="rId17"/>
    <p:sldId id="333" r:id="rId18"/>
    <p:sldId id="318" r:id="rId19"/>
    <p:sldId id="269" r:id="rId20"/>
    <p:sldId id="270" r:id="rId21"/>
    <p:sldId id="271" r:id="rId22"/>
    <p:sldId id="329" r:id="rId23"/>
    <p:sldId id="272" r:id="rId24"/>
    <p:sldId id="273" r:id="rId25"/>
    <p:sldId id="274" r:id="rId26"/>
    <p:sldId id="275" r:id="rId27"/>
    <p:sldId id="320" r:id="rId28"/>
    <p:sldId id="276" r:id="rId29"/>
    <p:sldId id="296" r:id="rId30"/>
    <p:sldId id="303" r:id="rId31"/>
    <p:sldId id="298" r:id="rId32"/>
    <p:sldId id="309" r:id="rId33"/>
    <p:sldId id="311" r:id="rId34"/>
    <p:sldId id="304" r:id="rId35"/>
    <p:sldId id="305" r:id="rId36"/>
    <p:sldId id="307" r:id="rId37"/>
    <p:sldId id="308" r:id="rId38"/>
    <p:sldId id="312" r:id="rId39"/>
    <p:sldId id="334" r:id="rId40"/>
    <p:sldId id="313" r:id="rId41"/>
    <p:sldId id="314" r:id="rId42"/>
    <p:sldId id="331" r:id="rId43"/>
    <p:sldId id="315" r:id="rId44"/>
    <p:sldId id="316" r:id="rId45"/>
    <p:sldId id="321" r:id="rId46"/>
    <p:sldId id="322" r:id="rId47"/>
    <p:sldId id="323" r:id="rId48"/>
    <p:sldId id="324" r:id="rId49"/>
    <p:sldId id="325" r:id="rId50"/>
    <p:sldId id="300" r:id="rId51"/>
    <p:sldId id="335" r:id="rId52"/>
  </p:sldIdLst>
  <p:sldSz cx="9144000" cy="6858000" type="screen4x3"/>
  <p:notesSz cx="7104063"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7" autoAdjust="0"/>
    <p:restoredTop sz="94660"/>
  </p:normalViewPr>
  <p:slideViewPr>
    <p:cSldViewPr>
      <p:cViewPr>
        <p:scale>
          <a:sx n="94" d="100"/>
          <a:sy n="94" d="100"/>
        </p:scale>
        <p:origin x="-1368"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ACB00-B84F-4C80-AC82-EA743E09C963}"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s-AR"/>
        </a:p>
      </dgm:t>
    </dgm:pt>
    <dgm:pt modelId="{2F8E16DB-FA2B-4BE0-8BA4-A03CD8C10981}">
      <dgm:prSet/>
      <dgm:spPr/>
      <dgm:t>
        <a:bodyPr/>
        <a:lstStyle/>
        <a:p>
          <a:pPr rtl="0"/>
          <a:r>
            <a:rPr lang="es-ES" dirty="0" smtClean="0"/>
            <a:t>La operación de búsqueda nos permite encontrar datos que están previamente almacenados. La operación puede ser un éxito, si se localiza el elemento buscado o un fracaso en otros casos.</a:t>
          </a:r>
          <a:endParaRPr lang="es-AR" dirty="0"/>
        </a:p>
      </dgm:t>
    </dgm:pt>
    <dgm:pt modelId="{7EC72F9D-62D8-4C7E-A751-D772276BE2A2}" type="parTrans" cxnId="{32736086-B88B-44AB-B3E7-BBA1CF9B3667}">
      <dgm:prSet/>
      <dgm:spPr/>
      <dgm:t>
        <a:bodyPr/>
        <a:lstStyle/>
        <a:p>
          <a:endParaRPr lang="es-AR"/>
        </a:p>
      </dgm:t>
    </dgm:pt>
    <dgm:pt modelId="{A69ACF2C-9A7E-4291-A38E-581FE2D567A1}" type="sibTrans" cxnId="{32736086-B88B-44AB-B3E7-BBA1CF9B3667}">
      <dgm:prSet/>
      <dgm:spPr/>
      <dgm:t>
        <a:bodyPr/>
        <a:lstStyle/>
        <a:p>
          <a:endParaRPr lang="es-AR"/>
        </a:p>
      </dgm:t>
    </dgm:pt>
    <dgm:pt modelId="{AD5EE6DE-F1CC-44EF-B2E7-62AC0A1FA7B6}">
      <dgm:prSet/>
      <dgm:spPr/>
      <dgm:t>
        <a:bodyPr/>
        <a:lstStyle/>
        <a:p>
          <a:pPr rtl="0"/>
          <a:r>
            <a:rPr lang="es-ES" dirty="0" smtClean="0"/>
            <a:t>La búsqueda se puede realizar sobre un conjunto de datos ordenados, lo cual hace la tarea más fácil y consume menos tiempo; o se puede realizar sobre elementos desordenados, tarea más laboriosa y de mayor insumo de tiempo.</a:t>
          </a:r>
          <a:endParaRPr lang="es-AR" dirty="0"/>
        </a:p>
      </dgm:t>
    </dgm:pt>
    <dgm:pt modelId="{7D4FFB55-2970-446F-8D58-9B5BF7859427}" type="parTrans" cxnId="{D724479C-CE89-43F7-AFE0-B59C9D33B11C}">
      <dgm:prSet/>
      <dgm:spPr/>
      <dgm:t>
        <a:bodyPr/>
        <a:lstStyle/>
        <a:p>
          <a:endParaRPr lang="es-AR"/>
        </a:p>
      </dgm:t>
    </dgm:pt>
    <dgm:pt modelId="{1782401F-FDD5-4994-915D-57B322264CDB}" type="sibTrans" cxnId="{D724479C-CE89-43F7-AFE0-B59C9D33B11C}">
      <dgm:prSet/>
      <dgm:spPr/>
      <dgm:t>
        <a:bodyPr/>
        <a:lstStyle/>
        <a:p>
          <a:endParaRPr lang="es-AR"/>
        </a:p>
      </dgm:t>
    </dgm:pt>
    <dgm:pt modelId="{8305E5FC-4962-4823-841E-EC858C1D370D}" type="pres">
      <dgm:prSet presAssocID="{E13ACB00-B84F-4C80-AC82-EA743E09C963}" presName="compositeShape" presStyleCnt="0">
        <dgm:presLayoutVars>
          <dgm:dir/>
          <dgm:resizeHandles/>
        </dgm:presLayoutVars>
      </dgm:prSet>
      <dgm:spPr/>
      <dgm:t>
        <a:bodyPr/>
        <a:lstStyle/>
        <a:p>
          <a:endParaRPr lang="es-AR"/>
        </a:p>
      </dgm:t>
    </dgm:pt>
    <dgm:pt modelId="{E8B2C185-F8E5-4457-BA58-5482C38A30E4}" type="pres">
      <dgm:prSet presAssocID="{E13ACB00-B84F-4C80-AC82-EA743E09C963}" presName="pyramid" presStyleLbl="node1" presStyleIdx="0" presStyleCnt="1"/>
      <dgm:spPr/>
    </dgm:pt>
    <dgm:pt modelId="{E3A7A9F1-2E5C-48E4-921D-5F56E27A039F}" type="pres">
      <dgm:prSet presAssocID="{E13ACB00-B84F-4C80-AC82-EA743E09C963}" presName="theList" presStyleCnt="0"/>
      <dgm:spPr/>
    </dgm:pt>
    <dgm:pt modelId="{511B4818-10ED-493E-A2CE-29C16A7ECFF5}" type="pres">
      <dgm:prSet presAssocID="{2F8E16DB-FA2B-4BE0-8BA4-A03CD8C10981}" presName="aNode" presStyleLbl="fgAcc1" presStyleIdx="0" presStyleCnt="2" custScaleX="179147">
        <dgm:presLayoutVars>
          <dgm:bulletEnabled val="1"/>
        </dgm:presLayoutVars>
      </dgm:prSet>
      <dgm:spPr/>
      <dgm:t>
        <a:bodyPr/>
        <a:lstStyle/>
        <a:p>
          <a:endParaRPr lang="es-AR"/>
        </a:p>
      </dgm:t>
    </dgm:pt>
    <dgm:pt modelId="{CCEE7F36-2274-4D36-9D72-D796CBEEFFF6}" type="pres">
      <dgm:prSet presAssocID="{2F8E16DB-FA2B-4BE0-8BA4-A03CD8C10981}" presName="aSpace" presStyleCnt="0"/>
      <dgm:spPr/>
    </dgm:pt>
    <dgm:pt modelId="{91896D2B-314C-4EE6-BBCC-E6528597323A}" type="pres">
      <dgm:prSet presAssocID="{AD5EE6DE-F1CC-44EF-B2E7-62AC0A1FA7B6}" presName="aNode" presStyleLbl="fgAcc1" presStyleIdx="1" presStyleCnt="2" custScaleX="179147">
        <dgm:presLayoutVars>
          <dgm:bulletEnabled val="1"/>
        </dgm:presLayoutVars>
      </dgm:prSet>
      <dgm:spPr/>
      <dgm:t>
        <a:bodyPr/>
        <a:lstStyle/>
        <a:p>
          <a:endParaRPr lang="es-AR"/>
        </a:p>
      </dgm:t>
    </dgm:pt>
    <dgm:pt modelId="{F748F44B-D192-4521-8770-96ECCD7F8565}" type="pres">
      <dgm:prSet presAssocID="{AD5EE6DE-F1CC-44EF-B2E7-62AC0A1FA7B6}" presName="aSpace" presStyleCnt="0"/>
      <dgm:spPr/>
    </dgm:pt>
  </dgm:ptLst>
  <dgm:cxnLst>
    <dgm:cxn modelId="{32736086-B88B-44AB-B3E7-BBA1CF9B3667}" srcId="{E13ACB00-B84F-4C80-AC82-EA743E09C963}" destId="{2F8E16DB-FA2B-4BE0-8BA4-A03CD8C10981}" srcOrd="0" destOrd="0" parTransId="{7EC72F9D-62D8-4C7E-A751-D772276BE2A2}" sibTransId="{A69ACF2C-9A7E-4291-A38E-581FE2D567A1}"/>
    <dgm:cxn modelId="{B9B0F9B1-89C0-4C25-AB5E-D3CC3548B41D}" type="presOf" srcId="{2F8E16DB-FA2B-4BE0-8BA4-A03CD8C10981}" destId="{511B4818-10ED-493E-A2CE-29C16A7ECFF5}" srcOrd="0" destOrd="0" presId="urn:microsoft.com/office/officeart/2005/8/layout/pyramid2"/>
    <dgm:cxn modelId="{68599C94-FE29-491F-9BEC-2E6C4159D141}" type="presOf" srcId="{AD5EE6DE-F1CC-44EF-B2E7-62AC0A1FA7B6}" destId="{91896D2B-314C-4EE6-BBCC-E6528597323A}" srcOrd="0" destOrd="0" presId="urn:microsoft.com/office/officeart/2005/8/layout/pyramid2"/>
    <dgm:cxn modelId="{B9BEA100-679D-4AE9-9423-3A54AA58E5EB}" type="presOf" srcId="{E13ACB00-B84F-4C80-AC82-EA743E09C963}" destId="{8305E5FC-4962-4823-841E-EC858C1D370D}" srcOrd="0" destOrd="0" presId="urn:microsoft.com/office/officeart/2005/8/layout/pyramid2"/>
    <dgm:cxn modelId="{D724479C-CE89-43F7-AFE0-B59C9D33B11C}" srcId="{E13ACB00-B84F-4C80-AC82-EA743E09C963}" destId="{AD5EE6DE-F1CC-44EF-B2E7-62AC0A1FA7B6}" srcOrd="1" destOrd="0" parTransId="{7D4FFB55-2970-446F-8D58-9B5BF7859427}" sibTransId="{1782401F-FDD5-4994-915D-57B322264CDB}"/>
    <dgm:cxn modelId="{8C151F29-C72F-45CC-9044-3B76F6F4C908}" type="presParOf" srcId="{8305E5FC-4962-4823-841E-EC858C1D370D}" destId="{E8B2C185-F8E5-4457-BA58-5482C38A30E4}" srcOrd="0" destOrd="0" presId="urn:microsoft.com/office/officeart/2005/8/layout/pyramid2"/>
    <dgm:cxn modelId="{69598804-91B9-4C60-A342-E96D20B0BD14}" type="presParOf" srcId="{8305E5FC-4962-4823-841E-EC858C1D370D}" destId="{E3A7A9F1-2E5C-48E4-921D-5F56E27A039F}" srcOrd="1" destOrd="0" presId="urn:microsoft.com/office/officeart/2005/8/layout/pyramid2"/>
    <dgm:cxn modelId="{62766AF2-9803-4D72-B632-E256B18F3E46}" type="presParOf" srcId="{E3A7A9F1-2E5C-48E4-921D-5F56E27A039F}" destId="{511B4818-10ED-493E-A2CE-29C16A7ECFF5}" srcOrd="0" destOrd="0" presId="urn:microsoft.com/office/officeart/2005/8/layout/pyramid2"/>
    <dgm:cxn modelId="{568C2585-F64C-4FB0-B76B-B79D5BDEA1C9}" type="presParOf" srcId="{E3A7A9F1-2E5C-48E4-921D-5F56E27A039F}" destId="{CCEE7F36-2274-4D36-9D72-D796CBEEFFF6}" srcOrd="1" destOrd="0" presId="urn:microsoft.com/office/officeart/2005/8/layout/pyramid2"/>
    <dgm:cxn modelId="{E4F090B8-F67C-4398-8981-EFF5265BD850}" type="presParOf" srcId="{E3A7A9F1-2E5C-48E4-921D-5F56E27A039F}" destId="{91896D2B-314C-4EE6-BBCC-E6528597323A}" srcOrd="2" destOrd="0" presId="urn:microsoft.com/office/officeart/2005/8/layout/pyramid2"/>
    <dgm:cxn modelId="{3FA36887-C4AB-4A85-8234-157B26647F76}" type="presParOf" srcId="{E3A7A9F1-2E5C-48E4-921D-5F56E27A039F}" destId="{F748F44B-D192-4521-8770-96ECCD7F8565}"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8CC5FE-9003-4A31-B658-E0DEF78765EC}"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s-AR"/>
        </a:p>
      </dgm:t>
    </dgm:pt>
    <dgm:pt modelId="{23D58A6D-7F68-4D17-96D6-22EF0BEE0F8A}">
      <dgm:prSet/>
      <dgm:spPr/>
      <dgm:t>
        <a:bodyPr/>
        <a:lstStyle/>
        <a:p>
          <a:pPr rtl="0"/>
          <a:r>
            <a:rPr lang="es-ES" b="1" i="1" dirty="0" smtClean="0"/>
            <a:t>Búsqueda Interna</a:t>
          </a:r>
          <a:r>
            <a:rPr lang="es-ES" b="1" dirty="0" smtClean="0"/>
            <a:t> </a:t>
          </a:r>
          <a:r>
            <a:rPr lang="es-ES" dirty="0" smtClean="0"/>
            <a:t>será aquella acción que se realice sobre datos que se encuentran en la memoria principal, por ejemplo en un arreglo. </a:t>
          </a:r>
          <a:endParaRPr lang="es-AR" dirty="0"/>
        </a:p>
      </dgm:t>
    </dgm:pt>
    <dgm:pt modelId="{C6C1FF1C-0B8B-448D-BD48-A4EA8227C130}" type="parTrans" cxnId="{A84EF882-A9F8-4C4A-8F5D-3C16062FD530}">
      <dgm:prSet/>
      <dgm:spPr/>
      <dgm:t>
        <a:bodyPr/>
        <a:lstStyle/>
        <a:p>
          <a:endParaRPr lang="es-AR"/>
        </a:p>
      </dgm:t>
    </dgm:pt>
    <dgm:pt modelId="{3079DB6C-1E80-478F-AB9A-D108283A0B4D}" type="sibTrans" cxnId="{A84EF882-A9F8-4C4A-8F5D-3C16062FD530}">
      <dgm:prSet/>
      <dgm:spPr/>
      <dgm:t>
        <a:bodyPr/>
        <a:lstStyle/>
        <a:p>
          <a:endParaRPr lang="es-AR"/>
        </a:p>
      </dgm:t>
    </dgm:pt>
    <dgm:pt modelId="{4428EE00-6F97-4B84-A478-7EE28BFE72B6}">
      <dgm:prSet/>
      <dgm:spPr/>
      <dgm:t>
        <a:bodyPr/>
        <a:lstStyle/>
        <a:p>
          <a:pPr rtl="0"/>
          <a:r>
            <a:rPr lang="es-ES" b="1" i="1" dirty="0" smtClean="0"/>
            <a:t>Búsqueda Externa</a:t>
          </a:r>
          <a:r>
            <a:rPr lang="es-ES" b="1" dirty="0" smtClean="0"/>
            <a:t> </a:t>
          </a:r>
          <a:r>
            <a:rPr lang="es-ES" dirty="0" smtClean="0"/>
            <a:t>es cuando todos sus elementos se encuentran en memoria secundaria (archivos almacenados en dispositivos de cinta, disco, etc.-)</a:t>
          </a:r>
          <a:endParaRPr lang="es-ES" dirty="0"/>
        </a:p>
      </dgm:t>
    </dgm:pt>
    <dgm:pt modelId="{778B214F-B96C-4F5D-A7D8-9EDCDDFF7968}" type="parTrans" cxnId="{ACB0A656-511B-4F02-91AA-16207170ECB9}">
      <dgm:prSet/>
      <dgm:spPr/>
      <dgm:t>
        <a:bodyPr/>
        <a:lstStyle/>
        <a:p>
          <a:endParaRPr lang="es-AR"/>
        </a:p>
      </dgm:t>
    </dgm:pt>
    <dgm:pt modelId="{FC4AC1C1-6A4B-4D6A-9376-A9127D0CA2C0}" type="sibTrans" cxnId="{ACB0A656-511B-4F02-91AA-16207170ECB9}">
      <dgm:prSet/>
      <dgm:spPr/>
      <dgm:t>
        <a:bodyPr/>
        <a:lstStyle/>
        <a:p>
          <a:endParaRPr lang="es-AR"/>
        </a:p>
      </dgm:t>
    </dgm:pt>
    <dgm:pt modelId="{9E92A4B0-0F96-4025-A392-E0793EE9D2C8}" type="pres">
      <dgm:prSet presAssocID="{D98CC5FE-9003-4A31-B658-E0DEF78765EC}" presName="diagram" presStyleCnt="0">
        <dgm:presLayoutVars>
          <dgm:dir/>
          <dgm:resizeHandles val="exact"/>
        </dgm:presLayoutVars>
      </dgm:prSet>
      <dgm:spPr/>
      <dgm:t>
        <a:bodyPr/>
        <a:lstStyle/>
        <a:p>
          <a:endParaRPr lang="es-AR"/>
        </a:p>
      </dgm:t>
    </dgm:pt>
    <dgm:pt modelId="{056CE6FC-B29E-4E3A-AE5D-B06556164ACB}" type="pres">
      <dgm:prSet presAssocID="{23D58A6D-7F68-4D17-96D6-22EF0BEE0F8A}" presName="arrow" presStyleLbl="node1" presStyleIdx="0" presStyleCnt="2">
        <dgm:presLayoutVars>
          <dgm:bulletEnabled val="1"/>
        </dgm:presLayoutVars>
      </dgm:prSet>
      <dgm:spPr/>
      <dgm:t>
        <a:bodyPr/>
        <a:lstStyle/>
        <a:p>
          <a:endParaRPr lang="es-AR"/>
        </a:p>
      </dgm:t>
    </dgm:pt>
    <dgm:pt modelId="{3D28B3BC-409C-46AF-9A3B-5065242C1524}" type="pres">
      <dgm:prSet presAssocID="{4428EE00-6F97-4B84-A478-7EE28BFE72B6}" presName="arrow" presStyleLbl="node1" presStyleIdx="1" presStyleCnt="2">
        <dgm:presLayoutVars>
          <dgm:bulletEnabled val="1"/>
        </dgm:presLayoutVars>
      </dgm:prSet>
      <dgm:spPr/>
      <dgm:t>
        <a:bodyPr/>
        <a:lstStyle/>
        <a:p>
          <a:endParaRPr lang="es-AR"/>
        </a:p>
      </dgm:t>
    </dgm:pt>
  </dgm:ptLst>
  <dgm:cxnLst>
    <dgm:cxn modelId="{ACB0A656-511B-4F02-91AA-16207170ECB9}" srcId="{D98CC5FE-9003-4A31-B658-E0DEF78765EC}" destId="{4428EE00-6F97-4B84-A478-7EE28BFE72B6}" srcOrd="1" destOrd="0" parTransId="{778B214F-B96C-4F5D-A7D8-9EDCDDFF7968}" sibTransId="{FC4AC1C1-6A4B-4D6A-9376-A9127D0CA2C0}"/>
    <dgm:cxn modelId="{1AB87577-24CF-4D06-BD8C-325BE4E97864}" type="presOf" srcId="{4428EE00-6F97-4B84-A478-7EE28BFE72B6}" destId="{3D28B3BC-409C-46AF-9A3B-5065242C1524}" srcOrd="0" destOrd="0" presId="urn:microsoft.com/office/officeart/2005/8/layout/arrow5"/>
    <dgm:cxn modelId="{A84EF882-A9F8-4C4A-8F5D-3C16062FD530}" srcId="{D98CC5FE-9003-4A31-B658-E0DEF78765EC}" destId="{23D58A6D-7F68-4D17-96D6-22EF0BEE0F8A}" srcOrd="0" destOrd="0" parTransId="{C6C1FF1C-0B8B-448D-BD48-A4EA8227C130}" sibTransId="{3079DB6C-1E80-478F-AB9A-D108283A0B4D}"/>
    <dgm:cxn modelId="{DFCB886A-E96D-45B0-B3B7-C7E9C82D0E56}" type="presOf" srcId="{D98CC5FE-9003-4A31-B658-E0DEF78765EC}" destId="{9E92A4B0-0F96-4025-A392-E0793EE9D2C8}" srcOrd="0" destOrd="0" presId="urn:microsoft.com/office/officeart/2005/8/layout/arrow5"/>
    <dgm:cxn modelId="{12ED764D-E700-4318-9111-6A36B3F7D93B}" type="presOf" srcId="{23D58A6D-7F68-4D17-96D6-22EF0BEE0F8A}" destId="{056CE6FC-B29E-4E3A-AE5D-B06556164ACB}" srcOrd="0" destOrd="0" presId="urn:microsoft.com/office/officeart/2005/8/layout/arrow5"/>
    <dgm:cxn modelId="{0477EF3E-32FE-44B2-B530-D700BCF82F23}" type="presParOf" srcId="{9E92A4B0-0F96-4025-A392-E0793EE9D2C8}" destId="{056CE6FC-B29E-4E3A-AE5D-B06556164ACB}" srcOrd="0" destOrd="0" presId="urn:microsoft.com/office/officeart/2005/8/layout/arrow5"/>
    <dgm:cxn modelId="{CC0E3B00-FC24-4B4E-9748-D4EFDCD22719}" type="presParOf" srcId="{9E92A4B0-0F96-4025-A392-E0793EE9D2C8}" destId="{3D28B3BC-409C-46AF-9A3B-5065242C1524}"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325AD8-5CAB-436A-8991-5528CC86849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s-AR"/>
        </a:p>
      </dgm:t>
    </dgm:pt>
    <dgm:pt modelId="{4D2CB2BC-A261-4753-A1D4-48FA82D05887}">
      <dgm:prSet/>
      <dgm:spPr/>
      <dgm:t>
        <a:bodyPr/>
        <a:lstStyle/>
        <a:p>
          <a:pPr rtl="0"/>
          <a:r>
            <a:rPr lang="es-ES" dirty="0" smtClean="0"/>
            <a:t>La búsqueda secuencial es la técnica más simple para buscar en una lista de datos. Este método consiste en recorrer una lista (o arreglo) en forma secuencial y comparar cada elemento del arreglo (o de la lista) con el valor deseado, hasta que éste se encuentre o finalice el arreglo (o la lista).</a:t>
          </a:r>
          <a:endParaRPr lang="es-AR" dirty="0"/>
        </a:p>
      </dgm:t>
    </dgm:pt>
    <dgm:pt modelId="{A7348524-2131-4D15-8EE7-363F67268945}" type="parTrans" cxnId="{9CD12AA4-4F64-4A91-87F0-9A776C397949}">
      <dgm:prSet/>
      <dgm:spPr/>
      <dgm:t>
        <a:bodyPr/>
        <a:lstStyle/>
        <a:p>
          <a:endParaRPr lang="es-AR"/>
        </a:p>
      </dgm:t>
    </dgm:pt>
    <dgm:pt modelId="{A5C58240-352C-4BDE-AD35-D315DB0817E5}" type="sibTrans" cxnId="{9CD12AA4-4F64-4A91-87F0-9A776C397949}">
      <dgm:prSet/>
      <dgm:spPr/>
      <dgm:t>
        <a:bodyPr/>
        <a:lstStyle/>
        <a:p>
          <a:endParaRPr lang="es-AR"/>
        </a:p>
      </dgm:t>
    </dgm:pt>
    <dgm:pt modelId="{F7461C3B-95AB-4547-BC7D-21FB753E8DA5}">
      <dgm:prSet/>
      <dgm:spPr/>
      <dgm:t>
        <a:bodyPr/>
        <a:lstStyle/>
        <a:p>
          <a:pPr rtl="0"/>
          <a:r>
            <a:rPr lang="es-ES" dirty="0" smtClean="0"/>
            <a:t>Normalmente cuando la función de búsqueda termina con éxito, es decir encontró el dato buscado, interesa conocer en que posición fue encontrado el dato buscado. Esta idea se puede generalizar en todos los métodos de búsqueda. </a:t>
          </a:r>
          <a:endParaRPr lang="es-AR" dirty="0"/>
        </a:p>
      </dgm:t>
    </dgm:pt>
    <dgm:pt modelId="{F3306A94-5645-4E35-A571-3A1E45E9BA60}" type="parTrans" cxnId="{F4BD1D30-777B-4166-A5BC-BAEFAC76D7AA}">
      <dgm:prSet/>
      <dgm:spPr/>
      <dgm:t>
        <a:bodyPr/>
        <a:lstStyle/>
        <a:p>
          <a:endParaRPr lang="es-AR"/>
        </a:p>
      </dgm:t>
    </dgm:pt>
    <dgm:pt modelId="{050E2445-53D2-4B1B-BDFC-CDA49BD9054C}" type="sibTrans" cxnId="{F4BD1D30-777B-4166-A5BC-BAEFAC76D7AA}">
      <dgm:prSet/>
      <dgm:spPr/>
      <dgm:t>
        <a:bodyPr/>
        <a:lstStyle/>
        <a:p>
          <a:endParaRPr lang="es-AR"/>
        </a:p>
      </dgm:t>
    </dgm:pt>
    <dgm:pt modelId="{EC2E4C06-69AA-465F-A10A-D5E5116F1CB4}">
      <dgm:prSet/>
      <dgm:spPr/>
      <dgm:t>
        <a:bodyPr/>
        <a:lstStyle/>
        <a:p>
          <a:pPr rtl="0"/>
          <a:r>
            <a:rPr lang="es-ES" dirty="0" smtClean="0"/>
            <a:t>La búsqueda secuencial  no requiere ningún requisito para el arreglo, y por lo tanto no necesita estar ordenado. </a:t>
          </a:r>
          <a:endParaRPr lang="es-AR" dirty="0"/>
        </a:p>
      </dgm:t>
    </dgm:pt>
    <dgm:pt modelId="{6783410E-4442-4321-8BFC-4C90E25B7AEB}" type="parTrans" cxnId="{E76E98B7-C822-4D66-9174-A0554455694E}">
      <dgm:prSet/>
      <dgm:spPr/>
      <dgm:t>
        <a:bodyPr/>
        <a:lstStyle/>
        <a:p>
          <a:endParaRPr lang="es-AR"/>
        </a:p>
      </dgm:t>
    </dgm:pt>
    <dgm:pt modelId="{15998A31-6D4A-495D-B053-45036B7B08B0}" type="sibTrans" cxnId="{E76E98B7-C822-4D66-9174-A0554455694E}">
      <dgm:prSet/>
      <dgm:spPr/>
      <dgm:t>
        <a:bodyPr/>
        <a:lstStyle/>
        <a:p>
          <a:endParaRPr lang="es-AR"/>
        </a:p>
      </dgm:t>
    </dgm:pt>
    <dgm:pt modelId="{8EF9B012-A247-48E2-986F-0B115D82197D}" type="pres">
      <dgm:prSet presAssocID="{ED325AD8-5CAB-436A-8991-5528CC868499}" presName="CompostProcess" presStyleCnt="0">
        <dgm:presLayoutVars>
          <dgm:dir/>
          <dgm:resizeHandles val="exact"/>
        </dgm:presLayoutVars>
      </dgm:prSet>
      <dgm:spPr/>
      <dgm:t>
        <a:bodyPr/>
        <a:lstStyle/>
        <a:p>
          <a:endParaRPr lang="es-AR"/>
        </a:p>
      </dgm:t>
    </dgm:pt>
    <dgm:pt modelId="{1C28D707-3C73-49AF-843A-37507D9D64B8}" type="pres">
      <dgm:prSet presAssocID="{ED325AD8-5CAB-436A-8991-5528CC868499}" presName="arrow" presStyleLbl="bgShp" presStyleIdx="0" presStyleCnt="1"/>
      <dgm:spPr/>
    </dgm:pt>
    <dgm:pt modelId="{6ACADE8B-2D93-4D29-9975-798732833272}" type="pres">
      <dgm:prSet presAssocID="{ED325AD8-5CAB-436A-8991-5528CC868499}" presName="linearProcess" presStyleCnt="0"/>
      <dgm:spPr/>
    </dgm:pt>
    <dgm:pt modelId="{BC1AFB1C-4A87-40D6-B47F-7EA9F12B8D45}" type="pres">
      <dgm:prSet presAssocID="{4D2CB2BC-A261-4753-A1D4-48FA82D05887}" presName="textNode" presStyleLbl="node1" presStyleIdx="0" presStyleCnt="3">
        <dgm:presLayoutVars>
          <dgm:bulletEnabled val="1"/>
        </dgm:presLayoutVars>
      </dgm:prSet>
      <dgm:spPr/>
      <dgm:t>
        <a:bodyPr/>
        <a:lstStyle/>
        <a:p>
          <a:endParaRPr lang="es-AR"/>
        </a:p>
      </dgm:t>
    </dgm:pt>
    <dgm:pt modelId="{FD47113F-B088-43BC-8082-8C27F92B08C6}" type="pres">
      <dgm:prSet presAssocID="{A5C58240-352C-4BDE-AD35-D315DB0817E5}" presName="sibTrans" presStyleCnt="0"/>
      <dgm:spPr/>
    </dgm:pt>
    <dgm:pt modelId="{B08DBC9F-8400-49E0-8DB0-4BD268428D13}" type="pres">
      <dgm:prSet presAssocID="{F7461C3B-95AB-4547-BC7D-21FB753E8DA5}" presName="textNode" presStyleLbl="node1" presStyleIdx="1" presStyleCnt="3">
        <dgm:presLayoutVars>
          <dgm:bulletEnabled val="1"/>
        </dgm:presLayoutVars>
      </dgm:prSet>
      <dgm:spPr/>
      <dgm:t>
        <a:bodyPr/>
        <a:lstStyle/>
        <a:p>
          <a:endParaRPr lang="es-AR"/>
        </a:p>
      </dgm:t>
    </dgm:pt>
    <dgm:pt modelId="{D641BC84-820F-4743-85C6-034979145B22}" type="pres">
      <dgm:prSet presAssocID="{050E2445-53D2-4B1B-BDFC-CDA49BD9054C}" presName="sibTrans" presStyleCnt="0"/>
      <dgm:spPr/>
    </dgm:pt>
    <dgm:pt modelId="{F938CBE9-26E2-485B-BA0F-03C8287B87A8}" type="pres">
      <dgm:prSet presAssocID="{EC2E4C06-69AA-465F-A10A-D5E5116F1CB4}" presName="textNode" presStyleLbl="node1" presStyleIdx="2" presStyleCnt="3">
        <dgm:presLayoutVars>
          <dgm:bulletEnabled val="1"/>
        </dgm:presLayoutVars>
      </dgm:prSet>
      <dgm:spPr/>
      <dgm:t>
        <a:bodyPr/>
        <a:lstStyle/>
        <a:p>
          <a:endParaRPr lang="es-AR"/>
        </a:p>
      </dgm:t>
    </dgm:pt>
  </dgm:ptLst>
  <dgm:cxnLst>
    <dgm:cxn modelId="{9CD12AA4-4F64-4A91-87F0-9A776C397949}" srcId="{ED325AD8-5CAB-436A-8991-5528CC868499}" destId="{4D2CB2BC-A261-4753-A1D4-48FA82D05887}" srcOrd="0" destOrd="0" parTransId="{A7348524-2131-4D15-8EE7-363F67268945}" sibTransId="{A5C58240-352C-4BDE-AD35-D315DB0817E5}"/>
    <dgm:cxn modelId="{E76E98B7-C822-4D66-9174-A0554455694E}" srcId="{ED325AD8-5CAB-436A-8991-5528CC868499}" destId="{EC2E4C06-69AA-465F-A10A-D5E5116F1CB4}" srcOrd="2" destOrd="0" parTransId="{6783410E-4442-4321-8BFC-4C90E25B7AEB}" sibTransId="{15998A31-6D4A-495D-B053-45036B7B08B0}"/>
    <dgm:cxn modelId="{8FE7730D-B1B1-4EB6-9B4A-52A1519E242A}" type="presOf" srcId="{ED325AD8-5CAB-436A-8991-5528CC868499}" destId="{8EF9B012-A247-48E2-986F-0B115D82197D}" srcOrd="0" destOrd="0" presId="urn:microsoft.com/office/officeart/2005/8/layout/hProcess9"/>
    <dgm:cxn modelId="{F2CCBED8-C417-49A2-AABD-E31C49A20DB5}" type="presOf" srcId="{EC2E4C06-69AA-465F-A10A-D5E5116F1CB4}" destId="{F938CBE9-26E2-485B-BA0F-03C8287B87A8}" srcOrd="0" destOrd="0" presId="urn:microsoft.com/office/officeart/2005/8/layout/hProcess9"/>
    <dgm:cxn modelId="{F4BD1D30-777B-4166-A5BC-BAEFAC76D7AA}" srcId="{ED325AD8-5CAB-436A-8991-5528CC868499}" destId="{F7461C3B-95AB-4547-BC7D-21FB753E8DA5}" srcOrd="1" destOrd="0" parTransId="{F3306A94-5645-4E35-A571-3A1E45E9BA60}" sibTransId="{050E2445-53D2-4B1B-BDFC-CDA49BD9054C}"/>
    <dgm:cxn modelId="{54E40C49-0466-4062-8238-78B3FD352B16}" type="presOf" srcId="{F7461C3B-95AB-4547-BC7D-21FB753E8DA5}" destId="{B08DBC9F-8400-49E0-8DB0-4BD268428D13}" srcOrd="0" destOrd="0" presId="urn:microsoft.com/office/officeart/2005/8/layout/hProcess9"/>
    <dgm:cxn modelId="{DDCD56A4-B42C-46FB-840A-ECF78431A375}" type="presOf" srcId="{4D2CB2BC-A261-4753-A1D4-48FA82D05887}" destId="{BC1AFB1C-4A87-40D6-B47F-7EA9F12B8D45}" srcOrd="0" destOrd="0" presId="urn:microsoft.com/office/officeart/2005/8/layout/hProcess9"/>
    <dgm:cxn modelId="{53B0A7F7-C8B7-47BD-8734-39F4F88017CC}" type="presParOf" srcId="{8EF9B012-A247-48E2-986F-0B115D82197D}" destId="{1C28D707-3C73-49AF-843A-37507D9D64B8}" srcOrd="0" destOrd="0" presId="urn:microsoft.com/office/officeart/2005/8/layout/hProcess9"/>
    <dgm:cxn modelId="{99743803-81EC-44B6-9AF2-746796773E22}" type="presParOf" srcId="{8EF9B012-A247-48E2-986F-0B115D82197D}" destId="{6ACADE8B-2D93-4D29-9975-798732833272}" srcOrd="1" destOrd="0" presId="urn:microsoft.com/office/officeart/2005/8/layout/hProcess9"/>
    <dgm:cxn modelId="{7399FAFD-B287-4977-8EF3-A2EA6470772A}" type="presParOf" srcId="{6ACADE8B-2D93-4D29-9975-798732833272}" destId="{BC1AFB1C-4A87-40D6-B47F-7EA9F12B8D45}" srcOrd="0" destOrd="0" presId="urn:microsoft.com/office/officeart/2005/8/layout/hProcess9"/>
    <dgm:cxn modelId="{6589836F-843F-4150-8195-C60AB49BC796}" type="presParOf" srcId="{6ACADE8B-2D93-4D29-9975-798732833272}" destId="{FD47113F-B088-43BC-8082-8C27F92B08C6}" srcOrd="1" destOrd="0" presId="urn:microsoft.com/office/officeart/2005/8/layout/hProcess9"/>
    <dgm:cxn modelId="{0D2B1C3C-65F4-4B67-A53E-AF4D6D965ABD}" type="presParOf" srcId="{6ACADE8B-2D93-4D29-9975-798732833272}" destId="{B08DBC9F-8400-49E0-8DB0-4BD268428D13}" srcOrd="2" destOrd="0" presId="urn:microsoft.com/office/officeart/2005/8/layout/hProcess9"/>
    <dgm:cxn modelId="{6813B668-049D-456E-A18E-4E5CA370B1E6}" type="presParOf" srcId="{6ACADE8B-2D93-4D29-9975-798732833272}" destId="{D641BC84-820F-4743-85C6-034979145B22}" srcOrd="3" destOrd="0" presId="urn:microsoft.com/office/officeart/2005/8/layout/hProcess9"/>
    <dgm:cxn modelId="{396B1F97-9862-4E05-808C-F33927FFBF48}" type="presParOf" srcId="{6ACADE8B-2D93-4D29-9975-798732833272}" destId="{F938CBE9-26E2-485B-BA0F-03C8287B87A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1F45EC-DF99-4EF6-A324-1C87778531A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AR"/>
        </a:p>
      </dgm:t>
    </dgm:pt>
    <dgm:pt modelId="{6F8C48CE-A050-499F-BF0A-98D769CF5559}">
      <dgm:prSet/>
      <dgm:spPr/>
      <dgm:t>
        <a:bodyPr/>
        <a:lstStyle/>
        <a:p>
          <a:pPr rtl="0"/>
          <a:endParaRPr lang="es-AR" dirty="0"/>
        </a:p>
      </dgm:t>
    </dgm:pt>
    <dgm:pt modelId="{A7506C27-4CEB-4382-B338-E9C6AECFC3F8}" type="parTrans" cxnId="{992FFDCD-2ACB-442A-B4C6-676B9780A577}">
      <dgm:prSet/>
      <dgm:spPr/>
      <dgm:t>
        <a:bodyPr/>
        <a:lstStyle/>
        <a:p>
          <a:endParaRPr lang="es-AR"/>
        </a:p>
      </dgm:t>
    </dgm:pt>
    <dgm:pt modelId="{955C7640-5BF0-4C4A-9B16-747295964576}" type="sibTrans" cxnId="{992FFDCD-2ACB-442A-B4C6-676B9780A577}">
      <dgm:prSet/>
      <dgm:spPr/>
      <dgm:t>
        <a:bodyPr/>
        <a:lstStyle/>
        <a:p>
          <a:endParaRPr lang="es-AR"/>
        </a:p>
      </dgm:t>
    </dgm:pt>
    <dgm:pt modelId="{3F8F5312-22DA-409E-B30E-52B9AF0D1CEA}">
      <dgm:prSet/>
      <dgm:spPr/>
      <dgm:t>
        <a:bodyPr/>
        <a:lstStyle/>
        <a:p>
          <a:pPr rtl="0"/>
          <a:endParaRPr lang="es-AR" dirty="0"/>
        </a:p>
      </dgm:t>
    </dgm:pt>
    <dgm:pt modelId="{9D4143EA-7C43-4C08-A781-9E5A505685A2}" type="parTrans" cxnId="{74A4637C-0671-4C1D-A628-794EBF735564}">
      <dgm:prSet/>
      <dgm:spPr/>
      <dgm:t>
        <a:bodyPr/>
        <a:lstStyle/>
        <a:p>
          <a:endParaRPr lang="es-AR"/>
        </a:p>
      </dgm:t>
    </dgm:pt>
    <dgm:pt modelId="{7517207D-9DE3-443F-8803-5B3F2BED6D20}" type="sibTrans" cxnId="{74A4637C-0671-4C1D-A628-794EBF735564}">
      <dgm:prSet/>
      <dgm:spPr/>
      <dgm:t>
        <a:bodyPr/>
        <a:lstStyle/>
        <a:p>
          <a:endParaRPr lang="es-AR"/>
        </a:p>
      </dgm:t>
    </dgm:pt>
    <dgm:pt modelId="{01AC0043-66C4-48CF-B505-0D24AC7805B0}">
      <dgm:prSet/>
      <dgm:spPr/>
      <dgm:t>
        <a:bodyPr/>
        <a:lstStyle/>
        <a:p>
          <a:pPr rtl="0"/>
          <a:endParaRPr lang="es-AR" dirty="0"/>
        </a:p>
      </dgm:t>
    </dgm:pt>
    <dgm:pt modelId="{050FB006-3345-49A4-9003-BD72AD3E361B}" type="parTrans" cxnId="{8C141971-0DB9-4091-9036-511EF22A7A70}">
      <dgm:prSet/>
      <dgm:spPr/>
      <dgm:t>
        <a:bodyPr/>
        <a:lstStyle/>
        <a:p>
          <a:endParaRPr lang="es-AR"/>
        </a:p>
      </dgm:t>
    </dgm:pt>
    <dgm:pt modelId="{26190FF1-A595-490D-BB2D-F67DCBDA47C1}" type="sibTrans" cxnId="{8C141971-0DB9-4091-9036-511EF22A7A70}">
      <dgm:prSet/>
      <dgm:spPr/>
      <dgm:t>
        <a:bodyPr/>
        <a:lstStyle/>
        <a:p>
          <a:endParaRPr lang="es-AR"/>
        </a:p>
      </dgm:t>
    </dgm:pt>
    <dgm:pt modelId="{E992DE38-4959-4C1F-ADC3-ADC2E2423F11}">
      <dgm:prSet/>
      <dgm:spPr/>
      <dgm:t>
        <a:bodyPr/>
        <a:lstStyle/>
        <a:p>
          <a:pPr rtl="0"/>
          <a:endParaRPr lang="es-ES" dirty="0"/>
        </a:p>
      </dgm:t>
    </dgm:pt>
    <dgm:pt modelId="{D3CD3985-A264-4FF6-91BB-16FCAE567E1E}" type="parTrans" cxnId="{E8FAA7A1-8B8B-49C8-B27B-0CF8971CFFE7}">
      <dgm:prSet/>
      <dgm:spPr/>
      <dgm:t>
        <a:bodyPr/>
        <a:lstStyle/>
        <a:p>
          <a:endParaRPr lang="es-AR"/>
        </a:p>
      </dgm:t>
    </dgm:pt>
    <dgm:pt modelId="{C6B3E6B3-54A1-4E4B-9ED3-0D18267908FF}" type="sibTrans" cxnId="{E8FAA7A1-8B8B-49C8-B27B-0CF8971CFFE7}">
      <dgm:prSet/>
      <dgm:spPr/>
      <dgm:t>
        <a:bodyPr/>
        <a:lstStyle/>
        <a:p>
          <a:endParaRPr lang="es-AR"/>
        </a:p>
      </dgm:t>
    </dgm:pt>
    <dgm:pt modelId="{3BDFD4C7-FAFD-4057-BB35-38C0AD10CB6B}">
      <dgm:prSet/>
      <dgm:spPr/>
      <dgm:t>
        <a:bodyPr/>
        <a:lstStyle/>
        <a:p>
          <a:pPr rtl="0"/>
          <a:r>
            <a:rPr lang="es-ES" dirty="0" smtClean="0"/>
            <a:t>Es un método de búsqueda que aumenta la velocidad de búsqueda, pero que no requiere que los elementos estén ordenados. </a:t>
          </a:r>
          <a:endParaRPr lang="es-AR" dirty="0"/>
        </a:p>
      </dgm:t>
    </dgm:pt>
    <dgm:pt modelId="{5D20087B-DCE2-4F42-B88F-13A53383A777}" type="parTrans" cxnId="{3A3C94E5-2978-4A39-AB16-E5736047B6E5}">
      <dgm:prSet/>
      <dgm:spPr/>
    </dgm:pt>
    <dgm:pt modelId="{9A9C10C2-59CC-435E-A1AF-54EAA83DB8E7}" type="sibTrans" cxnId="{3A3C94E5-2978-4A39-AB16-E5736047B6E5}">
      <dgm:prSet/>
      <dgm:spPr/>
    </dgm:pt>
    <dgm:pt modelId="{81B461EB-E00D-4B4B-B8A9-9EE1216A9E37}">
      <dgm:prSet/>
      <dgm:spPr/>
      <dgm:t>
        <a:bodyPr/>
        <a:lstStyle/>
        <a:p>
          <a:pPr rtl="0"/>
          <a:r>
            <a:rPr lang="es-ES" dirty="0" smtClean="0"/>
            <a:t>Consiste en asignar a cada elemento un índice mediante una transformación del elemento. Esta correspondencia se realiza mediante una función de conversión, llamada función hash.</a:t>
          </a:r>
          <a:endParaRPr lang="es-AR" dirty="0"/>
        </a:p>
      </dgm:t>
    </dgm:pt>
    <dgm:pt modelId="{6DE45CA4-A1D0-4B0C-A8F4-F933A1941E5A}" type="parTrans" cxnId="{C3891C38-7CE3-4C51-BC0F-1979B5DBF934}">
      <dgm:prSet/>
      <dgm:spPr/>
    </dgm:pt>
    <dgm:pt modelId="{635C7806-F463-4EB2-BCF5-4A319579D1F9}" type="sibTrans" cxnId="{C3891C38-7CE3-4C51-BC0F-1979B5DBF934}">
      <dgm:prSet/>
      <dgm:spPr/>
    </dgm:pt>
    <dgm:pt modelId="{44CC4ECF-4491-4FC3-B924-592FFEE97859}">
      <dgm:prSet/>
      <dgm:spPr/>
      <dgm:t>
        <a:bodyPr/>
        <a:lstStyle/>
        <a:p>
          <a:pPr rtl="0"/>
          <a:r>
            <a:rPr lang="es-ES" dirty="0" smtClean="0"/>
            <a:t>La correspondencia más sencilla es la identidad, esto es, al número 0 se le asigna el índice 0, al elemento 1 el índice 1, y así sucesivamente. (números demasiado grandes, función es inservible).</a:t>
          </a:r>
          <a:endParaRPr lang="es-AR" dirty="0"/>
        </a:p>
      </dgm:t>
    </dgm:pt>
    <dgm:pt modelId="{E778D48E-1222-485A-81A7-BC0CA673CD63}" type="parTrans" cxnId="{12823759-22B5-4163-8A54-4BD984C93D36}">
      <dgm:prSet/>
      <dgm:spPr/>
    </dgm:pt>
    <dgm:pt modelId="{719DF25E-BC3D-4E3F-B8A8-9B39A8DC44B4}" type="sibTrans" cxnId="{12823759-22B5-4163-8A54-4BD984C93D36}">
      <dgm:prSet/>
      <dgm:spPr/>
    </dgm:pt>
    <dgm:pt modelId="{7B9A4FEB-6B1D-4032-A893-97EBACFFACCA}">
      <dgm:prSet/>
      <dgm:spPr/>
      <dgm:t>
        <a:bodyPr/>
        <a:lstStyle/>
        <a:p>
          <a:pPr rtl="0"/>
          <a:r>
            <a:rPr lang="es-ES" dirty="0" smtClean="0"/>
            <a:t>La función de hash ideal debería ser biyectiva, esto es, que a cada elemento le corresponda un índice, y que a cada índice le corresponda un elemento, pero no siempre es fácil encontrar esa función, e incluso a veces es inútil, ya que puedes no saber el número de elementos a almacenar. </a:t>
          </a:r>
          <a:endParaRPr lang="es-AR" dirty="0"/>
        </a:p>
      </dgm:t>
    </dgm:pt>
    <dgm:pt modelId="{70BC7B6D-FDF3-4B49-B95F-5AA48E44C603}" type="parTrans" cxnId="{C562ED28-0A1D-4DE9-9CBA-D43EF347AC07}">
      <dgm:prSet/>
      <dgm:spPr/>
    </dgm:pt>
    <dgm:pt modelId="{0D3AFE7F-794F-4F20-BB63-B6EB7DF05645}" type="sibTrans" cxnId="{C562ED28-0A1D-4DE9-9CBA-D43EF347AC07}">
      <dgm:prSet/>
      <dgm:spPr/>
    </dgm:pt>
    <dgm:pt modelId="{58A5B6F2-04E0-44ED-87D1-AEE436193305}" type="pres">
      <dgm:prSet presAssocID="{271F45EC-DF99-4EF6-A324-1C87778531A8}" presName="linearFlow" presStyleCnt="0">
        <dgm:presLayoutVars>
          <dgm:dir/>
          <dgm:animLvl val="lvl"/>
          <dgm:resizeHandles val="exact"/>
        </dgm:presLayoutVars>
      </dgm:prSet>
      <dgm:spPr/>
      <dgm:t>
        <a:bodyPr/>
        <a:lstStyle/>
        <a:p>
          <a:endParaRPr lang="es-AR"/>
        </a:p>
      </dgm:t>
    </dgm:pt>
    <dgm:pt modelId="{E5C2BBE7-7C46-4C8E-BD15-33A9AA7B9548}" type="pres">
      <dgm:prSet presAssocID="{6F8C48CE-A050-499F-BF0A-98D769CF5559}" presName="composite" presStyleCnt="0"/>
      <dgm:spPr/>
    </dgm:pt>
    <dgm:pt modelId="{878E5869-5ACA-42E3-B915-271D3148FA70}" type="pres">
      <dgm:prSet presAssocID="{6F8C48CE-A050-499F-BF0A-98D769CF5559}" presName="parentText" presStyleLbl="alignNode1" presStyleIdx="0" presStyleCnt="4">
        <dgm:presLayoutVars>
          <dgm:chMax val="1"/>
          <dgm:bulletEnabled val="1"/>
        </dgm:presLayoutVars>
      </dgm:prSet>
      <dgm:spPr/>
      <dgm:t>
        <a:bodyPr/>
        <a:lstStyle/>
        <a:p>
          <a:endParaRPr lang="es-AR"/>
        </a:p>
      </dgm:t>
    </dgm:pt>
    <dgm:pt modelId="{A36B43CE-14B6-42B6-AB25-BAF147922786}" type="pres">
      <dgm:prSet presAssocID="{6F8C48CE-A050-499F-BF0A-98D769CF5559}" presName="descendantText" presStyleLbl="alignAcc1" presStyleIdx="0" presStyleCnt="4">
        <dgm:presLayoutVars>
          <dgm:bulletEnabled val="1"/>
        </dgm:presLayoutVars>
      </dgm:prSet>
      <dgm:spPr/>
      <dgm:t>
        <a:bodyPr/>
        <a:lstStyle/>
        <a:p>
          <a:endParaRPr lang="es-AR"/>
        </a:p>
      </dgm:t>
    </dgm:pt>
    <dgm:pt modelId="{B16BE24B-869D-4E9F-9180-C8E9C4691837}" type="pres">
      <dgm:prSet presAssocID="{955C7640-5BF0-4C4A-9B16-747295964576}" presName="sp" presStyleCnt="0"/>
      <dgm:spPr/>
    </dgm:pt>
    <dgm:pt modelId="{2DDDBB2C-13F4-4DD8-B9A5-029EE4C639E7}" type="pres">
      <dgm:prSet presAssocID="{3F8F5312-22DA-409E-B30E-52B9AF0D1CEA}" presName="composite" presStyleCnt="0"/>
      <dgm:spPr/>
    </dgm:pt>
    <dgm:pt modelId="{FE711C5E-AB13-4836-9A21-96C62DDA2FFE}" type="pres">
      <dgm:prSet presAssocID="{3F8F5312-22DA-409E-B30E-52B9AF0D1CEA}" presName="parentText" presStyleLbl="alignNode1" presStyleIdx="1" presStyleCnt="4">
        <dgm:presLayoutVars>
          <dgm:chMax val="1"/>
          <dgm:bulletEnabled val="1"/>
        </dgm:presLayoutVars>
      </dgm:prSet>
      <dgm:spPr/>
      <dgm:t>
        <a:bodyPr/>
        <a:lstStyle/>
        <a:p>
          <a:endParaRPr lang="es-AR"/>
        </a:p>
      </dgm:t>
    </dgm:pt>
    <dgm:pt modelId="{5D6341EA-2BB7-4506-94CC-240DA1CBA394}" type="pres">
      <dgm:prSet presAssocID="{3F8F5312-22DA-409E-B30E-52B9AF0D1CEA}" presName="descendantText" presStyleLbl="alignAcc1" presStyleIdx="1" presStyleCnt="4">
        <dgm:presLayoutVars>
          <dgm:bulletEnabled val="1"/>
        </dgm:presLayoutVars>
      </dgm:prSet>
      <dgm:spPr/>
      <dgm:t>
        <a:bodyPr/>
        <a:lstStyle/>
        <a:p>
          <a:endParaRPr lang="es-AR"/>
        </a:p>
      </dgm:t>
    </dgm:pt>
    <dgm:pt modelId="{10A109C2-6F5A-4CAA-B3D7-D1A0849D6924}" type="pres">
      <dgm:prSet presAssocID="{7517207D-9DE3-443F-8803-5B3F2BED6D20}" presName="sp" presStyleCnt="0"/>
      <dgm:spPr/>
    </dgm:pt>
    <dgm:pt modelId="{3B427BC9-3070-48F8-B738-FA1590C535CB}" type="pres">
      <dgm:prSet presAssocID="{01AC0043-66C4-48CF-B505-0D24AC7805B0}" presName="composite" presStyleCnt="0"/>
      <dgm:spPr/>
    </dgm:pt>
    <dgm:pt modelId="{2643948A-9544-479A-B62F-B9D6B24EE6E9}" type="pres">
      <dgm:prSet presAssocID="{01AC0043-66C4-48CF-B505-0D24AC7805B0}" presName="parentText" presStyleLbl="alignNode1" presStyleIdx="2" presStyleCnt="4">
        <dgm:presLayoutVars>
          <dgm:chMax val="1"/>
          <dgm:bulletEnabled val="1"/>
        </dgm:presLayoutVars>
      </dgm:prSet>
      <dgm:spPr/>
      <dgm:t>
        <a:bodyPr/>
        <a:lstStyle/>
        <a:p>
          <a:endParaRPr lang="es-AR"/>
        </a:p>
      </dgm:t>
    </dgm:pt>
    <dgm:pt modelId="{EE957FEB-DF73-4B51-BDF1-D7244D445B3D}" type="pres">
      <dgm:prSet presAssocID="{01AC0043-66C4-48CF-B505-0D24AC7805B0}" presName="descendantText" presStyleLbl="alignAcc1" presStyleIdx="2" presStyleCnt="4">
        <dgm:presLayoutVars>
          <dgm:bulletEnabled val="1"/>
        </dgm:presLayoutVars>
      </dgm:prSet>
      <dgm:spPr/>
      <dgm:t>
        <a:bodyPr/>
        <a:lstStyle/>
        <a:p>
          <a:endParaRPr lang="es-AR"/>
        </a:p>
      </dgm:t>
    </dgm:pt>
    <dgm:pt modelId="{A5936931-B201-4131-8EEA-A332F6AB1D6B}" type="pres">
      <dgm:prSet presAssocID="{26190FF1-A595-490D-BB2D-F67DCBDA47C1}" presName="sp" presStyleCnt="0"/>
      <dgm:spPr/>
    </dgm:pt>
    <dgm:pt modelId="{5197BA4C-068B-441D-A0EE-7AEEBFA90CCB}" type="pres">
      <dgm:prSet presAssocID="{E992DE38-4959-4C1F-ADC3-ADC2E2423F11}" presName="composite" presStyleCnt="0"/>
      <dgm:spPr/>
    </dgm:pt>
    <dgm:pt modelId="{E858E342-7350-453A-94F0-8D15D316D2E4}" type="pres">
      <dgm:prSet presAssocID="{E992DE38-4959-4C1F-ADC3-ADC2E2423F11}" presName="parentText" presStyleLbl="alignNode1" presStyleIdx="3" presStyleCnt="4">
        <dgm:presLayoutVars>
          <dgm:chMax val="1"/>
          <dgm:bulletEnabled val="1"/>
        </dgm:presLayoutVars>
      </dgm:prSet>
      <dgm:spPr/>
      <dgm:t>
        <a:bodyPr/>
        <a:lstStyle/>
        <a:p>
          <a:endParaRPr lang="es-AR"/>
        </a:p>
      </dgm:t>
    </dgm:pt>
    <dgm:pt modelId="{4BCF3ADC-17F1-4365-ACC9-48D71B35DC55}" type="pres">
      <dgm:prSet presAssocID="{E992DE38-4959-4C1F-ADC3-ADC2E2423F11}" presName="descendantText" presStyleLbl="alignAcc1" presStyleIdx="3" presStyleCnt="4">
        <dgm:presLayoutVars>
          <dgm:bulletEnabled val="1"/>
        </dgm:presLayoutVars>
      </dgm:prSet>
      <dgm:spPr/>
      <dgm:t>
        <a:bodyPr/>
        <a:lstStyle/>
        <a:p>
          <a:endParaRPr lang="es-AR"/>
        </a:p>
      </dgm:t>
    </dgm:pt>
  </dgm:ptLst>
  <dgm:cxnLst>
    <dgm:cxn modelId="{809563C4-935D-4E55-88CD-1F946BA1074B}" type="presOf" srcId="{7B9A4FEB-6B1D-4032-A893-97EBACFFACCA}" destId="{4BCF3ADC-17F1-4365-ACC9-48D71B35DC55}" srcOrd="0" destOrd="0" presId="urn:microsoft.com/office/officeart/2005/8/layout/chevron2"/>
    <dgm:cxn modelId="{EC529535-EC6C-4C0F-8E47-D5011C3C20DF}" type="presOf" srcId="{44CC4ECF-4491-4FC3-B924-592FFEE97859}" destId="{EE957FEB-DF73-4B51-BDF1-D7244D445B3D}" srcOrd="0" destOrd="0" presId="urn:microsoft.com/office/officeart/2005/8/layout/chevron2"/>
    <dgm:cxn modelId="{9FDB5B6C-574C-4A4F-9A3A-BCD2F459EABE}" type="presOf" srcId="{271F45EC-DF99-4EF6-A324-1C87778531A8}" destId="{58A5B6F2-04E0-44ED-87D1-AEE436193305}" srcOrd="0" destOrd="0" presId="urn:microsoft.com/office/officeart/2005/8/layout/chevron2"/>
    <dgm:cxn modelId="{E8FAA7A1-8B8B-49C8-B27B-0CF8971CFFE7}" srcId="{271F45EC-DF99-4EF6-A324-1C87778531A8}" destId="{E992DE38-4959-4C1F-ADC3-ADC2E2423F11}" srcOrd="3" destOrd="0" parTransId="{D3CD3985-A264-4FF6-91BB-16FCAE567E1E}" sibTransId="{C6B3E6B3-54A1-4E4B-9ED3-0D18267908FF}"/>
    <dgm:cxn modelId="{3A3C94E5-2978-4A39-AB16-E5736047B6E5}" srcId="{6F8C48CE-A050-499F-BF0A-98D769CF5559}" destId="{3BDFD4C7-FAFD-4057-BB35-38C0AD10CB6B}" srcOrd="0" destOrd="0" parTransId="{5D20087B-DCE2-4F42-B88F-13A53383A777}" sibTransId="{9A9C10C2-59CC-435E-A1AF-54EAA83DB8E7}"/>
    <dgm:cxn modelId="{EE80A1B0-4FD4-4A93-ADD8-F0237F19A347}" type="presOf" srcId="{6F8C48CE-A050-499F-BF0A-98D769CF5559}" destId="{878E5869-5ACA-42E3-B915-271D3148FA70}" srcOrd="0" destOrd="0" presId="urn:microsoft.com/office/officeart/2005/8/layout/chevron2"/>
    <dgm:cxn modelId="{12823759-22B5-4163-8A54-4BD984C93D36}" srcId="{01AC0043-66C4-48CF-B505-0D24AC7805B0}" destId="{44CC4ECF-4491-4FC3-B924-592FFEE97859}" srcOrd="0" destOrd="0" parTransId="{E778D48E-1222-485A-81A7-BC0CA673CD63}" sibTransId="{719DF25E-BC3D-4E3F-B8A8-9B39A8DC44B4}"/>
    <dgm:cxn modelId="{7406EA88-026F-479A-A7BB-1585B483F1E2}" type="presOf" srcId="{3F8F5312-22DA-409E-B30E-52B9AF0D1CEA}" destId="{FE711C5E-AB13-4836-9A21-96C62DDA2FFE}" srcOrd="0" destOrd="0" presId="urn:microsoft.com/office/officeart/2005/8/layout/chevron2"/>
    <dgm:cxn modelId="{8C141971-0DB9-4091-9036-511EF22A7A70}" srcId="{271F45EC-DF99-4EF6-A324-1C87778531A8}" destId="{01AC0043-66C4-48CF-B505-0D24AC7805B0}" srcOrd="2" destOrd="0" parTransId="{050FB006-3345-49A4-9003-BD72AD3E361B}" sibTransId="{26190FF1-A595-490D-BB2D-F67DCBDA47C1}"/>
    <dgm:cxn modelId="{C562ED28-0A1D-4DE9-9CBA-D43EF347AC07}" srcId="{E992DE38-4959-4C1F-ADC3-ADC2E2423F11}" destId="{7B9A4FEB-6B1D-4032-A893-97EBACFFACCA}" srcOrd="0" destOrd="0" parTransId="{70BC7B6D-FDF3-4B49-B95F-5AA48E44C603}" sibTransId="{0D3AFE7F-794F-4F20-BB63-B6EB7DF05645}"/>
    <dgm:cxn modelId="{4765E2F6-0480-4A5D-9336-77E321EE9098}" type="presOf" srcId="{3BDFD4C7-FAFD-4057-BB35-38C0AD10CB6B}" destId="{A36B43CE-14B6-42B6-AB25-BAF147922786}" srcOrd="0" destOrd="0" presId="urn:microsoft.com/office/officeart/2005/8/layout/chevron2"/>
    <dgm:cxn modelId="{C3891C38-7CE3-4C51-BC0F-1979B5DBF934}" srcId="{3F8F5312-22DA-409E-B30E-52B9AF0D1CEA}" destId="{81B461EB-E00D-4B4B-B8A9-9EE1216A9E37}" srcOrd="0" destOrd="0" parTransId="{6DE45CA4-A1D0-4B0C-A8F4-F933A1941E5A}" sibTransId="{635C7806-F463-4EB2-BCF5-4A319579D1F9}"/>
    <dgm:cxn modelId="{EB45FB9D-24A4-47FF-87AD-8290F69233CF}" type="presOf" srcId="{01AC0043-66C4-48CF-B505-0D24AC7805B0}" destId="{2643948A-9544-479A-B62F-B9D6B24EE6E9}" srcOrd="0" destOrd="0" presId="urn:microsoft.com/office/officeart/2005/8/layout/chevron2"/>
    <dgm:cxn modelId="{D096B01F-7DE3-467A-B356-9967793706F2}" type="presOf" srcId="{E992DE38-4959-4C1F-ADC3-ADC2E2423F11}" destId="{E858E342-7350-453A-94F0-8D15D316D2E4}" srcOrd="0" destOrd="0" presId="urn:microsoft.com/office/officeart/2005/8/layout/chevron2"/>
    <dgm:cxn modelId="{AD35DB8D-C5C9-41DE-B3B0-5A22F2BBECD0}" type="presOf" srcId="{81B461EB-E00D-4B4B-B8A9-9EE1216A9E37}" destId="{5D6341EA-2BB7-4506-94CC-240DA1CBA394}" srcOrd="0" destOrd="0" presId="urn:microsoft.com/office/officeart/2005/8/layout/chevron2"/>
    <dgm:cxn modelId="{992FFDCD-2ACB-442A-B4C6-676B9780A577}" srcId="{271F45EC-DF99-4EF6-A324-1C87778531A8}" destId="{6F8C48CE-A050-499F-BF0A-98D769CF5559}" srcOrd="0" destOrd="0" parTransId="{A7506C27-4CEB-4382-B338-E9C6AECFC3F8}" sibTransId="{955C7640-5BF0-4C4A-9B16-747295964576}"/>
    <dgm:cxn modelId="{74A4637C-0671-4C1D-A628-794EBF735564}" srcId="{271F45EC-DF99-4EF6-A324-1C87778531A8}" destId="{3F8F5312-22DA-409E-B30E-52B9AF0D1CEA}" srcOrd="1" destOrd="0" parTransId="{9D4143EA-7C43-4C08-A781-9E5A505685A2}" sibTransId="{7517207D-9DE3-443F-8803-5B3F2BED6D20}"/>
    <dgm:cxn modelId="{47CC2435-724C-4493-9F6B-0FC5E5C67366}" type="presParOf" srcId="{58A5B6F2-04E0-44ED-87D1-AEE436193305}" destId="{E5C2BBE7-7C46-4C8E-BD15-33A9AA7B9548}" srcOrd="0" destOrd="0" presId="urn:microsoft.com/office/officeart/2005/8/layout/chevron2"/>
    <dgm:cxn modelId="{E212D593-E226-42CA-B1AC-4D6C3728BD6C}" type="presParOf" srcId="{E5C2BBE7-7C46-4C8E-BD15-33A9AA7B9548}" destId="{878E5869-5ACA-42E3-B915-271D3148FA70}" srcOrd="0" destOrd="0" presId="urn:microsoft.com/office/officeart/2005/8/layout/chevron2"/>
    <dgm:cxn modelId="{0A9E8374-FCC0-4FE3-A907-495B740217CC}" type="presParOf" srcId="{E5C2BBE7-7C46-4C8E-BD15-33A9AA7B9548}" destId="{A36B43CE-14B6-42B6-AB25-BAF147922786}" srcOrd="1" destOrd="0" presId="urn:microsoft.com/office/officeart/2005/8/layout/chevron2"/>
    <dgm:cxn modelId="{B434993E-0A00-44CA-877D-ED4E14A46938}" type="presParOf" srcId="{58A5B6F2-04E0-44ED-87D1-AEE436193305}" destId="{B16BE24B-869D-4E9F-9180-C8E9C4691837}" srcOrd="1" destOrd="0" presId="urn:microsoft.com/office/officeart/2005/8/layout/chevron2"/>
    <dgm:cxn modelId="{371BF2F9-49BF-4E6F-A364-2C1DD7CF2AB0}" type="presParOf" srcId="{58A5B6F2-04E0-44ED-87D1-AEE436193305}" destId="{2DDDBB2C-13F4-4DD8-B9A5-029EE4C639E7}" srcOrd="2" destOrd="0" presId="urn:microsoft.com/office/officeart/2005/8/layout/chevron2"/>
    <dgm:cxn modelId="{0301BD00-A1A1-4BC7-ABF9-00B660C7580C}" type="presParOf" srcId="{2DDDBB2C-13F4-4DD8-B9A5-029EE4C639E7}" destId="{FE711C5E-AB13-4836-9A21-96C62DDA2FFE}" srcOrd="0" destOrd="0" presId="urn:microsoft.com/office/officeart/2005/8/layout/chevron2"/>
    <dgm:cxn modelId="{17CB31CA-98EC-46C9-BD83-9FCDB24D0489}" type="presParOf" srcId="{2DDDBB2C-13F4-4DD8-B9A5-029EE4C639E7}" destId="{5D6341EA-2BB7-4506-94CC-240DA1CBA394}" srcOrd="1" destOrd="0" presId="urn:microsoft.com/office/officeart/2005/8/layout/chevron2"/>
    <dgm:cxn modelId="{942B8056-6A34-4B12-8556-7F9BB7FDA4DB}" type="presParOf" srcId="{58A5B6F2-04E0-44ED-87D1-AEE436193305}" destId="{10A109C2-6F5A-4CAA-B3D7-D1A0849D6924}" srcOrd="3" destOrd="0" presId="urn:microsoft.com/office/officeart/2005/8/layout/chevron2"/>
    <dgm:cxn modelId="{7E34CDB3-24CC-4EA4-A7DB-9CF9684C4E60}" type="presParOf" srcId="{58A5B6F2-04E0-44ED-87D1-AEE436193305}" destId="{3B427BC9-3070-48F8-B738-FA1590C535CB}" srcOrd="4" destOrd="0" presId="urn:microsoft.com/office/officeart/2005/8/layout/chevron2"/>
    <dgm:cxn modelId="{24E423A9-4060-4FA6-88E5-7B3CB5F3F167}" type="presParOf" srcId="{3B427BC9-3070-48F8-B738-FA1590C535CB}" destId="{2643948A-9544-479A-B62F-B9D6B24EE6E9}" srcOrd="0" destOrd="0" presId="urn:microsoft.com/office/officeart/2005/8/layout/chevron2"/>
    <dgm:cxn modelId="{768D84A9-7B61-43BE-8FE7-3C54AF4B1CCE}" type="presParOf" srcId="{3B427BC9-3070-48F8-B738-FA1590C535CB}" destId="{EE957FEB-DF73-4B51-BDF1-D7244D445B3D}" srcOrd="1" destOrd="0" presId="urn:microsoft.com/office/officeart/2005/8/layout/chevron2"/>
    <dgm:cxn modelId="{189BE747-3290-465E-B0A5-E4958B987D66}" type="presParOf" srcId="{58A5B6F2-04E0-44ED-87D1-AEE436193305}" destId="{A5936931-B201-4131-8EEA-A332F6AB1D6B}" srcOrd="5" destOrd="0" presId="urn:microsoft.com/office/officeart/2005/8/layout/chevron2"/>
    <dgm:cxn modelId="{ED485134-5D59-4B1B-9A5A-CE15113070CD}" type="presParOf" srcId="{58A5B6F2-04E0-44ED-87D1-AEE436193305}" destId="{5197BA4C-068B-441D-A0EE-7AEEBFA90CCB}" srcOrd="6" destOrd="0" presId="urn:microsoft.com/office/officeart/2005/8/layout/chevron2"/>
    <dgm:cxn modelId="{4EFDA63C-A58E-4EFF-90E5-BB50ECFB4FA6}" type="presParOf" srcId="{5197BA4C-068B-441D-A0EE-7AEEBFA90CCB}" destId="{E858E342-7350-453A-94F0-8D15D316D2E4}" srcOrd="0" destOrd="0" presId="urn:microsoft.com/office/officeart/2005/8/layout/chevron2"/>
    <dgm:cxn modelId="{C7BFC328-0A3E-4C6A-B4DA-138DD9817360}" type="presParOf" srcId="{5197BA4C-068B-441D-A0EE-7AEEBFA90CCB}" destId="{4BCF3ADC-17F1-4365-ACC9-48D71B35DC5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DCDE9E-CD88-4824-8EC1-CCD26CF232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AR"/>
        </a:p>
      </dgm:t>
    </dgm:pt>
    <dgm:pt modelId="{2574FC64-0F49-4E44-848B-3B9FCAF49804}">
      <dgm:prSet/>
      <dgm:spPr/>
      <dgm:t>
        <a:bodyPr/>
        <a:lstStyle/>
        <a:p>
          <a:pPr rtl="0"/>
          <a:r>
            <a:rPr lang="es-ES" dirty="0" smtClean="0"/>
            <a:t>Restas sucesivas</a:t>
          </a:r>
          <a:endParaRPr lang="es-AR" dirty="0"/>
        </a:p>
      </dgm:t>
    </dgm:pt>
    <dgm:pt modelId="{F54BAA49-635C-48F9-91B7-FFA2B9058014}" type="parTrans" cxnId="{95066016-B385-40F1-9574-39A322290A52}">
      <dgm:prSet/>
      <dgm:spPr/>
      <dgm:t>
        <a:bodyPr/>
        <a:lstStyle/>
        <a:p>
          <a:endParaRPr lang="es-AR"/>
        </a:p>
      </dgm:t>
    </dgm:pt>
    <dgm:pt modelId="{9BE9C288-73F3-4C33-BCB6-35BCB6AF2850}" type="sibTrans" cxnId="{95066016-B385-40F1-9574-39A322290A52}">
      <dgm:prSet/>
      <dgm:spPr/>
      <dgm:t>
        <a:bodyPr/>
        <a:lstStyle/>
        <a:p>
          <a:endParaRPr lang="es-AR"/>
        </a:p>
      </dgm:t>
    </dgm:pt>
    <dgm:pt modelId="{19FEAF39-A1C8-4E8F-8ABD-B76B1623F71F}">
      <dgm:prSet/>
      <dgm:spPr/>
      <dgm:t>
        <a:bodyPr/>
        <a:lstStyle/>
        <a:p>
          <a:pPr rtl="0"/>
          <a:r>
            <a:rPr lang="es-ES" dirty="0" smtClean="0"/>
            <a:t>Aritmética modular</a:t>
          </a:r>
          <a:endParaRPr lang="es-AR" dirty="0"/>
        </a:p>
      </dgm:t>
    </dgm:pt>
    <dgm:pt modelId="{91FC1008-563D-4682-A4E5-DFFCF1F13997}" type="parTrans" cxnId="{70F07EDF-95C9-47CD-9EE5-0E1247A52F57}">
      <dgm:prSet/>
      <dgm:spPr/>
      <dgm:t>
        <a:bodyPr/>
        <a:lstStyle/>
        <a:p>
          <a:endParaRPr lang="es-AR"/>
        </a:p>
      </dgm:t>
    </dgm:pt>
    <dgm:pt modelId="{471C82B9-B2AD-4D12-9ED0-AED1CC57A8FE}" type="sibTrans" cxnId="{70F07EDF-95C9-47CD-9EE5-0E1247A52F57}">
      <dgm:prSet/>
      <dgm:spPr/>
      <dgm:t>
        <a:bodyPr/>
        <a:lstStyle/>
        <a:p>
          <a:endParaRPr lang="es-AR"/>
        </a:p>
      </dgm:t>
    </dgm:pt>
    <dgm:pt modelId="{D68B9096-3AAF-4414-A6F3-FC07F32C01B3}">
      <dgm:prSet/>
      <dgm:spPr/>
      <dgm:t>
        <a:bodyPr/>
        <a:lstStyle/>
        <a:p>
          <a:pPr rtl="0"/>
          <a:r>
            <a:rPr lang="es-ES" dirty="0" smtClean="0"/>
            <a:t>Mitad del cuadrado</a:t>
          </a:r>
          <a:endParaRPr lang="es-AR" dirty="0"/>
        </a:p>
      </dgm:t>
    </dgm:pt>
    <dgm:pt modelId="{9B5C9C58-16C4-4989-8DD5-B5EEA3A63C76}" type="parTrans" cxnId="{6962A087-FD77-4E42-AD3B-6F2AB0ACFF61}">
      <dgm:prSet/>
      <dgm:spPr/>
      <dgm:t>
        <a:bodyPr/>
        <a:lstStyle/>
        <a:p>
          <a:endParaRPr lang="es-AR"/>
        </a:p>
      </dgm:t>
    </dgm:pt>
    <dgm:pt modelId="{CC0426E4-B770-4DAC-83F2-F2F0CFF9E460}" type="sibTrans" cxnId="{6962A087-FD77-4E42-AD3B-6F2AB0ACFF61}">
      <dgm:prSet/>
      <dgm:spPr/>
      <dgm:t>
        <a:bodyPr/>
        <a:lstStyle/>
        <a:p>
          <a:endParaRPr lang="es-AR"/>
        </a:p>
      </dgm:t>
    </dgm:pt>
    <dgm:pt modelId="{B2D32F13-011E-41E6-90E8-3B348A62B310}">
      <dgm:prSet/>
      <dgm:spPr/>
      <dgm:t>
        <a:bodyPr/>
        <a:lstStyle/>
        <a:p>
          <a:pPr rtl="0"/>
          <a:r>
            <a:rPr lang="es-ES" dirty="0" smtClean="0"/>
            <a:t>Truncamiento</a:t>
          </a:r>
          <a:endParaRPr lang="es-AR" dirty="0"/>
        </a:p>
      </dgm:t>
    </dgm:pt>
    <dgm:pt modelId="{5746F1CB-D88A-4468-B506-205CF1BCD9EF}" type="parTrans" cxnId="{DA5870FB-D4D5-41A8-8F97-CBD99D21616E}">
      <dgm:prSet/>
      <dgm:spPr/>
      <dgm:t>
        <a:bodyPr/>
        <a:lstStyle/>
        <a:p>
          <a:endParaRPr lang="es-AR"/>
        </a:p>
      </dgm:t>
    </dgm:pt>
    <dgm:pt modelId="{B413F137-F3AC-45B3-BCF5-BE93FA76D431}" type="sibTrans" cxnId="{DA5870FB-D4D5-41A8-8F97-CBD99D21616E}">
      <dgm:prSet/>
      <dgm:spPr/>
      <dgm:t>
        <a:bodyPr/>
        <a:lstStyle/>
        <a:p>
          <a:endParaRPr lang="es-AR"/>
        </a:p>
      </dgm:t>
    </dgm:pt>
    <dgm:pt modelId="{8A94E82E-A68A-4208-B597-419016BC366D}">
      <dgm:prSet/>
      <dgm:spPr/>
      <dgm:t>
        <a:bodyPr/>
        <a:lstStyle/>
        <a:p>
          <a:pPr rtl="0"/>
          <a:r>
            <a:rPr lang="es-ES" dirty="0" smtClean="0"/>
            <a:t>Plegamiento</a:t>
          </a:r>
          <a:endParaRPr lang="es-AR" dirty="0"/>
        </a:p>
      </dgm:t>
    </dgm:pt>
    <dgm:pt modelId="{F50E2195-1E0C-4E3F-B624-E6178225C16D}" type="parTrans" cxnId="{26593782-47FC-413D-87F3-9F82C49D12F9}">
      <dgm:prSet/>
      <dgm:spPr/>
      <dgm:t>
        <a:bodyPr/>
        <a:lstStyle/>
        <a:p>
          <a:endParaRPr lang="es-AR"/>
        </a:p>
      </dgm:t>
    </dgm:pt>
    <dgm:pt modelId="{B4C893EF-E44B-46D4-8FCB-BDD9907E54BC}" type="sibTrans" cxnId="{26593782-47FC-413D-87F3-9F82C49D12F9}">
      <dgm:prSet/>
      <dgm:spPr/>
      <dgm:t>
        <a:bodyPr/>
        <a:lstStyle/>
        <a:p>
          <a:endParaRPr lang="es-AR"/>
        </a:p>
      </dgm:t>
    </dgm:pt>
    <dgm:pt modelId="{03FB343C-3E96-4CC9-9861-56F2C1092733}">
      <dgm:prSet/>
      <dgm:spPr/>
      <dgm:t>
        <a:bodyPr/>
        <a:lstStyle/>
        <a:p>
          <a:pPr rtl="0"/>
          <a:r>
            <a:rPr lang="es-ES" dirty="0" smtClean="0"/>
            <a:t>Tratamiento de colisiones</a:t>
          </a:r>
          <a:endParaRPr lang="es-ES" dirty="0"/>
        </a:p>
      </dgm:t>
    </dgm:pt>
    <dgm:pt modelId="{21F307FC-2B81-4C20-A391-0F26EF5E9D0E}" type="parTrans" cxnId="{5850617D-72D3-44B5-BF01-DE44D06775BA}">
      <dgm:prSet/>
      <dgm:spPr/>
      <dgm:t>
        <a:bodyPr/>
        <a:lstStyle/>
        <a:p>
          <a:endParaRPr lang="es-AR"/>
        </a:p>
      </dgm:t>
    </dgm:pt>
    <dgm:pt modelId="{9125BDBF-B355-4F59-9311-5E9F1A603204}" type="sibTrans" cxnId="{5850617D-72D3-44B5-BF01-DE44D06775BA}">
      <dgm:prSet/>
      <dgm:spPr/>
      <dgm:t>
        <a:bodyPr/>
        <a:lstStyle/>
        <a:p>
          <a:endParaRPr lang="es-AR"/>
        </a:p>
      </dgm:t>
    </dgm:pt>
    <dgm:pt modelId="{74EAB1F2-86A5-4F12-8DE5-B4FBA058F0B1}" type="pres">
      <dgm:prSet presAssocID="{CEDCDE9E-CD88-4824-8EC1-CCD26CF2324A}" presName="linear" presStyleCnt="0">
        <dgm:presLayoutVars>
          <dgm:animLvl val="lvl"/>
          <dgm:resizeHandles val="exact"/>
        </dgm:presLayoutVars>
      </dgm:prSet>
      <dgm:spPr/>
      <dgm:t>
        <a:bodyPr/>
        <a:lstStyle/>
        <a:p>
          <a:endParaRPr lang="es-AR"/>
        </a:p>
      </dgm:t>
    </dgm:pt>
    <dgm:pt modelId="{1E289F1C-1045-47F1-BD92-9ED30D0B8F7B}" type="pres">
      <dgm:prSet presAssocID="{2574FC64-0F49-4E44-848B-3B9FCAF49804}" presName="parentText" presStyleLbl="node1" presStyleIdx="0" presStyleCnt="6">
        <dgm:presLayoutVars>
          <dgm:chMax val="0"/>
          <dgm:bulletEnabled val="1"/>
        </dgm:presLayoutVars>
      </dgm:prSet>
      <dgm:spPr/>
      <dgm:t>
        <a:bodyPr/>
        <a:lstStyle/>
        <a:p>
          <a:endParaRPr lang="es-AR"/>
        </a:p>
      </dgm:t>
    </dgm:pt>
    <dgm:pt modelId="{07A59863-EB7E-4EB4-A6B5-E510561DAAE6}" type="pres">
      <dgm:prSet presAssocID="{9BE9C288-73F3-4C33-BCB6-35BCB6AF2850}" presName="spacer" presStyleCnt="0"/>
      <dgm:spPr/>
    </dgm:pt>
    <dgm:pt modelId="{E74D1872-A892-44D5-AC99-8D20A8BBC091}" type="pres">
      <dgm:prSet presAssocID="{19FEAF39-A1C8-4E8F-8ABD-B76B1623F71F}" presName="parentText" presStyleLbl="node1" presStyleIdx="1" presStyleCnt="6">
        <dgm:presLayoutVars>
          <dgm:chMax val="0"/>
          <dgm:bulletEnabled val="1"/>
        </dgm:presLayoutVars>
      </dgm:prSet>
      <dgm:spPr/>
      <dgm:t>
        <a:bodyPr/>
        <a:lstStyle/>
        <a:p>
          <a:endParaRPr lang="es-AR"/>
        </a:p>
      </dgm:t>
    </dgm:pt>
    <dgm:pt modelId="{3B3127FA-D8CA-44FA-8AA1-8D3A6E2F1073}" type="pres">
      <dgm:prSet presAssocID="{471C82B9-B2AD-4D12-9ED0-AED1CC57A8FE}" presName="spacer" presStyleCnt="0"/>
      <dgm:spPr/>
    </dgm:pt>
    <dgm:pt modelId="{5692B814-E910-4D99-AFEB-B50F78F72826}" type="pres">
      <dgm:prSet presAssocID="{D68B9096-3AAF-4414-A6F3-FC07F32C01B3}" presName="parentText" presStyleLbl="node1" presStyleIdx="2" presStyleCnt="6">
        <dgm:presLayoutVars>
          <dgm:chMax val="0"/>
          <dgm:bulletEnabled val="1"/>
        </dgm:presLayoutVars>
      </dgm:prSet>
      <dgm:spPr/>
      <dgm:t>
        <a:bodyPr/>
        <a:lstStyle/>
        <a:p>
          <a:endParaRPr lang="es-AR"/>
        </a:p>
      </dgm:t>
    </dgm:pt>
    <dgm:pt modelId="{3C27764A-BEE8-454F-8A30-007A7D7A938F}" type="pres">
      <dgm:prSet presAssocID="{CC0426E4-B770-4DAC-83F2-F2F0CFF9E460}" presName="spacer" presStyleCnt="0"/>
      <dgm:spPr/>
    </dgm:pt>
    <dgm:pt modelId="{D0FC72CD-1ADE-44A7-AF53-B78653CD5CD6}" type="pres">
      <dgm:prSet presAssocID="{B2D32F13-011E-41E6-90E8-3B348A62B310}" presName="parentText" presStyleLbl="node1" presStyleIdx="3" presStyleCnt="6">
        <dgm:presLayoutVars>
          <dgm:chMax val="0"/>
          <dgm:bulletEnabled val="1"/>
        </dgm:presLayoutVars>
      </dgm:prSet>
      <dgm:spPr/>
      <dgm:t>
        <a:bodyPr/>
        <a:lstStyle/>
        <a:p>
          <a:endParaRPr lang="es-AR"/>
        </a:p>
      </dgm:t>
    </dgm:pt>
    <dgm:pt modelId="{C5FAC9D0-1042-4B25-9C9C-5F7F73F1413A}" type="pres">
      <dgm:prSet presAssocID="{B413F137-F3AC-45B3-BCF5-BE93FA76D431}" presName="spacer" presStyleCnt="0"/>
      <dgm:spPr/>
    </dgm:pt>
    <dgm:pt modelId="{78F6598F-68C1-40F6-B634-57A10E7ABCCB}" type="pres">
      <dgm:prSet presAssocID="{8A94E82E-A68A-4208-B597-419016BC366D}" presName="parentText" presStyleLbl="node1" presStyleIdx="4" presStyleCnt="6">
        <dgm:presLayoutVars>
          <dgm:chMax val="0"/>
          <dgm:bulletEnabled val="1"/>
        </dgm:presLayoutVars>
      </dgm:prSet>
      <dgm:spPr/>
      <dgm:t>
        <a:bodyPr/>
        <a:lstStyle/>
        <a:p>
          <a:endParaRPr lang="es-AR"/>
        </a:p>
      </dgm:t>
    </dgm:pt>
    <dgm:pt modelId="{9BAF9B41-D633-4F51-A738-D89841A55819}" type="pres">
      <dgm:prSet presAssocID="{B4C893EF-E44B-46D4-8FCB-BDD9907E54BC}" presName="spacer" presStyleCnt="0"/>
      <dgm:spPr/>
    </dgm:pt>
    <dgm:pt modelId="{3D26896E-C83B-4FE3-83EB-48977A30C4D8}" type="pres">
      <dgm:prSet presAssocID="{03FB343C-3E96-4CC9-9861-56F2C1092733}" presName="parentText" presStyleLbl="node1" presStyleIdx="5" presStyleCnt="6">
        <dgm:presLayoutVars>
          <dgm:chMax val="0"/>
          <dgm:bulletEnabled val="1"/>
        </dgm:presLayoutVars>
      </dgm:prSet>
      <dgm:spPr/>
      <dgm:t>
        <a:bodyPr/>
        <a:lstStyle/>
        <a:p>
          <a:endParaRPr lang="es-AR"/>
        </a:p>
      </dgm:t>
    </dgm:pt>
  </dgm:ptLst>
  <dgm:cxnLst>
    <dgm:cxn modelId="{B6A66811-5466-43F5-BA90-2B9F72EFA8B1}" type="presOf" srcId="{8A94E82E-A68A-4208-B597-419016BC366D}" destId="{78F6598F-68C1-40F6-B634-57A10E7ABCCB}" srcOrd="0" destOrd="0" presId="urn:microsoft.com/office/officeart/2005/8/layout/vList2"/>
    <dgm:cxn modelId="{DA5870FB-D4D5-41A8-8F97-CBD99D21616E}" srcId="{CEDCDE9E-CD88-4824-8EC1-CCD26CF2324A}" destId="{B2D32F13-011E-41E6-90E8-3B348A62B310}" srcOrd="3" destOrd="0" parTransId="{5746F1CB-D88A-4468-B506-205CF1BCD9EF}" sibTransId="{B413F137-F3AC-45B3-BCF5-BE93FA76D431}"/>
    <dgm:cxn modelId="{63998547-96E5-46F4-97E9-306D5A1F77A5}" type="presOf" srcId="{03FB343C-3E96-4CC9-9861-56F2C1092733}" destId="{3D26896E-C83B-4FE3-83EB-48977A30C4D8}" srcOrd="0" destOrd="0" presId="urn:microsoft.com/office/officeart/2005/8/layout/vList2"/>
    <dgm:cxn modelId="{6962A087-FD77-4E42-AD3B-6F2AB0ACFF61}" srcId="{CEDCDE9E-CD88-4824-8EC1-CCD26CF2324A}" destId="{D68B9096-3AAF-4414-A6F3-FC07F32C01B3}" srcOrd="2" destOrd="0" parTransId="{9B5C9C58-16C4-4989-8DD5-B5EEA3A63C76}" sibTransId="{CC0426E4-B770-4DAC-83F2-F2F0CFF9E460}"/>
    <dgm:cxn modelId="{D2CD5083-93F2-48F3-81AB-4066B87DE370}" type="presOf" srcId="{2574FC64-0F49-4E44-848B-3B9FCAF49804}" destId="{1E289F1C-1045-47F1-BD92-9ED30D0B8F7B}" srcOrd="0" destOrd="0" presId="urn:microsoft.com/office/officeart/2005/8/layout/vList2"/>
    <dgm:cxn modelId="{30B6C978-1E47-49C5-9154-AD9E0D87B016}" type="presOf" srcId="{CEDCDE9E-CD88-4824-8EC1-CCD26CF2324A}" destId="{74EAB1F2-86A5-4F12-8DE5-B4FBA058F0B1}" srcOrd="0" destOrd="0" presId="urn:microsoft.com/office/officeart/2005/8/layout/vList2"/>
    <dgm:cxn modelId="{5850617D-72D3-44B5-BF01-DE44D06775BA}" srcId="{CEDCDE9E-CD88-4824-8EC1-CCD26CF2324A}" destId="{03FB343C-3E96-4CC9-9861-56F2C1092733}" srcOrd="5" destOrd="0" parTransId="{21F307FC-2B81-4C20-A391-0F26EF5E9D0E}" sibTransId="{9125BDBF-B355-4F59-9311-5E9F1A603204}"/>
    <dgm:cxn modelId="{95C09230-EA4E-41DD-8786-47C073DFFDA7}" type="presOf" srcId="{D68B9096-3AAF-4414-A6F3-FC07F32C01B3}" destId="{5692B814-E910-4D99-AFEB-B50F78F72826}" srcOrd="0" destOrd="0" presId="urn:microsoft.com/office/officeart/2005/8/layout/vList2"/>
    <dgm:cxn modelId="{D04C8B21-7E94-4253-B5B5-072479B3E53A}" type="presOf" srcId="{19FEAF39-A1C8-4E8F-8ABD-B76B1623F71F}" destId="{E74D1872-A892-44D5-AC99-8D20A8BBC091}" srcOrd="0" destOrd="0" presId="urn:microsoft.com/office/officeart/2005/8/layout/vList2"/>
    <dgm:cxn modelId="{26593782-47FC-413D-87F3-9F82C49D12F9}" srcId="{CEDCDE9E-CD88-4824-8EC1-CCD26CF2324A}" destId="{8A94E82E-A68A-4208-B597-419016BC366D}" srcOrd="4" destOrd="0" parTransId="{F50E2195-1E0C-4E3F-B624-E6178225C16D}" sibTransId="{B4C893EF-E44B-46D4-8FCB-BDD9907E54BC}"/>
    <dgm:cxn modelId="{03A35935-C12A-4D2F-A504-A37E76DADD94}" type="presOf" srcId="{B2D32F13-011E-41E6-90E8-3B348A62B310}" destId="{D0FC72CD-1ADE-44A7-AF53-B78653CD5CD6}" srcOrd="0" destOrd="0" presId="urn:microsoft.com/office/officeart/2005/8/layout/vList2"/>
    <dgm:cxn modelId="{70F07EDF-95C9-47CD-9EE5-0E1247A52F57}" srcId="{CEDCDE9E-CD88-4824-8EC1-CCD26CF2324A}" destId="{19FEAF39-A1C8-4E8F-8ABD-B76B1623F71F}" srcOrd="1" destOrd="0" parTransId="{91FC1008-563D-4682-A4E5-DFFCF1F13997}" sibTransId="{471C82B9-B2AD-4D12-9ED0-AED1CC57A8FE}"/>
    <dgm:cxn modelId="{95066016-B385-40F1-9574-39A322290A52}" srcId="{CEDCDE9E-CD88-4824-8EC1-CCD26CF2324A}" destId="{2574FC64-0F49-4E44-848B-3B9FCAF49804}" srcOrd="0" destOrd="0" parTransId="{F54BAA49-635C-48F9-91B7-FFA2B9058014}" sibTransId="{9BE9C288-73F3-4C33-BCB6-35BCB6AF2850}"/>
    <dgm:cxn modelId="{305C7DCA-B76C-413D-91B8-AED9DDFEAC96}" type="presParOf" srcId="{74EAB1F2-86A5-4F12-8DE5-B4FBA058F0B1}" destId="{1E289F1C-1045-47F1-BD92-9ED30D0B8F7B}" srcOrd="0" destOrd="0" presId="urn:microsoft.com/office/officeart/2005/8/layout/vList2"/>
    <dgm:cxn modelId="{444562B6-4717-4CBF-AFBF-15B8E46DD9EA}" type="presParOf" srcId="{74EAB1F2-86A5-4F12-8DE5-B4FBA058F0B1}" destId="{07A59863-EB7E-4EB4-A6B5-E510561DAAE6}" srcOrd="1" destOrd="0" presId="urn:microsoft.com/office/officeart/2005/8/layout/vList2"/>
    <dgm:cxn modelId="{BCEFCD88-8215-4C28-BFCD-3E4F0848DF2D}" type="presParOf" srcId="{74EAB1F2-86A5-4F12-8DE5-B4FBA058F0B1}" destId="{E74D1872-A892-44D5-AC99-8D20A8BBC091}" srcOrd="2" destOrd="0" presId="urn:microsoft.com/office/officeart/2005/8/layout/vList2"/>
    <dgm:cxn modelId="{ECE811D0-512F-424F-B9C3-4D0550BFBD8F}" type="presParOf" srcId="{74EAB1F2-86A5-4F12-8DE5-B4FBA058F0B1}" destId="{3B3127FA-D8CA-44FA-8AA1-8D3A6E2F1073}" srcOrd="3" destOrd="0" presId="urn:microsoft.com/office/officeart/2005/8/layout/vList2"/>
    <dgm:cxn modelId="{AEE1394F-8350-4C7E-AE9E-C12443547C6E}" type="presParOf" srcId="{74EAB1F2-86A5-4F12-8DE5-B4FBA058F0B1}" destId="{5692B814-E910-4D99-AFEB-B50F78F72826}" srcOrd="4" destOrd="0" presId="urn:microsoft.com/office/officeart/2005/8/layout/vList2"/>
    <dgm:cxn modelId="{D6B55335-6D68-4C8C-9248-26BCE99F14C2}" type="presParOf" srcId="{74EAB1F2-86A5-4F12-8DE5-B4FBA058F0B1}" destId="{3C27764A-BEE8-454F-8A30-007A7D7A938F}" srcOrd="5" destOrd="0" presId="urn:microsoft.com/office/officeart/2005/8/layout/vList2"/>
    <dgm:cxn modelId="{B27F2EDF-8FC9-494E-A8C0-A877CD26B6A9}" type="presParOf" srcId="{74EAB1F2-86A5-4F12-8DE5-B4FBA058F0B1}" destId="{D0FC72CD-1ADE-44A7-AF53-B78653CD5CD6}" srcOrd="6" destOrd="0" presId="urn:microsoft.com/office/officeart/2005/8/layout/vList2"/>
    <dgm:cxn modelId="{DAE75D58-15BF-4272-A243-58C97F8DC481}" type="presParOf" srcId="{74EAB1F2-86A5-4F12-8DE5-B4FBA058F0B1}" destId="{C5FAC9D0-1042-4B25-9C9C-5F7F73F1413A}" srcOrd="7" destOrd="0" presId="urn:microsoft.com/office/officeart/2005/8/layout/vList2"/>
    <dgm:cxn modelId="{D6FC6FC3-3CED-4198-89AD-3E03C9D5DC36}" type="presParOf" srcId="{74EAB1F2-86A5-4F12-8DE5-B4FBA058F0B1}" destId="{78F6598F-68C1-40F6-B634-57A10E7ABCCB}" srcOrd="8" destOrd="0" presId="urn:microsoft.com/office/officeart/2005/8/layout/vList2"/>
    <dgm:cxn modelId="{287641DE-0107-4285-89A5-2DE4F513AD79}" type="presParOf" srcId="{74EAB1F2-86A5-4F12-8DE5-B4FBA058F0B1}" destId="{9BAF9B41-D633-4F51-A738-D89841A55819}" srcOrd="9" destOrd="0" presId="urn:microsoft.com/office/officeart/2005/8/layout/vList2"/>
    <dgm:cxn modelId="{0875007E-F62E-438C-8081-D7DCAB839125}" type="presParOf" srcId="{74EAB1F2-86A5-4F12-8DE5-B4FBA058F0B1}" destId="{3D26896E-C83B-4FE3-83EB-48977A30C4D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3EC96A-71AD-478D-8E32-80F1BA62175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AR"/>
        </a:p>
      </dgm:t>
    </dgm:pt>
    <dgm:pt modelId="{F453AADB-C6F3-48BA-BDBE-A5584DAEB5FD}">
      <dgm:prSet custT="1"/>
      <dgm:spPr/>
      <dgm:t>
        <a:bodyPr/>
        <a:lstStyle/>
        <a:p>
          <a:pPr rtl="0"/>
          <a:r>
            <a:rPr lang="es-AR" sz="2000" dirty="0" smtClean="0"/>
            <a:t>1</a:t>
          </a:r>
          <a:endParaRPr lang="es-AR" sz="2000" dirty="0"/>
        </a:p>
      </dgm:t>
    </dgm:pt>
    <dgm:pt modelId="{74794057-A9DC-490F-A8F6-C3DEAB9C7FEC}" type="parTrans" cxnId="{D7D59A2F-7D3B-411E-811D-C2D372A2DC74}">
      <dgm:prSet/>
      <dgm:spPr/>
      <dgm:t>
        <a:bodyPr/>
        <a:lstStyle/>
        <a:p>
          <a:endParaRPr lang="es-AR"/>
        </a:p>
      </dgm:t>
    </dgm:pt>
    <dgm:pt modelId="{A58AC9F7-8810-4D02-9739-A9E23C2F24F8}" type="sibTrans" cxnId="{D7D59A2F-7D3B-411E-811D-C2D372A2DC74}">
      <dgm:prSet/>
      <dgm:spPr/>
      <dgm:t>
        <a:bodyPr/>
        <a:lstStyle/>
        <a:p>
          <a:endParaRPr lang="es-AR"/>
        </a:p>
      </dgm:t>
    </dgm:pt>
    <dgm:pt modelId="{3E86E615-DF7A-4902-88AD-3B0407D33B9F}">
      <dgm:prSet custT="1"/>
      <dgm:spPr/>
      <dgm:t>
        <a:bodyPr/>
        <a:lstStyle/>
        <a:p>
          <a:pPr rtl="0"/>
          <a:r>
            <a:rPr lang="es-AR" sz="2000" dirty="0" smtClean="0"/>
            <a:t>2</a:t>
          </a:r>
          <a:endParaRPr lang="es-AR" sz="2000" dirty="0"/>
        </a:p>
      </dgm:t>
    </dgm:pt>
    <dgm:pt modelId="{571E1271-BD77-4597-89BD-1FBC5A0AFC98}" type="parTrans" cxnId="{D96647A8-159E-42C7-A33A-D6663C3CFBA3}">
      <dgm:prSet/>
      <dgm:spPr/>
      <dgm:t>
        <a:bodyPr/>
        <a:lstStyle/>
        <a:p>
          <a:endParaRPr lang="es-AR"/>
        </a:p>
      </dgm:t>
    </dgm:pt>
    <dgm:pt modelId="{EDD8AF32-E1AB-4AE9-894C-66A4854BFF3A}" type="sibTrans" cxnId="{D96647A8-159E-42C7-A33A-D6663C3CFBA3}">
      <dgm:prSet/>
      <dgm:spPr/>
      <dgm:t>
        <a:bodyPr/>
        <a:lstStyle/>
        <a:p>
          <a:endParaRPr lang="es-AR"/>
        </a:p>
      </dgm:t>
    </dgm:pt>
    <dgm:pt modelId="{6B4BCE99-8A01-47E2-95AC-D91C9DB7F5FD}">
      <dgm:prSet custT="1"/>
      <dgm:spPr/>
      <dgm:t>
        <a:bodyPr/>
        <a:lstStyle/>
        <a:p>
          <a:pPr rtl="0"/>
          <a:r>
            <a:rPr lang="es-ES" sz="2000" dirty="0" smtClean="0"/>
            <a:t>3</a:t>
          </a:r>
          <a:endParaRPr lang="es-ES" sz="2000" dirty="0"/>
        </a:p>
      </dgm:t>
    </dgm:pt>
    <dgm:pt modelId="{70332AB0-102D-42D2-A2C2-9FFCD1655A20}" type="parTrans" cxnId="{B2B011E0-7308-49DF-A50F-5C2AF0D5520A}">
      <dgm:prSet/>
      <dgm:spPr/>
      <dgm:t>
        <a:bodyPr/>
        <a:lstStyle/>
        <a:p>
          <a:endParaRPr lang="es-AR"/>
        </a:p>
      </dgm:t>
    </dgm:pt>
    <dgm:pt modelId="{DCF6DA64-DA29-40A8-B576-8A01733AA476}" type="sibTrans" cxnId="{B2B011E0-7308-49DF-A50F-5C2AF0D5520A}">
      <dgm:prSet/>
      <dgm:spPr/>
      <dgm:t>
        <a:bodyPr/>
        <a:lstStyle/>
        <a:p>
          <a:endParaRPr lang="es-AR"/>
        </a:p>
      </dgm:t>
    </dgm:pt>
    <dgm:pt modelId="{D83F769A-4BEA-4B53-ABF8-5A4BCEE82942}">
      <dgm:prSet/>
      <dgm:spPr/>
      <dgm:t>
        <a:bodyPr/>
        <a:lstStyle/>
        <a:p>
          <a:pPr algn="just" rtl="0"/>
          <a:r>
            <a:rPr lang="es-ES" dirty="0" smtClean="0"/>
            <a:t>Cuando el índice correspondiente a un elemento ya está ocupada, se le asigna el primer índice libre a partir de esa posición. Este método es poco eficaz, porque al nuevo elemento se le asigna un índice que podrá estar ocupado por un elemento posterior a él, y la búsqueda se ralentiza, ya que no se sabe la posición exacta del elemento.</a:t>
          </a:r>
          <a:endParaRPr lang="es-AR" dirty="0"/>
        </a:p>
      </dgm:t>
    </dgm:pt>
    <dgm:pt modelId="{692F195A-264D-4821-BD75-5232C44F2F76}" type="parTrans" cxnId="{F9185AC7-1104-4D57-8852-40793277D251}">
      <dgm:prSet/>
      <dgm:spPr/>
      <dgm:t>
        <a:bodyPr/>
        <a:lstStyle/>
        <a:p>
          <a:endParaRPr lang="es-AR"/>
        </a:p>
      </dgm:t>
    </dgm:pt>
    <dgm:pt modelId="{79FEFAF8-60E5-4B0F-8387-2DA52FA21833}" type="sibTrans" cxnId="{F9185AC7-1104-4D57-8852-40793277D251}">
      <dgm:prSet/>
      <dgm:spPr/>
      <dgm:t>
        <a:bodyPr/>
        <a:lstStyle/>
        <a:p>
          <a:endParaRPr lang="es-AR"/>
        </a:p>
      </dgm:t>
    </dgm:pt>
    <dgm:pt modelId="{41F7A961-ED47-40B8-A737-9A3D5D881392}">
      <dgm:prSet/>
      <dgm:spPr/>
      <dgm:t>
        <a:bodyPr/>
        <a:lstStyle/>
        <a:p>
          <a:pPr algn="just" rtl="0"/>
          <a:r>
            <a:rPr lang="es-ES" dirty="0" smtClean="0"/>
            <a:t>También se pueden reservar unos cuantos lugares al final del array para alojar a las colisiones. Este método también tiene un problema: ¿Cuánto espacio se debe reservar? Además, sigue la lentitud de búsqueda si el elemento a buscar es una colisión.</a:t>
          </a:r>
          <a:endParaRPr lang="es-AR" dirty="0"/>
        </a:p>
      </dgm:t>
    </dgm:pt>
    <dgm:pt modelId="{1C50F1EB-65ED-489A-A9A2-3AAD2067A293}" type="parTrans" cxnId="{42D55BCF-89E3-428E-836E-38CFD3165F7E}">
      <dgm:prSet/>
      <dgm:spPr/>
      <dgm:t>
        <a:bodyPr/>
        <a:lstStyle/>
        <a:p>
          <a:endParaRPr lang="es-AR"/>
        </a:p>
      </dgm:t>
    </dgm:pt>
    <dgm:pt modelId="{74245088-8E0D-4425-BB14-651CAF8A9FC1}" type="sibTrans" cxnId="{42D55BCF-89E3-428E-836E-38CFD3165F7E}">
      <dgm:prSet/>
      <dgm:spPr/>
      <dgm:t>
        <a:bodyPr/>
        <a:lstStyle/>
        <a:p>
          <a:endParaRPr lang="es-AR"/>
        </a:p>
      </dgm:t>
    </dgm:pt>
    <dgm:pt modelId="{617D6E37-5218-43D3-81BF-4AF0C7673A79}">
      <dgm:prSet/>
      <dgm:spPr/>
      <dgm:t>
        <a:bodyPr/>
        <a:lstStyle/>
        <a:p>
          <a:pPr algn="just" rtl="0"/>
          <a:r>
            <a:rPr lang="es-ES" dirty="0" smtClean="0"/>
            <a:t>Lo más efectivo es crear una lista enlazada (punteros). Así, cada elemento que llega a un determinado índice se pone en el último lugar de la lista de ese índice. El tiempo de búsqueda se reduce considerablemente, y no hace falta poner restricciones al tamaño del array, ya que se pueden añadir nodos dinámicamente a la lista.</a:t>
          </a:r>
          <a:endParaRPr lang="es-AR" dirty="0"/>
        </a:p>
      </dgm:t>
    </dgm:pt>
    <dgm:pt modelId="{3A5E15E4-2997-4DF5-90B4-5D06BE0EDC40}" type="parTrans" cxnId="{1593C472-FA23-4BBD-A3FF-080B5C25E451}">
      <dgm:prSet/>
      <dgm:spPr/>
      <dgm:t>
        <a:bodyPr/>
        <a:lstStyle/>
        <a:p>
          <a:endParaRPr lang="es-AR"/>
        </a:p>
      </dgm:t>
    </dgm:pt>
    <dgm:pt modelId="{8FA0734B-AEAF-4E49-9220-553AAD7B50E7}" type="sibTrans" cxnId="{1593C472-FA23-4BBD-A3FF-080B5C25E451}">
      <dgm:prSet/>
      <dgm:spPr/>
      <dgm:t>
        <a:bodyPr/>
        <a:lstStyle/>
        <a:p>
          <a:endParaRPr lang="es-AR"/>
        </a:p>
      </dgm:t>
    </dgm:pt>
    <dgm:pt modelId="{971134B3-FEC6-44FB-8D84-13D541314CC3}" type="pres">
      <dgm:prSet presAssocID="{153EC96A-71AD-478D-8E32-80F1BA621754}" presName="linearFlow" presStyleCnt="0">
        <dgm:presLayoutVars>
          <dgm:dir/>
          <dgm:animLvl val="lvl"/>
          <dgm:resizeHandles val="exact"/>
        </dgm:presLayoutVars>
      </dgm:prSet>
      <dgm:spPr/>
      <dgm:t>
        <a:bodyPr/>
        <a:lstStyle/>
        <a:p>
          <a:endParaRPr lang="es-AR"/>
        </a:p>
      </dgm:t>
    </dgm:pt>
    <dgm:pt modelId="{3A27FE96-3ABF-4E75-9A6B-3D23864332D1}" type="pres">
      <dgm:prSet presAssocID="{F453AADB-C6F3-48BA-BDBE-A5584DAEB5FD}" presName="composite" presStyleCnt="0"/>
      <dgm:spPr/>
    </dgm:pt>
    <dgm:pt modelId="{6879D21B-72C8-49FB-8D27-9B0DF2E1F7F3}" type="pres">
      <dgm:prSet presAssocID="{F453AADB-C6F3-48BA-BDBE-A5584DAEB5FD}" presName="parentText" presStyleLbl="alignNode1" presStyleIdx="0" presStyleCnt="3">
        <dgm:presLayoutVars>
          <dgm:chMax val="1"/>
          <dgm:bulletEnabled val="1"/>
        </dgm:presLayoutVars>
      </dgm:prSet>
      <dgm:spPr/>
      <dgm:t>
        <a:bodyPr/>
        <a:lstStyle/>
        <a:p>
          <a:endParaRPr lang="es-AR"/>
        </a:p>
      </dgm:t>
    </dgm:pt>
    <dgm:pt modelId="{C5C0E6D8-A9A3-4111-A246-7C56AD82162C}" type="pres">
      <dgm:prSet presAssocID="{F453AADB-C6F3-48BA-BDBE-A5584DAEB5FD}" presName="descendantText" presStyleLbl="alignAcc1" presStyleIdx="0" presStyleCnt="3">
        <dgm:presLayoutVars>
          <dgm:bulletEnabled val="1"/>
        </dgm:presLayoutVars>
      </dgm:prSet>
      <dgm:spPr/>
      <dgm:t>
        <a:bodyPr/>
        <a:lstStyle/>
        <a:p>
          <a:endParaRPr lang="es-AR"/>
        </a:p>
      </dgm:t>
    </dgm:pt>
    <dgm:pt modelId="{C80571B8-8DDC-4562-B452-51749EF240AD}" type="pres">
      <dgm:prSet presAssocID="{A58AC9F7-8810-4D02-9739-A9E23C2F24F8}" presName="sp" presStyleCnt="0"/>
      <dgm:spPr/>
    </dgm:pt>
    <dgm:pt modelId="{C09D1CD3-1E59-48C6-A931-0711906CE9BD}" type="pres">
      <dgm:prSet presAssocID="{3E86E615-DF7A-4902-88AD-3B0407D33B9F}" presName="composite" presStyleCnt="0"/>
      <dgm:spPr/>
    </dgm:pt>
    <dgm:pt modelId="{40B61CC0-6E86-490D-84E2-ACD46E5D91D5}" type="pres">
      <dgm:prSet presAssocID="{3E86E615-DF7A-4902-88AD-3B0407D33B9F}" presName="parentText" presStyleLbl="alignNode1" presStyleIdx="1" presStyleCnt="3">
        <dgm:presLayoutVars>
          <dgm:chMax val="1"/>
          <dgm:bulletEnabled val="1"/>
        </dgm:presLayoutVars>
      </dgm:prSet>
      <dgm:spPr/>
      <dgm:t>
        <a:bodyPr/>
        <a:lstStyle/>
        <a:p>
          <a:endParaRPr lang="es-AR"/>
        </a:p>
      </dgm:t>
    </dgm:pt>
    <dgm:pt modelId="{C8F8BA9C-890B-4A03-8260-E7BD41706DA4}" type="pres">
      <dgm:prSet presAssocID="{3E86E615-DF7A-4902-88AD-3B0407D33B9F}" presName="descendantText" presStyleLbl="alignAcc1" presStyleIdx="1" presStyleCnt="3">
        <dgm:presLayoutVars>
          <dgm:bulletEnabled val="1"/>
        </dgm:presLayoutVars>
      </dgm:prSet>
      <dgm:spPr/>
      <dgm:t>
        <a:bodyPr/>
        <a:lstStyle/>
        <a:p>
          <a:endParaRPr lang="es-AR"/>
        </a:p>
      </dgm:t>
    </dgm:pt>
    <dgm:pt modelId="{29D2F2BC-22A4-421D-B626-837FCBCA455E}" type="pres">
      <dgm:prSet presAssocID="{EDD8AF32-E1AB-4AE9-894C-66A4854BFF3A}" presName="sp" presStyleCnt="0"/>
      <dgm:spPr/>
    </dgm:pt>
    <dgm:pt modelId="{9BFC4A51-EDC0-49F2-8290-7DCF14638225}" type="pres">
      <dgm:prSet presAssocID="{6B4BCE99-8A01-47E2-95AC-D91C9DB7F5FD}" presName="composite" presStyleCnt="0"/>
      <dgm:spPr/>
    </dgm:pt>
    <dgm:pt modelId="{3393167B-B75B-454B-9ECE-F79AE7148BC2}" type="pres">
      <dgm:prSet presAssocID="{6B4BCE99-8A01-47E2-95AC-D91C9DB7F5FD}" presName="parentText" presStyleLbl="alignNode1" presStyleIdx="2" presStyleCnt="3">
        <dgm:presLayoutVars>
          <dgm:chMax val="1"/>
          <dgm:bulletEnabled val="1"/>
        </dgm:presLayoutVars>
      </dgm:prSet>
      <dgm:spPr/>
      <dgm:t>
        <a:bodyPr/>
        <a:lstStyle/>
        <a:p>
          <a:endParaRPr lang="es-AR"/>
        </a:p>
      </dgm:t>
    </dgm:pt>
    <dgm:pt modelId="{55AA452E-239A-4FEE-8BFE-599D255E4F68}" type="pres">
      <dgm:prSet presAssocID="{6B4BCE99-8A01-47E2-95AC-D91C9DB7F5FD}" presName="descendantText" presStyleLbl="alignAcc1" presStyleIdx="2" presStyleCnt="3">
        <dgm:presLayoutVars>
          <dgm:bulletEnabled val="1"/>
        </dgm:presLayoutVars>
      </dgm:prSet>
      <dgm:spPr/>
      <dgm:t>
        <a:bodyPr/>
        <a:lstStyle/>
        <a:p>
          <a:endParaRPr lang="es-AR"/>
        </a:p>
      </dgm:t>
    </dgm:pt>
  </dgm:ptLst>
  <dgm:cxnLst>
    <dgm:cxn modelId="{9FBFD015-704C-4BC2-8051-925BC4F184E1}" type="presOf" srcId="{F453AADB-C6F3-48BA-BDBE-A5584DAEB5FD}" destId="{6879D21B-72C8-49FB-8D27-9B0DF2E1F7F3}" srcOrd="0" destOrd="0" presId="urn:microsoft.com/office/officeart/2005/8/layout/chevron2"/>
    <dgm:cxn modelId="{42D55BCF-89E3-428E-836E-38CFD3165F7E}" srcId="{3E86E615-DF7A-4902-88AD-3B0407D33B9F}" destId="{41F7A961-ED47-40B8-A737-9A3D5D881392}" srcOrd="0" destOrd="0" parTransId="{1C50F1EB-65ED-489A-A9A2-3AAD2067A293}" sibTransId="{74245088-8E0D-4425-BB14-651CAF8A9FC1}"/>
    <dgm:cxn modelId="{A0EDF813-8E75-4739-AB7B-3C126EDB40AD}" type="presOf" srcId="{3E86E615-DF7A-4902-88AD-3B0407D33B9F}" destId="{40B61CC0-6E86-490D-84E2-ACD46E5D91D5}" srcOrd="0" destOrd="0" presId="urn:microsoft.com/office/officeart/2005/8/layout/chevron2"/>
    <dgm:cxn modelId="{1593C472-FA23-4BBD-A3FF-080B5C25E451}" srcId="{6B4BCE99-8A01-47E2-95AC-D91C9DB7F5FD}" destId="{617D6E37-5218-43D3-81BF-4AF0C7673A79}" srcOrd="0" destOrd="0" parTransId="{3A5E15E4-2997-4DF5-90B4-5D06BE0EDC40}" sibTransId="{8FA0734B-AEAF-4E49-9220-553AAD7B50E7}"/>
    <dgm:cxn modelId="{0303FBB8-954A-4DA0-84F8-1317D057D8E8}" type="presOf" srcId="{D83F769A-4BEA-4B53-ABF8-5A4BCEE82942}" destId="{C5C0E6D8-A9A3-4111-A246-7C56AD82162C}" srcOrd="0" destOrd="0" presId="urn:microsoft.com/office/officeart/2005/8/layout/chevron2"/>
    <dgm:cxn modelId="{F9185AC7-1104-4D57-8852-40793277D251}" srcId="{F453AADB-C6F3-48BA-BDBE-A5584DAEB5FD}" destId="{D83F769A-4BEA-4B53-ABF8-5A4BCEE82942}" srcOrd="0" destOrd="0" parTransId="{692F195A-264D-4821-BD75-5232C44F2F76}" sibTransId="{79FEFAF8-60E5-4B0F-8387-2DA52FA21833}"/>
    <dgm:cxn modelId="{56385EC3-EBFA-4BC6-A480-4BEF5CE444E1}" type="presOf" srcId="{41F7A961-ED47-40B8-A737-9A3D5D881392}" destId="{C8F8BA9C-890B-4A03-8260-E7BD41706DA4}" srcOrd="0" destOrd="0" presId="urn:microsoft.com/office/officeart/2005/8/layout/chevron2"/>
    <dgm:cxn modelId="{B81CB6EE-2A61-4D93-AEF1-36308B8E0CFF}" type="presOf" srcId="{153EC96A-71AD-478D-8E32-80F1BA621754}" destId="{971134B3-FEC6-44FB-8D84-13D541314CC3}" srcOrd="0" destOrd="0" presId="urn:microsoft.com/office/officeart/2005/8/layout/chevron2"/>
    <dgm:cxn modelId="{465D6977-5035-4D39-BA3B-AA36B4DCC415}" type="presOf" srcId="{6B4BCE99-8A01-47E2-95AC-D91C9DB7F5FD}" destId="{3393167B-B75B-454B-9ECE-F79AE7148BC2}" srcOrd="0" destOrd="0" presId="urn:microsoft.com/office/officeart/2005/8/layout/chevron2"/>
    <dgm:cxn modelId="{B2B011E0-7308-49DF-A50F-5C2AF0D5520A}" srcId="{153EC96A-71AD-478D-8E32-80F1BA621754}" destId="{6B4BCE99-8A01-47E2-95AC-D91C9DB7F5FD}" srcOrd="2" destOrd="0" parTransId="{70332AB0-102D-42D2-A2C2-9FFCD1655A20}" sibTransId="{DCF6DA64-DA29-40A8-B576-8A01733AA476}"/>
    <dgm:cxn modelId="{D96647A8-159E-42C7-A33A-D6663C3CFBA3}" srcId="{153EC96A-71AD-478D-8E32-80F1BA621754}" destId="{3E86E615-DF7A-4902-88AD-3B0407D33B9F}" srcOrd="1" destOrd="0" parTransId="{571E1271-BD77-4597-89BD-1FBC5A0AFC98}" sibTransId="{EDD8AF32-E1AB-4AE9-894C-66A4854BFF3A}"/>
    <dgm:cxn modelId="{D7D59A2F-7D3B-411E-811D-C2D372A2DC74}" srcId="{153EC96A-71AD-478D-8E32-80F1BA621754}" destId="{F453AADB-C6F3-48BA-BDBE-A5584DAEB5FD}" srcOrd="0" destOrd="0" parTransId="{74794057-A9DC-490F-A8F6-C3DEAB9C7FEC}" sibTransId="{A58AC9F7-8810-4D02-9739-A9E23C2F24F8}"/>
    <dgm:cxn modelId="{779BD6F3-73A1-439D-8148-85F6EFC09BEE}" type="presOf" srcId="{617D6E37-5218-43D3-81BF-4AF0C7673A79}" destId="{55AA452E-239A-4FEE-8BFE-599D255E4F68}" srcOrd="0" destOrd="0" presId="urn:microsoft.com/office/officeart/2005/8/layout/chevron2"/>
    <dgm:cxn modelId="{A6151BAA-0D35-469E-81F4-4D1629141D8B}" type="presParOf" srcId="{971134B3-FEC6-44FB-8D84-13D541314CC3}" destId="{3A27FE96-3ABF-4E75-9A6B-3D23864332D1}" srcOrd="0" destOrd="0" presId="urn:microsoft.com/office/officeart/2005/8/layout/chevron2"/>
    <dgm:cxn modelId="{EA9F49E2-E6C9-46A8-A718-3D2AA8C563D7}" type="presParOf" srcId="{3A27FE96-3ABF-4E75-9A6B-3D23864332D1}" destId="{6879D21B-72C8-49FB-8D27-9B0DF2E1F7F3}" srcOrd="0" destOrd="0" presId="urn:microsoft.com/office/officeart/2005/8/layout/chevron2"/>
    <dgm:cxn modelId="{7577EC1C-0B58-4549-8A16-76A464A608E4}" type="presParOf" srcId="{3A27FE96-3ABF-4E75-9A6B-3D23864332D1}" destId="{C5C0E6D8-A9A3-4111-A246-7C56AD82162C}" srcOrd="1" destOrd="0" presId="urn:microsoft.com/office/officeart/2005/8/layout/chevron2"/>
    <dgm:cxn modelId="{71B59DF1-A9A2-4F5C-B863-FDF358693223}" type="presParOf" srcId="{971134B3-FEC6-44FB-8D84-13D541314CC3}" destId="{C80571B8-8DDC-4562-B452-51749EF240AD}" srcOrd="1" destOrd="0" presId="urn:microsoft.com/office/officeart/2005/8/layout/chevron2"/>
    <dgm:cxn modelId="{9B0B015A-0E37-4FF5-928B-8D9E0530F9E7}" type="presParOf" srcId="{971134B3-FEC6-44FB-8D84-13D541314CC3}" destId="{C09D1CD3-1E59-48C6-A931-0711906CE9BD}" srcOrd="2" destOrd="0" presId="urn:microsoft.com/office/officeart/2005/8/layout/chevron2"/>
    <dgm:cxn modelId="{5A2B863E-4CD7-4B5B-A271-356391770437}" type="presParOf" srcId="{C09D1CD3-1E59-48C6-A931-0711906CE9BD}" destId="{40B61CC0-6E86-490D-84E2-ACD46E5D91D5}" srcOrd="0" destOrd="0" presId="urn:microsoft.com/office/officeart/2005/8/layout/chevron2"/>
    <dgm:cxn modelId="{5B13D225-C09C-44DE-A7B3-69DA6F901241}" type="presParOf" srcId="{C09D1CD3-1E59-48C6-A931-0711906CE9BD}" destId="{C8F8BA9C-890B-4A03-8260-E7BD41706DA4}" srcOrd="1" destOrd="0" presId="urn:microsoft.com/office/officeart/2005/8/layout/chevron2"/>
    <dgm:cxn modelId="{68CBF1DF-A7AA-424A-96ED-39DADC1C9991}" type="presParOf" srcId="{971134B3-FEC6-44FB-8D84-13D541314CC3}" destId="{29D2F2BC-22A4-421D-B626-837FCBCA455E}" srcOrd="3" destOrd="0" presId="urn:microsoft.com/office/officeart/2005/8/layout/chevron2"/>
    <dgm:cxn modelId="{77894BB3-7671-4370-9BD9-5454EABC2881}" type="presParOf" srcId="{971134B3-FEC6-44FB-8D84-13D541314CC3}" destId="{9BFC4A51-EDC0-49F2-8290-7DCF14638225}" srcOrd="4" destOrd="0" presId="urn:microsoft.com/office/officeart/2005/8/layout/chevron2"/>
    <dgm:cxn modelId="{FE1049F2-CF4C-441D-BE48-776B7F384D76}" type="presParOf" srcId="{9BFC4A51-EDC0-49F2-8290-7DCF14638225}" destId="{3393167B-B75B-454B-9ECE-F79AE7148BC2}" srcOrd="0" destOrd="0" presId="urn:microsoft.com/office/officeart/2005/8/layout/chevron2"/>
    <dgm:cxn modelId="{9201228D-708F-47E2-8A84-4EB4763010F9}" type="presParOf" srcId="{9BFC4A51-EDC0-49F2-8290-7DCF14638225}" destId="{55AA452E-239A-4FEE-8BFE-599D255E4F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2C185-F8E5-4457-BA58-5482C38A30E4}">
      <dsp:nvSpPr>
        <dsp:cNvPr id="0" name=""/>
        <dsp:cNvSpPr/>
      </dsp:nvSpPr>
      <dsp:spPr>
        <a:xfrm>
          <a:off x="503164" y="0"/>
          <a:ext cx="5072061" cy="5072061"/>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B4818-10ED-493E-A2CE-29C16A7ECFF5}">
      <dsp:nvSpPr>
        <dsp:cNvPr id="0" name=""/>
        <dsp:cNvSpPr/>
      </dsp:nvSpPr>
      <dsp:spPr>
        <a:xfrm>
          <a:off x="1734520" y="507701"/>
          <a:ext cx="5906190" cy="180295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s-ES" sz="2000" kern="1200" dirty="0" smtClean="0"/>
            <a:t>La operación de búsqueda nos permite encontrar datos que están previamente almacenados. La operación puede ser un éxito, si se localiza el elemento buscado o un fracaso en otros casos.</a:t>
          </a:r>
          <a:endParaRPr lang="es-AR" sz="2000" kern="1200" dirty="0"/>
        </a:p>
      </dsp:txBody>
      <dsp:txXfrm>
        <a:off x="1822533" y="595714"/>
        <a:ext cx="5730164" cy="1626933"/>
      </dsp:txXfrm>
    </dsp:sp>
    <dsp:sp modelId="{91896D2B-314C-4EE6-BBCC-E6528597323A}">
      <dsp:nvSpPr>
        <dsp:cNvPr id="0" name=""/>
        <dsp:cNvSpPr/>
      </dsp:nvSpPr>
      <dsp:spPr>
        <a:xfrm>
          <a:off x="1734520" y="2536031"/>
          <a:ext cx="5906190" cy="180295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s-ES" sz="1900" kern="1200" dirty="0" smtClean="0"/>
            <a:t>La búsqueda se puede realizar sobre un conjunto de datos ordenados, lo cual hace la tarea más fácil y consume menos tiempo; o se puede realizar sobre elementos desordenados, tarea más laboriosa y de mayor insumo de tiempo.</a:t>
          </a:r>
          <a:endParaRPr lang="es-AR" sz="1900" kern="1200" dirty="0"/>
        </a:p>
      </dsp:txBody>
      <dsp:txXfrm>
        <a:off x="1822533" y="2624044"/>
        <a:ext cx="5730164" cy="162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CE6FC-B29E-4E3A-AE5D-B06556164ACB}">
      <dsp:nvSpPr>
        <dsp:cNvPr id="0" name=""/>
        <dsp:cNvSpPr/>
      </dsp:nvSpPr>
      <dsp:spPr>
        <a:xfrm rot="16200000">
          <a:off x="809" y="70021"/>
          <a:ext cx="4003360" cy="4003360"/>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b="1" i="1" kern="1200" dirty="0" smtClean="0"/>
            <a:t>Búsqueda Interna</a:t>
          </a:r>
          <a:r>
            <a:rPr lang="es-ES" sz="2000" b="1" kern="1200" dirty="0" smtClean="0"/>
            <a:t> </a:t>
          </a:r>
          <a:r>
            <a:rPr lang="es-ES" sz="2000" kern="1200" dirty="0" smtClean="0"/>
            <a:t>será aquella acción que se realice sobre datos que se encuentran en la memoria principal, por ejemplo en un arreglo. </a:t>
          </a:r>
          <a:endParaRPr lang="es-AR" sz="2000" kern="1200" dirty="0"/>
        </a:p>
      </dsp:txBody>
      <dsp:txXfrm rot="5400000">
        <a:off x="809" y="1070861"/>
        <a:ext cx="3302772" cy="2001680"/>
      </dsp:txXfrm>
    </dsp:sp>
    <dsp:sp modelId="{3D28B3BC-409C-46AF-9A3B-5065242C1524}">
      <dsp:nvSpPr>
        <dsp:cNvPr id="0" name=""/>
        <dsp:cNvSpPr/>
      </dsp:nvSpPr>
      <dsp:spPr>
        <a:xfrm rot="5400000">
          <a:off x="4211142" y="70021"/>
          <a:ext cx="4003360" cy="4003360"/>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s-ES" sz="2000" b="1" i="1" kern="1200" dirty="0" smtClean="0"/>
            <a:t>Búsqueda Externa</a:t>
          </a:r>
          <a:r>
            <a:rPr lang="es-ES" sz="2000" b="1" kern="1200" dirty="0" smtClean="0"/>
            <a:t> </a:t>
          </a:r>
          <a:r>
            <a:rPr lang="es-ES" sz="2000" kern="1200" dirty="0" smtClean="0"/>
            <a:t>es cuando todos sus elementos se encuentran en memoria secundaria (archivos almacenados en dispositivos de cinta, disco, etc.-)</a:t>
          </a:r>
          <a:endParaRPr lang="es-ES" sz="2000" kern="1200" dirty="0"/>
        </a:p>
      </dsp:txBody>
      <dsp:txXfrm rot="-5400000">
        <a:off x="4911730" y="1070861"/>
        <a:ext cx="3302772" cy="2001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8D707-3C73-49AF-843A-37507D9D64B8}">
      <dsp:nvSpPr>
        <dsp:cNvPr id="0" name=""/>
        <dsp:cNvSpPr/>
      </dsp:nvSpPr>
      <dsp:spPr>
        <a:xfrm>
          <a:off x="626864" y="0"/>
          <a:ext cx="7104459" cy="53578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AFB1C-4A87-40D6-B47F-7EA9F12B8D45}">
      <dsp:nvSpPr>
        <dsp:cNvPr id="0" name=""/>
        <dsp:cNvSpPr/>
      </dsp:nvSpPr>
      <dsp:spPr>
        <a:xfrm>
          <a:off x="283231" y="1607343"/>
          <a:ext cx="2507456" cy="2143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s-ES" sz="1300" kern="1200" dirty="0" smtClean="0"/>
            <a:t>La búsqueda secuencial es la técnica más simple para buscar en una lista de datos. Este método consiste en recorrer una lista (o arreglo) en forma secuencial y comparar cada elemento del arreglo (o de la lista) con el valor deseado, hasta que éste se encuentre o finalice el arreglo (o la lista).</a:t>
          </a:r>
          <a:endParaRPr lang="es-AR" sz="1300" kern="1200" dirty="0"/>
        </a:p>
      </dsp:txBody>
      <dsp:txXfrm>
        <a:off x="387850" y="1711962"/>
        <a:ext cx="2298218" cy="1933886"/>
      </dsp:txXfrm>
    </dsp:sp>
    <dsp:sp modelId="{B08DBC9F-8400-49E0-8DB0-4BD268428D13}">
      <dsp:nvSpPr>
        <dsp:cNvPr id="0" name=""/>
        <dsp:cNvSpPr/>
      </dsp:nvSpPr>
      <dsp:spPr>
        <a:xfrm>
          <a:off x="2925365" y="1607343"/>
          <a:ext cx="2507456" cy="2143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s-ES" sz="1300" kern="1200" dirty="0" smtClean="0"/>
            <a:t>Normalmente cuando la función de búsqueda termina con éxito, es decir encontró el dato buscado, interesa conocer en que posición fue encontrado el dato buscado. Esta idea se puede generalizar en todos los métodos de búsqueda. </a:t>
          </a:r>
          <a:endParaRPr lang="es-AR" sz="1300" kern="1200" dirty="0"/>
        </a:p>
      </dsp:txBody>
      <dsp:txXfrm>
        <a:off x="3029984" y="1711962"/>
        <a:ext cx="2298218" cy="1933886"/>
      </dsp:txXfrm>
    </dsp:sp>
    <dsp:sp modelId="{F938CBE9-26E2-485B-BA0F-03C8287B87A8}">
      <dsp:nvSpPr>
        <dsp:cNvPr id="0" name=""/>
        <dsp:cNvSpPr/>
      </dsp:nvSpPr>
      <dsp:spPr>
        <a:xfrm>
          <a:off x="5567500" y="1607343"/>
          <a:ext cx="2507456" cy="2143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s-ES" sz="1300" kern="1200" dirty="0" smtClean="0"/>
            <a:t>La búsqueda secuencial  no requiere ningún requisito para el arreglo, y por lo tanto no necesita estar ordenado. </a:t>
          </a:r>
          <a:endParaRPr lang="es-AR" sz="1300" kern="1200" dirty="0"/>
        </a:p>
      </dsp:txBody>
      <dsp:txXfrm>
        <a:off x="5672119" y="1711962"/>
        <a:ext cx="2298218" cy="1933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B992E4AF-1AE6-4C97-A3E8-63056D09CAD7}" type="datetimeFigureOut">
              <a:rPr lang="es-ES"/>
              <a:pPr>
                <a:defRPr/>
              </a:pPr>
              <a:t>07/09/2020</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F15805CB-F93B-4209-99B0-D2296DF3A81A}"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13F21E7D-6C18-4369-BB41-745DEA8FC791}" type="datetimeFigureOut">
              <a:rPr lang="es-ES"/>
              <a:pPr>
                <a:defRPr/>
              </a:pPr>
              <a:t>07/09/2020</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9F0BFA99-ADA3-4351-BDF8-264097B63E3D}"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70FCC59-7F7F-4B98-86DB-75B1FA5D81F5}" type="datetimeFigureOut">
              <a:rPr lang="es-ES"/>
              <a:pPr>
                <a:defRPr/>
              </a:pPr>
              <a:t>07/09/2020</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3F07B4-05DB-492B-9138-89BD0B18615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46743102-3919-4B5A-8EBD-750D59CD626B}" type="datetimeFigureOut">
              <a:rPr lang="es-ES"/>
              <a:pPr>
                <a:defRPr/>
              </a:pPr>
              <a:t>07/09/2020</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ECE5231C-B180-4792-8E91-F2B64AA1D80A}"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8D55DAAC-B989-45A8-8786-B00C8CF5BDB9}" type="datetimeFigureOut">
              <a:rPr lang="es-ES"/>
              <a:pPr>
                <a:defRPr/>
              </a:pPr>
              <a:t>07/09/2020</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AF87D53-A7F8-44AE-8F68-926389B76ED0}"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198AD8B1-F953-4433-8B43-0F38F13270B8}" type="datetimeFigureOut">
              <a:rPr lang="es-ES"/>
              <a:pPr>
                <a:defRPr/>
              </a:pPr>
              <a:t>07/09/2020</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12D09E3A-629C-4A50-A482-1DF5E9055235}"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6B0C8E8-2691-42DB-9404-CF5DAFCC0944}" type="datetimeFigureOut">
              <a:rPr lang="es-ES"/>
              <a:pPr>
                <a:defRPr/>
              </a:pPr>
              <a:t>07/09/2020</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203C445E-4A73-4805-AD3D-08A9877EEA9B}"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46FB82E7-D094-456D-B3CD-12F5ED70F185}" type="datetimeFigureOut">
              <a:rPr lang="es-ES"/>
              <a:pPr>
                <a:defRPr/>
              </a:pPr>
              <a:t>07/09/2020</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6E11900F-663B-4B2C-9C31-92E2F68D5EBC}"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80553EE8-8E53-48A1-B24D-11CE5FA812D5}" type="datetimeFigureOut">
              <a:rPr lang="es-ES"/>
              <a:pPr>
                <a:defRPr/>
              </a:pPr>
              <a:t>07/09/2020</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7B1849A3-34C2-41D9-8FCD-9AE9CA6A593C}"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0A45FF5-11AE-4104-9D9A-DD6E52BEC0DB}" type="datetimeFigureOut">
              <a:rPr lang="es-ES"/>
              <a:pPr>
                <a:defRPr/>
              </a:pPr>
              <a:t>07/09/2020</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C8CC26BB-C6FE-4312-A243-E759EA24F682}"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6F541ACA-FDEC-45DA-B576-55235534586C}" type="datetimeFigureOut">
              <a:rPr lang="es-ES"/>
              <a:pPr>
                <a:defRPr/>
              </a:pPr>
              <a:t>07/09/2020</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735166FD-D99D-4A2B-9233-90807F38FD23}"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CA76DFF1-F03B-41B4-BCE8-481BFED725FB}" type="datetimeFigureOut">
              <a:rPr lang="es-ES"/>
              <a:pPr>
                <a:defRPr/>
              </a:pPr>
              <a:t>07/09/2020</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5DB29181-D6F0-452D-9BAB-FF7ED3B6F52F}"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pengroup.org/onlinepubs/009695399/functions/scanf.html" TargetMode="External"/><Relationship Id="rId2" Type="http://schemas.openxmlformats.org/officeDocument/2006/relationships/hyperlink" Target="http://www.opengroup.org/onlinepubs/009695399/functions/printf.html"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structuradedatosyalgoritmos.blogspot.com.ar/2009/04/cola-de-prioridad.html"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structuradedatosyalgoritmos.blogspot.com.ar/2009/04/cola-de-prioridad.html"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s.wikipedia.org/wiki/N%C3%BAmero_natural"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issuu.com/luiseduardovivar/docs/algbusquedaytransfllaves" TargetMode="External"/><Relationship Id="rId2" Type="http://schemas.openxmlformats.org/officeDocument/2006/relationships/image" Target="../media/image35.jpeg"/><Relationship Id="rId1" Type="http://schemas.openxmlformats.org/officeDocument/2006/relationships/slideLayout" Target="../slideLayouts/slideLayout7.xml"/><Relationship Id="rId5" Type="http://schemas.openxmlformats.org/officeDocument/2006/relationships/hyperlink" Target="http://es.slideshare.net/javiervilugron/algoritmo-de-busqueda-truncamiento" TargetMode="External"/><Relationship Id="rId4" Type="http://schemas.openxmlformats.org/officeDocument/2006/relationships/hyperlink" Target="http://mtodosdeordenamientoybsqueda.blogspot.com.ar/p/por-enumeracion.html"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90" name="Picture 10" descr="Resultado de imagen para imagen de busca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3313" name="1 Título"/>
          <p:cNvSpPr>
            <a:spLocks noGrp="1"/>
          </p:cNvSpPr>
          <p:nvPr>
            <p:ph type="ctrTitle"/>
          </p:nvPr>
        </p:nvSpPr>
        <p:spPr>
          <a:xfrm>
            <a:off x="857250" y="500063"/>
            <a:ext cx="7772400" cy="869950"/>
          </a:xfrm>
        </p:spPr>
        <p:txBody>
          <a:bodyPr/>
          <a:lstStyle/>
          <a:p>
            <a:endParaRPr lang="es-ES" sz="2800" dirty="0" smtClean="0"/>
          </a:p>
        </p:txBody>
      </p:sp>
      <p:sp>
        <p:nvSpPr>
          <p:cNvPr id="3" name="2 Subtítulo"/>
          <p:cNvSpPr>
            <a:spLocks noGrp="1"/>
          </p:cNvSpPr>
          <p:nvPr>
            <p:ph type="subTitle" idx="1"/>
          </p:nvPr>
        </p:nvSpPr>
        <p:spPr>
          <a:xfrm>
            <a:off x="857224" y="4000504"/>
            <a:ext cx="7500990" cy="2000250"/>
          </a:xfrm>
        </p:spPr>
        <p:txBody>
          <a:bodyPr rtlCol="0">
            <a:noAutofit/>
          </a:bodyPr>
          <a:lstStyle/>
          <a:p>
            <a:r>
              <a:rPr lang="es-ES" sz="1600" b="1" i="1" dirty="0" smtClean="0">
                <a:solidFill>
                  <a:schemeClr val="tx1"/>
                </a:solidFill>
              </a:rPr>
              <a:t>Unidad 3: Diseño y Análisis de Algoritmos</a:t>
            </a:r>
          </a:p>
          <a:p>
            <a:endParaRPr lang="es-ES" sz="1600" dirty="0" smtClean="0">
              <a:solidFill>
                <a:schemeClr val="tx1"/>
              </a:solidFill>
            </a:endParaRPr>
          </a:p>
          <a:p>
            <a:r>
              <a:rPr lang="es-ES" sz="1600" b="1" dirty="0" smtClean="0">
                <a:solidFill>
                  <a:schemeClr val="tx1"/>
                </a:solidFill>
              </a:rPr>
              <a:t>Tema VI: Ordenación y Búsqueda. </a:t>
            </a:r>
            <a:r>
              <a:rPr lang="es-ES" sz="1600" dirty="0" smtClean="0">
                <a:solidFill>
                  <a:schemeClr val="tx1"/>
                </a:solidFill>
              </a:rPr>
              <a:t>Introducción a la ordenación. Clasificación de los algoritmos de ordenación. Métodos Directos. Métodos Logarítmicos. Intercalación. Ordenación por montículos. Problema de la Búsqueda Estática. Búsqueda Secuencial. Búsqueda Binaria. Búsqueda Interpolada. Cola de prioridades.</a:t>
            </a:r>
          </a:p>
        </p:txBody>
      </p:sp>
      <p:sp>
        <p:nvSpPr>
          <p:cNvPr id="5" name="3 Marcador de fecha"/>
          <p:cNvSpPr>
            <a:spLocks noGrp="1"/>
          </p:cNvSpPr>
          <p:nvPr>
            <p:ph type="dt" sz="quarter" idx="10"/>
          </p:nvPr>
        </p:nvSpPr>
        <p:spPr>
          <a:xfrm>
            <a:off x="457200" y="6245225"/>
            <a:ext cx="8218488" cy="476250"/>
          </a:xfrm>
        </p:spPr>
        <p:txBody>
          <a:bodyPr/>
          <a:lstStyle/>
          <a:p>
            <a:pPr>
              <a:defRPr/>
            </a:pPr>
            <a:r>
              <a:rPr lang="es-ES" dirty="0"/>
              <a:t>Mgter. Oscar Adolfo Vallejos </a:t>
            </a:r>
          </a:p>
          <a:p>
            <a:pPr>
              <a:defRPr/>
            </a:pPr>
            <a:r>
              <a:rPr lang="es-ES" dirty="0"/>
              <a:t>FaCENA - UNNE</a:t>
            </a:r>
          </a:p>
        </p:txBody>
      </p:sp>
      <p:sp>
        <p:nvSpPr>
          <p:cNvPr id="46084" name="AutoShape 4" descr="Resultado de imagen para imagen de algoritmo de busque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46086" name="AutoShape 6" descr="Resultado de imagen para imagen de algoritmo de busque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Tree>
    <p:extLst>
      <p:ext uri="{BB962C8B-B14F-4D97-AF65-F5344CB8AC3E}">
        <p14:creationId xmlns:p14="http://schemas.microsoft.com/office/powerpoint/2010/main" val="25545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2612"/>
          </a:xfrm>
        </p:spPr>
        <p:txBody>
          <a:bodyPr rtlCol="0">
            <a:normAutofit/>
          </a:bodyPr>
          <a:lstStyle/>
          <a:p>
            <a:pPr fontAlgn="auto">
              <a:spcAft>
                <a:spcPts val="0"/>
              </a:spcAft>
              <a:defRPr/>
            </a:pPr>
            <a:r>
              <a:rPr lang="es-ES" sz="3200" dirty="0" smtClean="0"/>
              <a:t>Búsqueda Secuencial - Consideraciones</a:t>
            </a:r>
            <a:endParaRPr lang="es-ES" sz="3200" dirty="0"/>
          </a:p>
        </p:txBody>
      </p:sp>
      <p:sp>
        <p:nvSpPr>
          <p:cNvPr id="3" name="2 Marcador de contenido"/>
          <p:cNvSpPr>
            <a:spLocks noGrp="1"/>
          </p:cNvSpPr>
          <p:nvPr>
            <p:ph idx="1"/>
          </p:nvPr>
        </p:nvSpPr>
        <p:spPr>
          <a:xfrm>
            <a:off x="428624" y="1071563"/>
            <a:ext cx="8429655" cy="5500709"/>
          </a:xfrm>
        </p:spPr>
        <p:txBody>
          <a:bodyPr rtlCol="0">
            <a:normAutofit fontScale="77500" lnSpcReduction="20000"/>
          </a:bodyPr>
          <a:lstStyle/>
          <a:p>
            <a:pPr algn="just" fontAlgn="auto">
              <a:spcAft>
                <a:spcPts val="0"/>
              </a:spcAft>
              <a:buFont typeface="Arial" pitchFamily="34" charset="0"/>
              <a:buChar char="•"/>
              <a:defRPr/>
            </a:pPr>
            <a:r>
              <a:rPr lang="es-ES" sz="2600" dirty="0" smtClean="0"/>
              <a:t>El método es solo adecuado para listas cortas de datos. </a:t>
            </a:r>
          </a:p>
          <a:p>
            <a:pPr algn="just" fontAlgn="auto">
              <a:spcAft>
                <a:spcPts val="0"/>
              </a:spcAft>
              <a:buNone/>
              <a:defRPr/>
            </a:pPr>
            <a:endParaRPr lang="es-ES" sz="2600" dirty="0" smtClean="0"/>
          </a:p>
          <a:p>
            <a:pPr algn="just" fontAlgn="auto">
              <a:spcAft>
                <a:spcPts val="0"/>
              </a:spcAft>
              <a:buFont typeface="Arial" pitchFamily="34" charset="0"/>
              <a:buChar char="•"/>
              <a:defRPr/>
            </a:pPr>
            <a:r>
              <a:rPr lang="es-ES" sz="2600" dirty="0" smtClean="0"/>
              <a:t>A la hora de analizar la complejidad del método secuencial, tenemos que tener en cuenta el caso mas favorable y el mas desfavorable. </a:t>
            </a:r>
          </a:p>
          <a:p>
            <a:pPr algn="just" fontAlgn="auto">
              <a:spcAft>
                <a:spcPts val="0"/>
              </a:spcAft>
              <a:buNone/>
              <a:defRPr/>
            </a:pPr>
            <a:endParaRPr lang="es-ES" sz="2600" dirty="0" smtClean="0"/>
          </a:p>
          <a:p>
            <a:pPr algn="just" fontAlgn="auto">
              <a:spcAft>
                <a:spcPts val="0"/>
              </a:spcAft>
              <a:buFont typeface="Arial" pitchFamily="34" charset="0"/>
              <a:buChar char="•"/>
              <a:defRPr/>
            </a:pPr>
            <a:r>
              <a:rPr lang="es-ES" sz="2600" dirty="0" smtClean="0"/>
              <a:t>Cuando el elemento no se encuentra tiene que realizar las </a:t>
            </a:r>
            <a:r>
              <a:rPr lang="es-ES" sz="2600" i="1" dirty="0" smtClean="0"/>
              <a:t>n</a:t>
            </a:r>
            <a:r>
              <a:rPr lang="es-ES" sz="2600" dirty="0" smtClean="0"/>
              <a:t> comparaciones. Y en los casos en que el elemento buscado se localiza, este podrá estar en el primer lugar, en el último o en un lugar intermedio.</a:t>
            </a:r>
          </a:p>
          <a:p>
            <a:pPr algn="just" fontAlgn="auto">
              <a:spcAft>
                <a:spcPts val="0"/>
              </a:spcAft>
              <a:buNone/>
              <a:defRPr/>
            </a:pPr>
            <a:endParaRPr lang="es-ES" sz="2600" dirty="0" smtClean="0"/>
          </a:p>
          <a:p>
            <a:pPr algn="just" fontAlgn="auto">
              <a:spcAft>
                <a:spcPts val="0"/>
              </a:spcAft>
              <a:buFont typeface="Arial" pitchFamily="34" charset="0"/>
              <a:buChar char="•"/>
              <a:defRPr/>
            </a:pPr>
            <a:r>
              <a:rPr lang="es-ES" sz="2600" dirty="0" smtClean="0"/>
              <a:t>Entonces, al buscar un elemento en un arreglo de N componentes se harán:</a:t>
            </a:r>
          </a:p>
          <a:p>
            <a:pPr lvl="1" algn="just" fontAlgn="auto">
              <a:spcAft>
                <a:spcPts val="0"/>
              </a:spcAft>
              <a:buFont typeface="Arial" pitchFamily="34" charset="0"/>
              <a:buChar char="•"/>
              <a:defRPr/>
            </a:pPr>
            <a:r>
              <a:rPr lang="es-ES" sz="2600" i="1" dirty="0" smtClean="0"/>
              <a:t>N comparaciones</a:t>
            </a:r>
            <a:r>
              <a:rPr lang="es-ES" sz="2600" dirty="0" smtClean="0"/>
              <a:t> si el elemento no se localiza</a:t>
            </a:r>
          </a:p>
          <a:p>
            <a:pPr lvl="1" algn="just" fontAlgn="auto">
              <a:spcAft>
                <a:spcPts val="0"/>
              </a:spcAft>
              <a:buFont typeface="Arial" pitchFamily="34" charset="0"/>
              <a:buChar char="•"/>
              <a:defRPr/>
            </a:pPr>
            <a:r>
              <a:rPr lang="es-ES" sz="2600" i="1" dirty="0" smtClean="0"/>
              <a:t>N comparaciones</a:t>
            </a:r>
            <a:r>
              <a:rPr lang="es-ES" sz="2600" dirty="0" smtClean="0"/>
              <a:t> si el elemento está en la última posición</a:t>
            </a:r>
          </a:p>
          <a:p>
            <a:pPr lvl="1" algn="just" fontAlgn="auto">
              <a:spcAft>
                <a:spcPts val="0"/>
              </a:spcAft>
              <a:buFont typeface="Arial" pitchFamily="34" charset="0"/>
              <a:buChar char="•"/>
              <a:defRPr/>
            </a:pPr>
            <a:r>
              <a:rPr lang="es-ES" sz="2600" i="1" dirty="0" smtClean="0"/>
              <a:t>1 comparación</a:t>
            </a:r>
            <a:r>
              <a:rPr lang="es-ES" sz="2600" dirty="0" smtClean="0"/>
              <a:t> si está en el primer lugar</a:t>
            </a:r>
          </a:p>
          <a:p>
            <a:pPr lvl="1" algn="just" fontAlgn="auto">
              <a:spcAft>
                <a:spcPts val="0"/>
              </a:spcAft>
              <a:buFont typeface="Arial" pitchFamily="34" charset="0"/>
              <a:buChar char="•"/>
              <a:defRPr/>
            </a:pPr>
            <a:r>
              <a:rPr lang="es-ES" sz="2600" i="1" dirty="0" smtClean="0"/>
              <a:t>i comparaciones</a:t>
            </a:r>
            <a:r>
              <a:rPr lang="es-ES" sz="2600" dirty="0" smtClean="0"/>
              <a:t> si está en un lugar intermedio (posición 1 &lt; i &lt; N)</a:t>
            </a:r>
          </a:p>
          <a:p>
            <a:pPr lvl="1" algn="just" fontAlgn="auto">
              <a:spcAft>
                <a:spcPts val="0"/>
              </a:spcAft>
              <a:buNone/>
              <a:defRPr/>
            </a:pPr>
            <a:endParaRPr lang="es-ES" sz="2600" dirty="0" smtClean="0"/>
          </a:p>
          <a:p>
            <a:pPr algn="just" fontAlgn="auto">
              <a:spcAft>
                <a:spcPts val="0"/>
              </a:spcAft>
              <a:buFont typeface="Arial" pitchFamily="34" charset="0"/>
              <a:buChar char="•"/>
              <a:defRPr/>
            </a:pPr>
            <a:r>
              <a:rPr lang="es-ES" sz="2600" dirty="0" smtClean="0"/>
              <a:t>Podemos suponer que el número medio de comparaciones a realizar es de </a:t>
            </a:r>
            <a:r>
              <a:rPr lang="es-ES" sz="2600" b="1" dirty="0" smtClean="0"/>
              <a:t>(</a:t>
            </a:r>
            <a:r>
              <a:rPr lang="es-ES" sz="2600" b="1" i="1" dirty="0" smtClean="0"/>
              <a:t>n + 1) / 2</a:t>
            </a:r>
            <a:r>
              <a:rPr lang="es-ES" sz="2600" dirty="0" smtClean="0"/>
              <a:t> , que es aproximadamente igual a la mitad de los elementos de la lista.</a:t>
            </a:r>
          </a:p>
          <a:p>
            <a:pPr fontAlgn="auto">
              <a:spcAft>
                <a:spcPts val="0"/>
              </a:spcAft>
              <a:buFont typeface="Arial" pitchFamily="34" charset="0"/>
              <a:buNone/>
              <a:defRPr/>
            </a:pP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68300"/>
          </a:xfrm>
        </p:spPr>
        <p:txBody>
          <a:bodyPr rtlCol="0">
            <a:normAutofit fontScale="90000"/>
          </a:bodyPr>
          <a:lstStyle/>
          <a:p>
            <a:pPr fontAlgn="auto">
              <a:spcAft>
                <a:spcPts val="0"/>
              </a:spcAft>
              <a:defRPr/>
            </a:pPr>
            <a:r>
              <a:rPr lang="es-ES" sz="3200" dirty="0" smtClean="0"/>
              <a:t>Búsqueda Secuencial - Casos</a:t>
            </a:r>
            <a:endParaRPr lang="es-ES" sz="3200" dirty="0"/>
          </a:p>
        </p:txBody>
      </p:sp>
      <p:sp>
        <p:nvSpPr>
          <p:cNvPr id="3" name="2 Marcador de contenido"/>
          <p:cNvSpPr>
            <a:spLocks noGrp="1"/>
          </p:cNvSpPr>
          <p:nvPr>
            <p:ph idx="1"/>
          </p:nvPr>
        </p:nvSpPr>
        <p:spPr>
          <a:xfrm>
            <a:off x="357158" y="928670"/>
            <a:ext cx="8429684" cy="5500726"/>
          </a:xfrm>
        </p:spPr>
        <p:txBody>
          <a:bodyPr rtlCol="0">
            <a:normAutofit fontScale="70000" lnSpcReduction="20000"/>
          </a:bodyPr>
          <a:lstStyle/>
          <a:p>
            <a:pPr algn="just" fontAlgn="auto">
              <a:spcAft>
                <a:spcPts val="0"/>
              </a:spcAft>
              <a:buNone/>
              <a:defRPr/>
            </a:pPr>
            <a:r>
              <a:rPr lang="es-ES" dirty="0" smtClean="0"/>
              <a:t>Una aplicación de la búsqueda puede ser en:</a:t>
            </a:r>
          </a:p>
          <a:p>
            <a:pPr algn="just" fontAlgn="auto">
              <a:spcAft>
                <a:spcPts val="0"/>
              </a:spcAft>
              <a:buNone/>
              <a:defRPr/>
            </a:pPr>
            <a:endParaRPr lang="es-ES" dirty="0" smtClean="0"/>
          </a:p>
          <a:p>
            <a:pPr algn="just" fontAlgn="auto">
              <a:spcAft>
                <a:spcPts val="0"/>
              </a:spcAft>
              <a:buFont typeface="Arial" pitchFamily="34" charset="0"/>
              <a:buChar char="•"/>
              <a:defRPr/>
            </a:pPr>
            <a:r>
              <a:rPr lang="es-ES" u="sng" dirty="0" smtClean="0"/>
              <a:t>Vector</a:t>
            </a:r>
            <a:r>
              <a:rPr lang="es-ES" dirty="0" smtClean="0"/>
              <a:t>: Se recorre el vector hasta encontrar una componente cuyo valor coincida con el buscado ó hasta que se acabe el vector. En este último caso el algoritmo debe indicar la no-existencia de dicho valor. Este método es válido para vectores ordenados o no, aunque para los vectores ordenados veremos otros métodos mas eficientes.</a:t>
            </a:r>
          </a:p>
          <a:p>
            <a:pPr algn="just" fontAlgn="auto">
              <a:spcAft>
                <a:spcPts val="0"/>
              </a:spcAft>
              <a:buFont typeface="Arial" pitchFamily="34" charset="0"/>
              <a:buNone/>
              <a:defRPr/>
            </a:pPr>
            <a:endParaRPr lang="es-ES" dirty="0" smtClean="0"/>
          </a:p>
          <a:p>
            <a:pPr algn="just" fontAlgn="auto">
              <a:spcAft>
                <a:spcPts val="0"/>
              </a:spcAft>
              <a:buFont typeface="Arial" pitchFamily="34" charset="0"/>
              <a:buChar char="•"/>
              <a:defRPr/>
            </a:pPr>
            <a:r>
              <a:rPr lang="es-ES" u="sng" dirty="0" smtClean="0"/>
              <a:t>Vector Ordenado</a:t>
            </a:r>
            <a:r>
              <a:rPr lang="es-ES" dirty="0" smtClean="0"/>
              <a:t>: Cuando el vector de búsqueda esta ordenado se consigue un algoritmo mas eficiente, sin mas que modificar la condición de fin del caso anterior. La ventaja que se obtiene es que una vez sobrepasado el valor buscado, no es necesario recorrer el resto del vector para saber que el valor no existe.</a:t>
            </a:r>
          </a:p>
          <a:p>
            <a:pPr algn="just" fontAlgn="auto">
              <a:spcAft>
                <a:spcPts val="0"/>
              </a:spcAft>
              <a:buFont typeface="Arial" pitchFamily="34" charset="0"/>
              <a:buNone/>
              <a:defRPr/>
            </a:pPr>
            <a:r>
              <a:rPr lang="es-ES" dirty="0" smtClean="0"/>
              <a:t> </a:t>
            </a:r>
          </a:p>
          <a:p>
            <a:pPr algn="just" fontAlgn="auto">
              <a:spcAft>
                <a:spcPts val="0"/>
              </a:spcAft>
              <a:buFont typeface="Arial" pitchFamily="34" charset="0"/>
              <a:buChar char="•"/>
              <a:defRPr/>
            </a:pPr>
            <a:r>
              <a:rPr lang="es-ES" u="sng" dirty="0" smtClean="0"/>
              <a:t>Matriz</a:t>
            </a:r>
            <a:r>
              <a:rPr lang="es-ES" dirty="0" smtClean="0"/>
              <a:t>: Se realiza mediante el anidamiento de dos bucles de búsqueda HASTA cuya finalización vendrá dada por la aparición del valor buscado o la terminación de la matriz. El recorrido se podrá hacer indistintamente por fila o por columna.</a:t>
            </a:r>
          </a:p>
          <a:p>
            <a:pPr algn="just" fontAlgn="auto">
              <a:spcAft>
                <a:spcPts val="0"/>
              </a:spcAft>
              <a:buFont typeface="Arial" pitchFamily="34" charset="0"/>
              <a:buChar char="•"/>
              <a:defRPr/>
            </a:pP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Título"/>
          <p:cNvSpPr>
            <a:spLocks noGrp="1"/>
          </p:cNvSpPr>
          <p:nvPr>
            <p:ph type="title"/>
          </p:nvPr>
        </p:nvSpPr>
        <p:spPr>
          <a:xfrm>
            <a:off x="457200" y="274638"/>
            <a:ext cx="8229600" cy="654050"/>
          </a:xfrm>
        </p:spPr>
        <p:txBody>
          <a:bodyPr/>
          <a:lstStyle/>
          <a:p>
            <a:r>
              <a:rPr lang="es-ES" sz="2800" dirty="0" smtClean="0"/>
              <a:t>Búsqueda de máximos y mínimos </a:t>
            </a:r>
          </a:p>
        </p:txBody>
      </p:sp>
      <p:sp>
        <p:nvSpPr>
          <p:cNvPr id="3" name="2 Marcador de contenido"/>
          <p:cNvSpPr>
            <a:spLocks noGrp="1"/>
          </p:cNvSpPr>
          <p:nvPr>
            <p:ph idx="1"/>
          </p:nvPr>
        </p:nvSpPr>
        <p:spPr>
          <a:xfrm>
            <a:off x="500063" y="1285859"/>
            <a:ext cx="8286750" cy="5214953"/>
          </a:xfrm>
        </p:spPr>
        <p:txBody>
          <a:bodyPr rtlCol="0">
            <a:normAutofit/>
          </a:bodyPr>
          <a:lstStyle/>
          <a:p>
            <a:pPr algn="just" fontAlgn="auto">
              <a:spcAft>
                <a:spcPts val="0"/>
              </a:spcAft>
              <a:buFont typeface="Arial" pitchFamily="34" charset="0"/>
              <a:buChar char="•"/>
              <a:defRPr/>
            </a:pPr>
            <a:r>
              <a:rPr lang="es-ES" sz="2000" dirty="0" smtClean="0"/>
              <a:t>En muchos casos, es necesario determinar el mayor o el menor valor de un conjunto de datos. </a:t>
            </a:r>
          </a:p>
          <a:p>
            <a:pPr algn="just" fontAlgn="auto">
              <a:spcAft>
                <a:spcPts val="0"/>
              </a:spcAft>
              <a:buNone/>
              <a:defRPr/>
            </a:pPr>
            <a:endParaRPr lang="es-ES" sz="2000" dirty="0" smtClean="0"/>
          </a:p>
          <a:p>
            <a:pPr algn="just" fontAlgn="auto">
              <a:spcAft>
                <a:spcPts val="0"/>
              </a:spcAft>
              <a:buFont typeface="Arial" pitchFamily="34" charset="0"/>
              <a:buChar char="•"/>
              <a:defRPr/>
            </a:pPr>
            <a:r>
              <a:rPr lang="es-ES" sz="2000" dirty="0" smtClean="0"/>
              <a:t>Existen diversos algoritmos para esta determinación, en la mayoría de ellos se realizan comparaciones sucesivas de todos y cada uno de los datos resguardando en una variable auxiliar el valor que resulte mayor o menor, de acuerdo a lo que se busque, de manera tal que cuando no existan mas datos para comparar, esta variable auxiliar contendrá el valor máximo o mínimo buscado.</a:t>
            </a:r>
          </a:p>
          <a:p>
            <a:pPr algn="just" fontAlgn="auto">
              <a:spcAft>
                <a:spcPts val="0"/>
              </a:spcAft>
              <a:buFont typeface="Arial" pitchFamily="34" charset="0"/>
              <a:buNone/>
              <a:defRPr/>
            </a:pPr>
            <a:r>
              <a:rPr lang="es-ES" sz="2000" dirty="0" smtClean="0"/>
              <a:t> </a:t>
            </a:r>
          </a:p>
          <a:p>
            <a:pPr algn="just" fontAlgn="auto">
              <a:spcAft>
                <a:spcPts val="0"/>
              </a:spcAft>
              <a:buFont typeface="Arial" pitchFamily="34" charset="0"/>
              <a:buChar char="•"/>
              <a:defRPr/>
            </a:pPr>
            <a:r>
              <a:rPr lang="es-ES" sz="2000" dirty="0" smtClean="0"/>
              <a:t>Existen tres métodos para la resolución de este problema:</a:t>
            </a:r>
          </a:p>
          <a:p>
            <a:pPr algn="just" fontAlgn="auto">
              <a:spcAft>
                <a:spcPts val="0"/>
              </a:spcAft>
              <a:buNone/>
              <a:defRPr/>
            </a:pPr>
            <a:endParaRPr lang="es-ES" sz="2000" dirty="0" smtClean="0"/>
          </a:p>
          <a:p>
            <a:pPr lvl="1" algn="just" fontAlgn="auto">
              <a:spcAft>
                <a:spcPts val="0"/>
              </a:spcAft>
              <a:buFont typeface="Arial" pitchFamily="34" charset="0"/>
              <a:buChar char="–"/>
              <a:defRPr/>
            </a:pPr>
            <a:r>
              <a:rPr lang="es-ES" sz="2000" i="1" dirty="0" smtClean="0"/>
              <a:t>Ramificación del árbol</a:t>
            </a:r>
            <a:endParaRPr lang="es-ES" sz="2000" dirty="0" smtClean="0"/>
          </a:p>
          <a:p>
            <a:pPr lvl="1" algn="just" fontAlgn="auto">
              <a:spcAft>
                <a:spcPts val="0"/>
              </a:spcAft>
              <a:buFont typeface="Arial" pitchFamily="34" charset="0"/>
              <a:buChar char="–"/>
              <a:defRPr/>
            </a:pPr>
            <a:r>
              <a:rPr lang="es-ES" sz="2000" i="1" dirty="0" smtClean="0"/>
              <a:t>Campeonato</a:t>
            </a:r>
            <a:endParaRPr lang="es-ES" sz="2000" dirty="0" smtClean="0"/>
          </a:p>
          <a:p>
            <a:pPr lvl="1" algn="just" fontAlgn="auto">
              <a:spcAft>
                <a:spcPts val="0"/>
              </a:spcAft>
              <a:buFont typeface="Arial" pitchFamily="34" charset="0"/>
              <a:buChar char="–"/>
              <a:defRPr/>
            </a:pPr>
            <a:r>
              <a:rPr lang="es-ES" sz="2000" i="1" dirty="0" smtClean="0"/>
              <a:t>Supuesto o prepo</a:t>
            </a:r>
            <a:endParaRPr lang="es-ES" sz="2000" dirty="0" smtClean="0"/>
          </a:p>
          <a:p>
            <a:pPr algn="just" fontAlgn="auto">
              <a:spcAft>
                <a:spcPts val="0"/>
              </a:spcAft>
              <a:buFont typeface="Arial" pitchFamily="34" charset="0"/>
              <a:buChar char="•"/>
              <a:defRPr/>
            </a:pPr>
            <a:endParaRPr lang="es-E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Resultado de imagen para imagen de ramificacion del arbol"/>
          <p:cNvPicPr>
            <a:picLocks noChangeAspect="1" noChangeArrowheads="1"/>
          </p:cNvPicPr>
          <p:nvPr/>
        </p:nvPicPr>
        <p:blipFill>
          <a:blip r:embed="rId2"/>
          <a:srcRect/>
          <a:stretch>
            <a:fillRect/>
          </a:stretch>
        </p:blipFill>
        <p:spPr bwMode="auto">
          <a:xfrm>
            <a:off x="-1" y="0"/>
            <a:ext cx="9144001" cy="6858000"/>
          </a:xfrm>
          <a:prstGeom prst="rect">
            <a:avLst/>
          </a:prstGeom>
          <a:noFill/>
        </p:spPr>
      </p:pic>
      <p:sp>
        <p:nvSpPr>
          <p:cNvPr id="22529" name="2 Marcador de contenido"/>
          <p:cNvSpPr>
            <a:spLocks noGrp="1"/>
          </p:cNvSpPr>
          <p:nvPr>
            <p:ph idx="1"/>
          </p:nvPr>
        </p:nvSpPr>
        <p:spPr>
          <a:xfrm>
            <a:off x="285720" y="214290"/>
            <a:ext cx="8429684" cy="4525963"/>
          </a:xfrm>
        </p:spPr>
        <p:txBody>
          <a:bodyPr/>
          <a:lstStyle/>
          <a:p>
            <a:pPr>
              <a:buFont typeface="Arial" charset="0"/>
              <a:buNone/>
            </a:pPr>
            <a:r>
              <a:rPr lang="es-ES" b="1" u="sng" dirty="0" smtClean="0">
                <a:solidFill>
                  <a:srgbClr val="FF0000"/>
                </a:solidFill>
              </a:rPr>
              <a:t>Ramificación del árbol</a:t>
            </a:r>
          </a:p>
          <a:p>
            <a:pPr>
              <a:buFont typeface="Arial" charset="0"/>
              <a:buNone/>
            </a:pPr>
            <a:endParaRPr lang="es-ES" b="1" u="sng" dirty="0" smtClean="0">
              <a:solidFill>
                <a:srgbClr val="FF0000"/>
              </a:solidFill>
            </a:endParaRPr>
          </a:p>
          <a:p>
            <a:pPr algn="just">
              <a:buFont typeface="Arial" charset="0"/>
              <a:buNone/>
            </a:pPr>
            <a:r>
              <a:rPr lang="es-ES" b="1" dirty="0" smtClean="0">
                <a:solidFill>
                  <a:srgbClr val="FF0000"/>
                </a:solidFill>
              </a:rPr>
              <a:t>Consiste en las </a:t>
            </a:r>
            <a:r>
              <a:rPr lang="es-ES" b="1" i="1" dirty="0" smtClean="0">
                <a:solidFill>
                  <a:srgbClr val="FF0000"/>
                </a:solidFill>
              </a:rPr>
              <a:t>combinaciones de comparaciones</a:t>
            </a:r>
            <a:r>
              <a:rPr lang="es-ES" b="1" dirty="0" smtClean="0">
                <a:solidFill>
                  <a:srgbClr val="FF0000"/>
                </a:solidFill>
              </a:rPr>
              <a:t> de todas las variables que intervienen.</a:t>
            </a:r>
          </a:p>
          <a:p>
            <a:pPr algn="just">
              <a:buFont typeface="Arial" charset="0"/>
              <a:buNone/>
            </a:pPr>
            <a:endParaRPr lang="es-ES" b="1" dirty="0" smtClean="0">
              <a:solidFill>
                <a:srgbClr val="FF0000"/>
              </a:solidFill>
            </a:endParaRPr>
          </a:p>
          <a:p>
            <a:pPr algn="just">
              <a:buFont typeface="Arial" charset="0"/>
              <a:buNone/>
            </a:pPr>
            <a:r>
              <a:rPr lang="es-ES" b="1" dirty="0" smtClean="0">
                <a:solidFill>
                  <a:srgbClr val="FF0000"/>
                </a:solidFill>
              </a:rPr>
              <a:t>Este método se realiza teniendo en cuenta que todos los campos deben estar simultáneamente en memoria (es del tipo de </a:t>
            </a:r>
            <a:r>
              <a:rPr lang="es-ES" b="1" i="1" dirty="0" smtClean="0">
                <a:solidFill>
                  <a:srgbClr val="FF0000"/>
                </a:solidFill>
              </a:rPr>
              <a:t>búsqueda interna)</a:t>
            </a:r>
            <a:r>
              <a:rPr lang="es-ES" b="1" dirty="0" smtClean="0">
                <a:solidFill>
                  <a:srgbClr val="FF0000"/>
                </a:solidFill>
              </a:rPr>
              <a:t>.</a:t>
            </a:r>
          </a:p>
          <a:p>
            <a:pPr algn="just">
              <a:buFont typeface="Arial" charset="0"/>
              <a:buNone/>
            </a:pPr>
            <a:endParaRPr lang="es-ES" b="1" dirty="0" smtClean="0">
              <a:solidFill>
                <a:srgbClr val="FF0000"/>
              </a:solidFill>
            </a:endParaRPr>
          </a:p>
          <a:p>
            <a:pPr algn="just">
              <a:buFont typeface="Arial" charset="0"/>
              <a:buNone/>
            </a:pPr>
            <a:r>
              <a:rPr lang="es-ES" b="1" dirty="0" smtClean="0">
                <a:solidFill>
                  <a:srgbClr val="FF0000"/>
                </a:solidFill>
              </a:rPr>
              <a:t>Este método es intuitivo y natural.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descr="arbol"/>
          <p:cNvPicPr>
            <a:picLocks noChangeAspect="1" noChangeArrowheads="1"/>
          </p:cNvPicPr>
          <p:nvPr/>
        </p:nvPicPr>
        <p:blipFill>
          <a:blip r:embed="rId2"/>
          <a:srcRect/>
          <a:stretch>
            <a:fillRect/>
          </a:stretch>
        </p:blipFill>
        <p:spPr bwMode="auto">
          <a:xfrm>
            <a:off x="5357813" y="357188"/>
            <a:ext cx="3786187" cy="5786437"/>
          </a:xfrm>
          <a:prstGeom prst="rect">
            <a:avLst/>
          </a:prstGeom>
          <a:noFill/>
          <a:ln w="9525">
            <a:noFill/>
            <a:miter lim="800000"/>
            <a:headEnd/>
            <a:tailEnd/>
          </a:ln>
        </p:spPr>
      </p:pic>
      <p:sp>
        <p:nvSpPr>
          <p:cNvPr id="19459" name="Rectangle 3"/>
          <p:cNvSpPr>
            <a:spLocks noChangeArrowheads="1"/>
          </p:cNvSpPr>
          <p:nvPr/>
        </p:nvSpPr>
        <p:spPr bwMode="auto">
          <a:xfrm>
            <a:off x="142844" y="285728"/>
            <a:ext cx="4714875" cy="5863144"/>
          </a:xfrm>
          <a:prstGeom prst="rect">
            <a:avLst/>
          </a:prstGeom>
          <a:noFill/>
          <a:ln w="9525">
            <a:noFill/>
            <a:miter lim="800000"/>
            <a:headEnd/>
            <a:tailEnd/>
          </a:ln>
          <a:effectLst/>
        </p:spPr>
        <p:txBody>
          <a:bodyPr wrap="square" lIns="901416" bIns="0" anchor="ctr">
            <a:spAutoFit/>
          </a:bodyPr>
          <a:lstStyle/>
          <a:p>
            <a:pPr indent="504825" algn="just">
              <a:defRPr/>
            </a:pPr>
            <a:r>
              <a:rPr lang="es-ES" sz="1400" b="1" dirty="0">
                <a:latin typeface="Tahoma" pitchFamily="34" charset="0"/>
                <a:ea typeface="Tahoma" pitchFamily="34" charset="0"/>
                <a:cs typeface="Tahoma" pitchFamily="34" charset="0"/>
              </a:rPr>
              <a:t>Comenzar</a:t>
            </a:r>
          </a:p>
          <a:p>
            <a:pPr indent="504825" algn="just" eaLnBrk="0" hangingPunct="0">
              <a:defRPr/>
            </a:pPr>
            <a:endParaRPr lang="es-ES" sz="1400" b="1" dirty="0" smtClean="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Mientras </a:t>
            </a:r>
            <a:r>
              <a:rPr lang="es-ES" sz="1400" dirty="0">
                <a:latin typeface="Tahoma" pitchFamily="34" charset="0"/>
                <a:ea typeface="Tahoma" pitchFamily="34" charset="0"/>
                <a:cs typeface="Tahoma" pitchFamily="34" charset="0"/>
              </a:rPr>
              <a:t>no EOF</a:t>
            </a:r>
          </a:p>
          <a:p>
            <a:pPr indent="504825" algn="just" eaLnBrk="0" hangingPunct="0">
              <a:defRPr/>
            </a:pPr>
            <a:r>
              <a:rPr lang="es-ES" sz="1400" b="1" dirty="0">
                <a:latin typeface="Tahoma" pitchFamily="34" charset="0"/>
                <a:ea typeface="Tahoma" pitchFamily="34" charset="0"/>
                <a:cs typeface="Tahoma" pitchFamily="34" charset="0"/>
              </a:rPr>
              <a:t>Leer</a:t>
            </a:r>
            <a:r>
              <a:rPr lang="es-ES" sz="1400" dirty="0">
                <a:latin typeface="Tahoma" pitchFamily="34" charset="0"/>
                <a:ea typeface="Tahoma" pitchFamily="34" charset="0"/>
                <a:cs typeface="Tahoma" pitchFamily="34" charset="0"/>
              </a:rPr>
              <a:t> A,B,C</a:t>
            </a:r>
          </a:p>
          <a:p>
            <a:pPr indent="504825" algn="just" eaLnBrk="0" hangingPunct="0">
              <a:defRPr/>
            </a:pPr>
            <a:r>
              <a:rPr lang="es-ES" sz="1400" b="1" dirty="0">
                <a:latin typeface="Tahoma" pitchFamily="34" charset="0"/>
                <a:ea typeface="Tahoma" pitchFamily="34" charset="0"/>
                <a:cs typeface="Tahoma" pitchFamily="34" charset="0"/>
              </a:rPr>
              <a:t>Si</a:t>
            </a:r>
            <a:r>
              <a:rPr lang="es-ES" sz="1400" dirty="0">
                <a:latin typeface="Tahoma" pitchFamily="34" charset="0"/>
                <a:ea typeface="Tahoma" pitchFamily="34" charset="0"/>
                <a:cs typeface="Tahoma" pitchFamily="34" charset="0"/>
              </a:rPr>
              <a:t> A&gt;B</a:t>
            </a:r>
          </a:p>
          <a:p>
            <a:pPr indent="504825" algn="just" eaLnBrk="0" hangingPunct="0">
              <a:defRPr/>
            </a:pPr>
            <a:r>
              <a:rPr lang="es-ES" sz="1400" b="1" dirty="0" smtClean="0">
                <a:latin typeface="Tahoma" pitchFamily="34" charset="0"/>
                <a:ea typeface="Tahoma" pitchFamily="34" charset="0"/>
                <a:cs typeface="Tahoma" pitchFamily="34" charset="0"/>
              </a:rPr>
              <a:t>     Entonces </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Si </a:t>
            </a:r>
            <a:r>
              <a:rPr lang="es-ES" sz="1400" dirty="0">
                <a:latin typeface="Tahoma" pitchFamily="34" charset="0"/>
                <a:ea typeface="Tahoma" pitchFamily="34" charset="0"/>
                <a:cs typeface="Tahoma" pitchFamily="34" charset="0"/>
              </a:rPr>
              <a:t>A&gt;C</a:t>
            </a:r>
          </a:p>
          <a:p>
            <a:pPr indent="504825" algn="just" eaLnBrk="0" hangingPunct="0">
              <a:defRPr/>
            </a:pPr>
            <a:r>
              <a:rPr lang="es-ES" sz="1400" b="1" dirty="0" smtClean="0">
                <a:latin typeface="Tahoma" pitchFamily="34" charset="0"/>
                <a:ea typeface="Tahoma" pitchFamily="34" charset="0"/>
                <a:cs typeface="Tahoma" pitchFamily="34" charset="0"/>
              </a:rPr>
              <a:t>      Entonces</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Imprimir </a:t>
            </a:r>
            <a:r>
              <a:rPr lang="es-ES" sz="1400" dirty="0">
                <a:latin typeface="Tahoma" pitchFamily="34" charset="0"/>
                <a:ea typeface="Tahoma" pitchFamily="34" charset="0"/>
                <a:cs typeface="Tahoma" pitchFamily="34" charset="0"/>
              </a:rPr>
              <a:t>“Mayor “A</a:t>
            </a:r>
            <a:endParaRPr lang="es-ES" sz="1400" b="1" dirty="0">
              <a:latin typeface="Tahoma" pitchFamily="34" charset="0"/>
              <a:ea typeface="Tahoma" pitchFamily="34" charset="0"/>
              <a:cs typeface="Tahoma" pitchFamily="34" charset="0"/>
            </a:endParaRPr>
          </a:p>
          <a:p>
            <a:pPr indent="504825" algn="just" eaLnBrk="0" hangingPunct="0">
              <a:defRPr/>
            </a:pPr>
            <a:r>
              <a:rPr lang="es-ES" sz="1400" b="1" dirty="0">
                <a:latin typeface="Tahoma" pitchFamily="34" charset="0"/>
                <a:ea typeface="Tahoma" pitchFamily="34" charset="0"/>
                <a:cs typeface="Tahoma" pitchFamily="34" charset="0"/>
              </a:rPr>
              <a:t>	</a:t>
            </a:r>
            <a:r>
              <a:rPr lang="es-ES" sz="1400" b="1" dirty="0" smtClean="0">
                <a:latin typeface="Tahoma" pitchFamily="34" charset="0"/>
                <a:ea typeface="Tahoma" pitchFamily="34" charset="0"/>
                <a:cs typeface="Tahoma" pitchFamily="34" charset="0"/>
              </a:rPr>
              <a:t>Si_no</a:t>
            </a:r>
            <a:endParaRPr lang="es-ES" sz="1400" b="1"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Si</a:t>
            </a:r>
            <a:r>
              <a:rPr lang="es-ES" sz="1400" dirty="0" smtClean="0">
                <a:latin typeface="Tahoma" pitchFamily="34" charset="0"/>
                <a:ea typeface="Tahoma" pitchFamily="34" charset="0"/>
                <a:cs typeface="Tahoma" pitchFamily="34" charset="0"/>
              </a:rPr>
              <a:t> </a:t>
            </a:r>
            <a:r>
              <a:rPr lang="es-ES" sz="1400" dirty="0">
                <a:latin typeface="Tahoma" pitchFamily="34" charset="0"/>
                <a:ea typeface="Tahoma" pitchFamily="34" charset="0"/>
                <a:cs typeface="Tahoma" pitchFamily="34" charset="0"/>
              </a:rPr>
              <a:t>B&gt;C</a:t>
            </a:r>
          </a:p>
          <a:p>
            <a:pPr indent="504825" algn="just" eaLnBrk="0" hangingPunct="0">
              <a:defRPr/>
            </a:pPr>
            <a:r>
              <a:rPr lang="es-ES" sz="1400" b="1" dirty="0" smtClean="0">
                <a:latin typeface="Tahoma" pitchFamily="34" charset="0"/>
                <a:ea typeface="Tahoma" pitchFamily="34" charset="0"/>
                <a:cs typeface="Tahoma" pitchFamily="34" charset="0"/>
              </a:rPr>
              <a:t>        Entonces</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a:latin typeface="Tahoma" pitchFamily="34" charset="0"/>
                <a:ea typeface="Tahoma" pitchFamily="34" charset="0"/>
                <a:cs typeface="Tahoma" pitchFamily="34" charset="0"/>
              </a:rPr>
              <a:t>	</a:t>
            </a:r>
            <a:r>
              <a:rPr lang="es-ES" sz="1400" b="1" dirty="0" smtClean="0">
                <a:latin typeface="Tahoma" pitchFamily="34" charset="0"/>
                <a:ea typeface="Tahoma" pitchFamily="34" charset="0"/>
                <a:cs typeface="Tahoma" pitchFamily="34" charset="0"/>
              </a:rPr>
              <a:t>Imprimir </a:t>
            </a:r>
            <a:r>
              <a:rPr lang="es-ES" sz="1400" dirty="0">
                <a:latin typeface="Tahoma" pitchFamily="34" charset="0"/>
                <a:ea typeface="Tahoma" pitchFamily="34" charset="0"/>
                <a:cs typeface="Tahoma" pitchFamily="34" charset="0"/>
              </a:rPr>
              <a:t>“Mayor “B</a:t>
            </a:r>
          </a:p>
          <a:p>
            <a:pPr indent="504825" algn="just" eaLnBrk="0" hangingPunct="0">
              <a:defRPr/>
            </a:pPr>
            <a:r>
              <a:rPr lang="es-ES" sz="1400" dirty="0">
                <a:latin typeface="Tahoma" pitchFamily="34" charset="0"/>
                <a:ea typeface="Tahoma" pitchFamily="34" charset="0"/>
                <a:cs typeface="Tahoma" pitchFamily="34" charset="0"/>
              </a:rPr>
              <a:t>	</a:t>
            </a:r>
            <a:r>
              <a:rPr lang="es-ES" sz="1400" dirty="0" smtClean="0">
                <a:latin typeface="Tahoma" pitchFamily="34" charset="0"/>
                <a:ea typeface="Tahoma" pitchFamily="34" charset="0"/>
                <a:cs typeface="Tahoma" pitchFamily="34" charset="0"/>
              </a:rPr>
              <a:t>   </a:t>
            </a:r>
            <a:r>
              <a:rPr lang="es-ES" sz="1400" b="1" dirty="0" smtClean="0">
                <a:latin typeface="Tahoma" pitchFamily="34" charset="0"/>
                <a:ea typeface="Tahoma" pitchFamily="34" charset="0"/>
                <a:cs typeface="Tahoma" pitchFamily="34" charset="0"/>
              </a:rPr>
              <a:t>Si_no</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a:latin typeface="Tahoma" pitchFamily="34" charset="0"/>
                <a:ea typeface="Tahoma" pitchFamily="34" charset="0"/>
                <a:cs typeface="Tahoma" pitchFamily="34" charset="0"/>
              </a:rPr>
              <a:t>	</a:t>
            </a:r>
            <a:r>
              <a:rPr lang="es-ES" sz="1400" b="1" dirty="0" smtClean="0">
                <a:latin typeface="Tahoma" pitchFamily="34" charset="0"/>
                <a:ea typeface="Tahoma" pitchFamily="34" charset="0"/>
                <a:cs typeface="Tahoma" pitchFamily="34" charset="0"/>
              </a:rPr>
              <a:t>Imprimir </a:t>
            </a:r>
            <a:r>
              <a:rPr lang="es-ES" sz="1400" dirty="0">
                <a:latin typeface="Tahoma" pitchFamily="34" charset="0"/>
                <a:ea typeface="Tahoma" pitchFamily="34" charset="0"/>
                <a:cs typeface="Tahoma" pitchFamily="34" charset="0"/>
              </a:rPr>
              <a:t>“Mayor “C</a:t>
            </a:r>
          </a:p>
          <a:p>
            <a:pPr indent="504825" algn="just" eaLnBrk="0" hangingPunct="0">
              <a:defRPr/>
            </a:pPr>
            <a:r>
              <a:rPr lang="es-ES" sz="1400" b="1" dirty="0">
                <a:latin typeface="Tahoma" pitchFamily="34" charset="0"/>
                <a:ea typeface="Tahoma" pitchFamily="34" charset="0"/>
                <a:cs typeface="Tahoma" pitchFamily="34" charset="0"/>
              </a:rPr>
              <a:t>	</a:t>
            </a:r>
            <a:r>
              <a:rPr lang="es-ES" sz="1400" b="1" dirty="0" smtClean="0">
                <a:latin typeface="Tahoma" pitchFamily="34" charset="0"/>
                <a:ea typeface="Tahoma" pitchFamily="34" charset="0"/>
                <a:cs typeface="Tahoma" pitchFamily="34" charset="0"/>
              </a:rPr>
              <a:t>   Fin_si</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Fin_si</a:t>
            </a:r>
            <a:endParaRPr lang="es-ES" sz="1400" b="1" dirty="0">
              <a:latin typeface="Tahoma" pitchFamily="34" charset="0"/>
              <a:ea typeface="Tahoma" pitchFamily="34" charset="0"/>
              <a:cs typeface="Tahoma" pitchFamily="34" charset="0"/>
            </a:endParaRPr>
          </a:p>
          <a:p>
            <a:pPr indent="504825" algn="just" eaLnBrk="0" hangingPunct="0">
              <a:defRPr/>
            </a:pPr>
            <a:r>
              <a:rPr lang="es-ES" sz="1400" b="1" dirty="0">
                <a:latin typeface="Tahoma" pitchFamily="34" charset="0"/>
                <a:ea typeface="Tahoma" pitchFamily="34" charset="0"/>
                <a:cs typeface="Tahoma" pitchFamily="34" charset="0"/>
              </a:rPr>
              <a:t>Si_no	</a:t>
            </a:r>
          </a:p>
          <a:p>
            <a:pPr indent="504825" algn="just" eaLnBrk="0" hangingPunct="0">
              <a:defRPr/>
            </a:pPr>
            <a:r>
              <a:rPr lang="es-ES" sz="1400" b="1" dirty="0">
                <a:latin typeface="Tahoma" pitchFamily="34" charset="0"/>
                <a:ea typeface="Tahoma" pitchFamily="34" charset="0"/>
                <a:cs typeface="Tahoma" pitchFamily="34" charset="0"/>
              </a:rPr>
              <a:t>Si</a:t>
            </a:r>
            <a:r>
              <a:rPr lang="es-ES" sz="1400" dirty="0">
                <a:latin typeface="Tahoma" pitchFamily="34" charset="0"/>
                <a:ea typeface="Tahoma" pitchFamily="34" charset="0"/>
                <a:cs typeface="Tahoma" pitchFamily="34" charset="0"/>
              </a:rPr>
              <a:t> B&gt;C</a:t>
            </a:r>
            <a:endParaRPr lang="es-ES" sz="1400" b="1"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Entonces</a:t>
            </a:r>
            <a:endParaRPr lang="es-ES" sz="1400" b="1"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Imprimir </a:t>
            </a:r>
            <a:r>
              <a:rPr lang="es-ES" sz="1400" dirty="0">
                <a:latin typeface="Tahoma" pitchFamily="34" charset="0"/>
                <a:ea typeface="Tahoma" pitchFamily="34" charset="0"/>
                <a:cs typeface="Tahoma" pitchFamily="34" charset="0"/>
              </a:rPr>
              <a:t>“Mayor “B</a:t>
            </a:r>
          </a:p>
          <a:p>
            <a:pPr indent="504825" algn="just" eaLnBrk="0" hangingPunct="0">
              <a:defRPr/>
            </a:pPr>
            <a:r>
              <a:rPr lang="es-ES" sz="1400" b="1" dirty="0" smtClean="0">
                <a:latin typeface="Tahoma" pitchFamily="34" charset="0"/>
                <a:ea typeface="Tahoma" pitchFamily="34" charset="0"/>
                <a:cs typeface="Tahoma" pitchFamily="34" charset="0"/>
              </a:rPr>
              <a:t>       Si_no</a:t>
            </a:r>
            <a:endParaRPr lang="es-ES" sz="1400" dirty="0">
              <a:latin typeface="Tahoma" pitchFamily="34" charset="0"/>
              <a:ea typeface="Tahoma" pitchFamily="34" charset="0"/>
              <a:cs typeface="Tahoma" pitchFamily="34" charset="0"/>
            </a:endParaRPr>
          </a:p>
          <a:p>
            <a:pPr indent="504825" algn="just" eaLnBrk="0" hangingPunct="0">
              <a:defRPr/>
            </a:pPr>
            <a:r>
              <a:rPr lang="es-ES" sz="1400" b="1" dirty="0" smtClean="0">
                <a:latin typeface="Tahoma" pitchFamily="34" charset="0"/>
                <a:ea typeface="Tahoma" pitchFamily="34" charset="0"/>
                <a:cs typeface="Tahoma" pitchFamily="34" charset="0"/>
              </a:rPr>
              <a:t>           Imprimir </a:t>
            </a:r>
            <a:r>
              <a:rPr lang="es-ES" sz="1400" dirty="0">
                <a:latin typeface="Tahoma" pitchFamily="34" charset="0"/>
                <a:ea typeface="Tahoma" pitchFamily="34" charset="0"/>
                <a:cs typeface="Tahoma" pitchFamily="34" charset="0"/>
              </a:rPr>
              <a:t>“Mayor “C</a:t>
            </a:r>
          </a:p>
          <a:p>
            <a:pPr indent="449263" algn="just" eaLnBrk="0" hangingPunct="0">
              <a:defRPr/>
            </a:pPr>
            <a:r>
              <a:rPr lang="es-ES" sz="1400" b="1" dirty="0" smtClean="0">
                <a:latin typeface="Tahoma" pitchFamily="34" charset="0"/>
                <a:ea typeface="Tahoma" pitchFamily="34" charset="0"/>
                <a:cs typeface="Tahoma" pitchFamily="34" charset="0"/>
              </a:rPr>
              <a:t>        Fin_si</a:t>
            </a:r>
            <a:endParaRPr lang="es-ES" sz="1400" b="1" dirty="0">
              <a:latin typeface="Tahoma" pitchFamily="34" charset="0"/>
              <a:ea typeface="Tahoma" pitchFamily="34" charset="0"/>
              <a:cs typeface="Tahoma" pitchFamily="34" charset="0"/>
            </a:endParaRPr>
          </a:p>
          <a:p>
            <a:pPr indent="449263" algn="just" eaLnBrk="0" hangingPunct="0">
              <a:defRPr/>
            </a:pPr>
            <a:r>
              <a:rPr lang="es-ES" sz="1400" b="1" dirty="0" smtClean="0">
                <a:latin typeface="Tahoma" pitchFamily="34" charset="0"/>
                <a:ea typeface="Tahoma" pitchFamily="34" charset="0"/>
                <a:cs typeface="Tahoma" pitchFamily="34" charset="0"/>
              </a:rPr>
              <a:t>      Fin_si</a:t>
            </a:r>
            <a:endParaRPr lang="es-ES" sz="1400" b="1" dirty="0">
              <a:latin typeface="Tahoma" pitchFamily="34" charset="0"/>
              <a:ea typeface="Tahoma" pitchFamily="34" charset="0"/>
              <a:cs typeface="Tahoma" pitchFamily="34" charset="0"/>
            </a:endParaRPr>
          </a:p>
          <a:p>
            <a:pPr indent="449263" algn="just" eaLnBrk="0" hangingPunct="0">
              <a:defRPr/>
            </a:pPr>
            <a:r>
              <a:rPr lang="es-ES" sz="1400" b="1" dirty="0">
                <a:latin typeface="Tahoma" pitchFamily="34" charset="0"/>
                <a:ea typeface="Tahoma" pitchFamily="34" charset="0"/>
                <a:cs typeface="Tahoma" pitchFamily="34" charset="0"/>
              </a:rPr>
              <a:t>Fin_mientras</a:t>
            </a:r>
            <a:endParaRPr lang="es-ES" sz="1400" dirty="0">
              <a:latin typeface="Tahoma" pitchFamily="34" charset="0"/>
              <a:ea typeface="Tahoma" pitchFamily="34" charset="0"/>
              <a:cs typeface="Tahoma" pitchFamily="34" charset="0"/>
            </a:endParaRPr>
          </a:p>
          <a:p>
            <a:pPr indent="449263" algn="just" eaLnBrk="0" hangingPunct="0">
              <a:defRPr/>
            </a:pPr>
            <a:r>
              <a:rPr lang="es-ES" sz="1400" b="1" dirty="0">
                <a:latin typeface="Tahoma" pitchFamily="34" charset="0"/>
                <a:ea typeface="Tahoma" pitchFamily="34" charset="0"/>
                <a:cs typeface="Tahoma" pitchFamily="34" charset="0"/>
              </a:rPr>
              <a:t>Parar </a:t>
            </a:r>
            <a:endParaRPr lang="es-ES" sz="14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428625"/>
            <a:ext cx="4000496" cy="2328863"/>
          </a:xfrm>
        </p:spPr>
        <p:txBody>
          <a:bodyPr rtlCol="0">
            <a:normAutofit fontScale="62500" lnSpcReduction="20000"/>
          </a:bodyPr>
          <a:lstStyle/>
          <a:p>
            <a:pPr algn="ctr" fontAlgn="auto">
              <a:spcAft>
                <a:spcPts val="0"/>
              </a:spcAft>
              <a:buNone/>
              <a:defRPr/>
            </a:pPr>
            <a:r>
              <a:rPr lang="es-ES" b="1" u="sng" dirty="0" smtClean="0"/>
              <a:t>Campeonato</a:t>
            </a:r>
            <a:endParaRPr lang="es-ES" dirty="0" smtClean="0"/>
          </a:p>
          <a:p>
            <a:pPr algn="just" fontAlgn="auto">
              <a:spcAft>
                <a:spcPts val="0"/>
              </a:spcAft>
              <a:buNone/>
              <a:defRPr/>
            </a:pPr>
            <a:endParaRPr lang="es-ES" dirty="0" smtClean="0"/>
          </a:p>
          <a:p>
            <a:pPr algn="just" fontAlgn="auto">
              <a:spcAft>
                <a:spcPts val="0"/>
              </a:spcAft>
              <a:buFont typeface="Arial" pitchFamily="34" charset="0"/>
              <a:buChar char="•"/>
              <a:defRPr/>
            </a:pPr>
            <a:r>
              <a:rPr lang="es-ES" dirty="0" smtClean="0"/>
              <a:t>Consiste en la comparación </a:t>
            </a:r>
            <a:r>
              <a:rPr lang="es-ES" b="1" dirty="0" smtClean="0"/>
              <a:t>de a pares</a:t>
            </a:r>
            <a:r>
              <a:rPr lang="es-ES" dirty="0" smtClean="0"/>
              <a:t> de todas las variables que intervienen. En este método los campos también deben estar simultáneamente en memoria. </a:t>
            </a:r>
            <a:endParaRPr lang="es-ES" dirty="0"/>
          </a:p>
        </p:txBody>
      </p:sp>
      <p:pic>
        <p:nvPicPr>
          <p:cNvPr id="24578" name="Picture 1" descr="campeon"/>
          <p:cNvPicPr>
            <a:picLocks noChangeAspect="1" noChangeArrowheads="1"/>
          </p:cNvPicPr>
          <p:nvPr/>
        </p:nvPicPr>
        <p:blipFill>
          <a:blip r:embed="rId2"/>
          <a:srcRect/>
          <a:stretch>
            <a:fillRect/>
          </a:stretch>
        </p:blipFill>
        <p:spPr bwMode="auto">
          <a:xfrm>
            <a:off x="4286248" y="357188"/>
            <a:ext cx="4857752" cy="6072187"/>
          </a:xfrm>
          <a:prstGeom prst="rect">
            <a:avLst/>
          </a:prstGeom>
          <a:noFill/>
          <a:ln w="9525">
            <a:noFill/>
            <a:miter lim="800000"/>
            <a:headEnd/>
            <a:tailEnd/>
          </a:ln>
        </p:spPr>
      </p:pic>
      <p:sp>
        <p:nvSpPr>
          <p:cNvPr id="32770" name="AutoShape 2" descr="Resultado de imagen para imagen de personas que compiten dibuj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32772" name="AutoShape 4" descr="Resultado de imagen para imagen de personas que compiten dibuj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32774" name="Picture 6" descr="Resultado de imagen para imagen de personas que compiten dibujo"/>
          <p:cNvPicPr>
            <a:picLocks noChangeAspect="1" noChangeArrowheads="1"/>
          </p:cNvPicPr>
          <p:nvPr/>
        </p:nvPicPr>
        <p:blipFill>
          <a:blip r:embed="rId3"/>
          <a:srcRect/>
          <a:stretch>
            <a:fillRect/>
          </a:stretch>
        </p:blipFill>
        <p:spPr bwMode="auto">
          <a:xfrm>
            <a:off x="214282" y="2857496"/>
            <a:ext cx="3643338" cy="362434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214290"/>
            <a:ext cx="4143375" cy="4143385"/>
          </a:xfrm>
        </p:spPr>
        <p:txBody>
          <a:bodyPr rtlCol="0">
            <a:normAutofit/>
          </a:bodyPr>
          <a:lstStyle/>
          <a:p>
            <a:pPr algn="just" fontAlgn="auto">
              <a:spcAft>
                <a:spcPts val="0"/>
              </a:spcAft>
              <a:buFont typeface="Arial" pitchFamily="34" charset="0"/>
              <a:buChar char="•"/>
              <a:defRPr/>
            </a:pPr>
            <a:r>
              <a:rPr lang="es-ES" sz="2000" b="1" u="sng" dirty="0" smtClean="0"/>
              <a:t>Supuesto o Prepo</a:t>
            </a:r>
            <a:r>
              <a:rPr lang="es-ES" sz="2000" dirty="0" smtClean="0"/>
              <a:t>: Es el que mas utilizaremos a lo largo del curso y consiste en suponer que una de las variables que existen en memoria, en el mismo momento, es mayor o menor de todas, y luego se realiza las comparaciones sucesivas con las restantes. Este método se adapta para los algoritmos de </a:t>
            </a:r>
            <a:r>
              <a:rPr lang="es-ES" sz="2000" i="1" dirty="0" smtClean="0"/>
              <a:t>búsqueda externa </a:t>
            </a:r>
            <a:r>
              <a:rPr lang="es-ES" sz="2000" dirty="0" smtClean="0"/>
              <a:t>(los campos no están simultáneamente en memoria, sino que ingresan registro a registro). </a:t>
            </a:r>
            <a:endParaRPr lang="es-ES" sz="2000" dirty="0"/>
          </a:p>
        </p:txBody>
      </p:sp>
      <p:pic>
        <p:nvPicPr>
          <p:cNvPr id="25602" name="Picture 2" descr="supuesto"/>
          <p:cNvPicPr>
            <a:picLocks noChangeAspect="1" noChangeArrowheads="1"/>
          </p:cNvPicPr>
          <p:nvPr/>
        </p:nvPicPr>
        <p:blipFill>
          <a:blip r:embed="rId2"/>
          <a:srcRect/>
          <a:stretch>
            <a:fillRect/>
          </a:stretch>
        </p:blipFill>
        <p:spPr bwMode="auto">
          <a:xfrm>
            <a:off x="4572000" y="238125"/>
            <a:ext cx="4572000" cy="6048375"/>
          </a:xfrm>
          <a:prstGeom prst="rect">
            <a:avLst/>
          </a:prstGeom>
          <a:noFill/>
          <a:ln w="9525">
            <a:noFill/>
            <a:miter lim="800000"/>
            <a:headEnd/>
            <a:tailEnd/>
          </a:ln>
        </p:spPr>
      </p:pic>
      <p:pic>
        <p:nvPicPr>
          <p:cNvPr id="31746" name="Picture 2" descr="Resultado de imagen para imagen de  prepo"/>
          <p:cNvPicPr>
            <a:picLocks noChangeAspect="1" noChangeArrowheads="1"/>
          </p:cNvPicPr>
          <p:nvPr/>
        </p:nvPicPr>
        <p:blipFill>
          <a:blip r:embed="rId3"/>
          <a:srcRect/>
          <a:stretch>
            <a:fillRect/>
          </a:stretch>
        </p:blipFill>
        <p:spPr bwMode="auto">
          <a:xfrm>
            <a:off x="571472" y="4500570"/>
            <a:ext cx="3643338" cy="200026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725470"/>
          </a:xfrm>
        </p:spPr>
        <p:txBody>
          <a:bodyPr/>
          <a:lstStyle/>
          <a:p>
            <a:r>
              <a:rPr lang="es-ES" sz="2400" dirty="0" smtClean="0"/>
              <a:t>Código en C: Búsqueda del mayor elemento en un vector</a:t>
            </a:r>
            <a:endParaRPr lang="es-ES" sz="2400" dirty="0"/>
          </a:p>
        </p:txBody>
      </p:sp>
      <p:sp>
        <p:nvSpPr>
          <p:cNvPr id="3" name="2 Marcador de contenido"/>
          <p:cNvSpPr>
            <a:spLocks noGrp="1"/>
          </p:cNvSpPr>
          <p:nvPr>
            <p:ph idx="1"/>
          </p:nvPr>
        </p:nvSpPr>
        <p:spPr>
          <a:xfrm>
            <a:off x="357158" y="714356"/>
            <a:ext cx="5429288" cy="4525963"/>
          </a:xfrm>
        </p:spPr>
        <p:txBody>
          <a:bodyPr/>
          <a:lstStyle/>
          <a:p>
            <a:pPr>
              <a:buNone/>
            </a:pPr>
            <a:r>
              <a:rPr lang="es-ES" sz="1600" b="1" dirty="0" smtClean="0"/>
              <a:t>#include &lt;stdio.h&gt;</a:t>
            </a:r>
          </a:p>
          <a:p>
            <a:pPr>
              <a:buNone/>
            </a:pPr>
            <a:r>
              <a:rPr lang="es-ES" sz="1600" b="1" dirty="0" smtClean="0"/>
              <a:t>void main(){</a:t>
            </a:r>
          </a:p>
          <a:p>
            <a:pPr>
              <a:buNone/>
            </a:pPr>
            <a:r>
              <a:rPr lang="es-ES" sz="1600" b="1" dirty="0" smtClean="0"/>
              <a:t>    int vector[10]; </a:t>
            </a:r>
          </a:p>
          <a:p>
            <a:pPr>
              <a:buNone/>
            </a:pPr>
            <a:r>
              <a:rPr lang="es-ES" sz="1600" b="1" dirty="0" smtClean="0"/>
              <a:t>    int i;</a:t>
            </a:r>
          </a:p>
          <a:p>
            <a:pPr>
              <a:buNone/>
            </a:pPr>
            <a:r>
              <a:rPr lang="es-ES" sz="1600" b="1" dirty="0" smtClean="0"/>
              <a:t>    int mayor=0;</a:t>
            </a:r>
          </a:p>
          <a:p>
            <a:pPr>
              <a:buNone/>
            </a:pPr>
            <a:r>
              <a:rPr lang="es-ES" sz="1600" b="1" dirty="0" smtClean="0"/>
              <a:t> </a:t>
            </a:r>
          </a:p>
          <a:p>
            <a:pPr>
              <a:buNone/>
            </a:pPr>
            <a:r>
              <a:rPr lang="es-ES" sz="1600" b="1" dirty="0" smtClean="0"/>
              <a:t>   for (i=0; i&lt;10; i++){</a:t>
            </a:r>
          </a:p>
          <a:p>
            <a:pPr>
              <a:buNone/>
            </a:pPr>
            <a:r>
              <a:rPr lang="es-ES" sz="1600" b="1" dirty="0" smtClean="0"/>
              <a:t>       </a:t>
            </a:r>
            <a:r>
              <a:rPr lang="es-ES" sz="1600" b="1" dirty="0" smtClean="0">
                <a:hlinkClick r:id="rId2"/>
              </a:rPr>
              <a:t>printf</a:t>
            </a:r>
            <a:r>
              <a:rPr lang="es-ES" sz="1600" b="1" dirty="0" smtClean="0"/>
              <a:t>( "ingrese 10 numeros enteros. Numero %d\n", i+1);</a:t>
            </a:r>
          </a:p>
          <a:p>
            <a:pPr>
              <a:buNone/>
            </a:pPr>
            <a:r>
              <a:rPr lang="es-ES" sz="1600" b="1" dirty="0" smtClean="0"/>
              <a:t>       </a:t>
            </a:r>
            <a:r>
              <a:rPr lang="es-ES" sz="1600" b="1" dirty="0" smtClean="0">
                <a:hlinkClick r:id="rId3"/>
              </a:rPr>
              <a:t>scanf</a:t>
            </a:r>
            <a:r>
              <a:rPr lang="es-ES" sz="1600" b="1" dirty="0" smtClean="0"/>
              <a:t>("%d", &amp;vector[i]);</a:t>
            </a:r>
          </a:p>
          <a:p>
            <a:pPr>
              <a:buNone/>
            </a:pPr>
            <a:r>
              <a:rPr lang="es-ES" sz="1600" b="1" dirty="0" smtClean="0"/>
              <a:t>}</a:t>
            </a:r>
          </a:p>
          <a:p>
            <a:pPr>
              <a:buNone/>
            </a:pPr>
            <a:r>
              <a:rPr lang="es-ES" sz="1600" b="1" dirty="0" smtClean="0"/>
              <a:t>  </a:t>
            </a:r>
          </a:p>
          <a:p>
            <a:pPr>
              <a:buNone/>
            </a:pPr>
            <a:r>
              <a:rPr lang="es-ES" sz="1600" b="1" dirty="0" smtClean="0"/>
              <a:t>for (i=0; i&lt;10; i++){</a:t>
            </a:r>
          </a:p>
          <a:p>
            <a:pPr>
              <a:buNone/>
            </a:pPr>
            <a:r>
              <a:rPr lang="es-ES" sz="1600" b="1" dirty="0" smtClean="0"/>
              <a:t>    if (vector[i]&gt; mayor){</a:t>
            </a:r>
          </a:p>
          <a:p>
            <a:pPr>
              <a:buNone/>
            </a:pPr>
            <a:r>
              <a:rPr lang="es-ES" sz="1600" b="1" dirty="0" smtClean="0"/>
              <a:t>    mayor=vector[i];</a:t>
            </a:r>
          </a:p>
          <a:p>
            <a:pPr>
              <a:buNone/>
            </a:pPr>
            <a:r>
              <a:rPr lang="es-ES" sz="1600" b="1" dirty="0" smtClean="0"/>
              <a:t>    }</a:t>
            </a:r>
          </a:p>
          <a:p>
            <a:pPr>
              <a:buNone/>
            </a:pPr>
            <a:r>
              <a:rPr lang="es-ES" sz="1600" b="1" dirty="0" smtClean="0"/>
              <a:t>}</a:t>
            </a:r>
          </a:p>
          <a:p>
            <a:pPr>
              <a:buNone/>
            </a:pPr>
            <a:r>
              <a:rPr lang="es-ES" sz="1600" b="1" dirty="0" smtClean="0">
                <a:hlinkClick r:id="rId2"/>
              </a:rPr>
              <a:t>  printf</a:t>
            </a:r>
            <a:r>
              <a:rPr lang="es-ES" sz="1600" b="1" dirty="0" smtClean="0"/>
              <a:t>("El mayor es %d\n", mayor);</a:t>
            </a:r>
          </a:p>
          <a:p>
            <a:pPr>
              <a:buNone/>
            </a:pPr>
            <a:r>
              <a:rPr lang="es-ES" sz="1600" b="1" dirty="0" smtClean="0"/>
              <a:t>}</a:t>
            </a:r>
          </a:p>
        </p:txBody>
      </p:sp>
      <p:pic>
        <p:nvPicPr>
          <p:cNvPr id="38914" name="Picture 2" descr="Resultado de imagen para imagen de busqueda del elemento mayor"/>
          <p:cNvPicPr>
            <a:picLocks noChangeAspect="1" noChangeArrowheads="1"/>
          </p:cNvPicPr>
          <p:nvPr/>
        </p:nvPicPr>
        <p:blipFill>
          <a:blip r:embed="rId4"/>
          <a:srcRect/>
          <a:stretch>
            <a:fillRect/>
          </a:stretch>
        </p:blipFill>
        <p:spPr bwMode="auto">
          <a:xfrm>
            <a:off x="5786446" y="642918"/>
            <a:ext cx="3143272" cy="571504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68346"/>
          </a:xfrm>
        </p:spPr>
        <p:txBody>
          <a:bodyPr/>
          <a:lstStyle/>
          <a:p>
            <a:r>
              <a:rPr lang="es-ES" dirty="0" smtClean="0"/>
              <a:t>Código en “C”</a:t>
            </a:r>
            <a:endParaRPr lang="es-ES" dirty="0"/>
          </a:p>
        </p:txBody>
      </p:sp>
      <p:sp>
        <p:nvSpPr>
          <p:cNvPr id="3" name="2 Marcador de contenido"/>
          <p:cNvSpPr>
            <a:spLocks noGrp="1"/>
          </p:cNvSpPr>
          <p:nvPr>
            <p:ph idx="1"/>
          </p:nvPr>
        </p:nvSpPr>
        <p:spPr/>
        <p:txBody>
          <a:bodyPr/>
          <a:lstStyle/>
          <a:p>
            <a:pPr>
              <a:buNone/>
            </a:pPr>
            <a:r>
              <a:rPr lang="es-ES" sz="2000" dirty="0" smtClean="0"/>
              <a:t>void maximoMinimo (int *v, int tam, int *maximo, int *minimo){</a:t>
            </a:r>
            <a:br>
              <a:rPr lang="es-ES" sz="2000" dirty="0" smtClean="0"/>
            </a:br>
            <a:r>
              <a:rPr lang="es-ES" sz="2000" dirty="0" smtClean="0"/>
              <a:t>int i=0;</a:t>
            </a:r>
            <a:br>
              <a:rPr lang="es-ES" sz="2000" dirty="0" smtClean="0"/>
            </a:br>
            <a:r>
              <a:rPr lang="es-ES" sz="2000" dirty="0" smtClean="0"/>
              <a:t>//el primero valor del vector se lo ponemos a maximo y minimo</a:t>
            </a:r>
            <a:br>
              <a:rPr lang="es-ES" sz="2000" dirty="0" smtClean="0"/>
            </a:br>
            <a:r>
              <a:rPr lang="es-ES" sz="2000" dirty="0" smtClean="0"/>
              <a:t>//para ir comparando el resto de valores del vector</a:t>
            </a:r>
            <a:br>
              <a:rPr lang="es-ES" sz="2000" dirty="0" smtClean="0"/>
            </a:br>
            <a:r>
              <a:rPr lang="es-ES" sz="2000" dirty="0" smtClean="0"/>
              <a:t>*minimo=*maximo=v[i];</a:t>
            </a:r>
            <a:br>
              <a:rPr lang="es-ES" sz="2000" dirty="0" smtClean="0"/>
            </a:br>
            <a:r>
              <a:rPr lang="es-ES" sz="2000" dirty="0" smtClean="0"/>
              <a:t/>
            </a:r>
            <a:br>
              <a:rPr lang="es-ES" sz="2000" dirty="0" smtClean="0"/>
            </a:br>
            <a:r>
              <a:rPr lang="es-ES" sz="2000" dirty="0" smtClean="0"/>
              <a:t>for (i=0; i</a:t>
            </a:r>
            <a:br>
              <a:rPr lang="es-ES" sz="2000" dirty="0" smtClean="0"/>
            </a:br>
            <a:r>
              <a:rPr lang="es-ES" sz="2000" dirty="0" smtClean="0"/>
              <a:t> //si el siguiente valor del vector es mayor que el primero lo</a:t>
            </a:r>
            <a:br>
              <a:rPr lang="es-ES" sz="2000" dirty="0" smtClean="0"/>
            </a:br>
            <a:r>
              <a:rPr lang="es-ES" sz="2000" dirty="0" smtClean="0"/>
              <a:t>//guardamos en maximo y si es menos se guarda en minimo</a:t>
            </a:r>
            <a:br>
              <a:rPr lang="es-ES" sz="2000" dirty="0" smtClean="0"/>
            </a:br>
            <a:r>
              <a:rPr lang="es-ES" sz="2000" dirty="0" smtClean="0"/>
              <a:t>    if (v[i]&gt;*maximo)</a:t>
            </a:r>
            <a:br>
              <a:rPr lang="es-ES" sz="2000" dirty="0" smtClean="0"/>
            </a:br>
            <a:r>
              <a:rPr lang="es-ES" sz="2000" dirty="0" smtClean="0"/>
              <a:t>        *maximo = v[i];</a:t>
            </a:r>
            <a:br>
              <a:rPr lang="es-ES" sz="2000" dirty="0" smtClean="0"/>
            </a:br>
            <a:r>
              <a:rPr lang="es-ES" sz="2000" dirty="0" smtClean="0"/>
              <a:t>    if (v[i]&lt;*minimo)</a:t>
            </a:r>
            <a:br>
              <a:rPr lang="es-ES" sz="2000" dirty="0" smtClean="0"/>
            </a:br>
            <a:r>
              <a:rPr lang="es-ES" sz="2000" dirty="0" smtClean="0"/>
              <a:t>        *minimo = v[i];</a:t>
            </a:r>
            <a:br>
              <a:rPr lang="es-ES" sz="2000" dirty="0" smtClean="0"/>
            </a:br>
            <a:r>
              <a:rPr lang="es-ES" sz="2000" dirty="0" smtClean="0"/>
              <a:t>}</a:t>
            </a:r>
            <a:br>
              <a:rPr lang="es-ES" sz="2000" dirty="0" smtClean="0"/>
            </a:br>
            <a:r>
              <a:rPr lang="es-ES" sz="2000" dirty="0" smtClean="0"/>
              <a:t>}</a:t>
            </a:r>
            <a:endParaRPr lang="es-E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Resultado de imagen para imagen de  busqueda extern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6625" name="1 Título"/>
          <p:cNvSpPr>
            <a:spLocks noGrp="1"/>
          </p:cNvSpPr>
          <p:nvPr>
            <p:ph type="title"/>
          </p:nvPr>
        </p:nvSpPr>
        <p:spPr>
          <a:xfrm>
            <a:off x="457200" y="274638"/>
            <a:ext cx="8229600" cy="511175"/>
          </a:xfrm>
        </p:spPr>
        <p:txBody>
          <a:bodyPr/>
          <a:lstStyle/>
          <a:p>
            <a:r>
              <a:rPr lang="es-ES" sz="2000" u="sng" dirty="0" smtClean="0"/>
              <a:t>búsqueda externa.</a:t>
            </a:r>
            <a:endParaRPr lang="es-ES" sz="2000" dirty="0" smtClean="0"/>
          </a:p>
        </p:txBody>
      </p:sp>
      <p:sp>
        <p:nvSpPr>
          <p:cNvPr id="3" name="2 Marcador de contenido"/>
          <p:cNvSpPr>
            <a:spLocks noGrp="1"/>
          </p:cNvSpPr>
          <p:nvPr>
            <p:ph idx="1"/>
          </p:nvPr>
        </p:nvSpPr>
        <p:spPr>
          <a:xfrm>
            <a:off x="457200" y="1214438"/>
            <a:ext cx="8229600" cy="5286375"/>
          </a:xfrm>
        </p:spPr>
        <p:txBody>
          <a:bodyPr rtlCol="0">
            <a:normAutofit fontScale="70000" lnSpcReduction="20000"/>
          </a:bodyPr>
          <a:lstStyle/>
          <a:p>
            <a:pPr algn="just" fontAlgn="auto">
              <a:spcAft>
                <a:spcPts val="0"/>
              </a:spcAft>
              <a:buFont typeface="Arial" pitchFamily="34" charset="0"/>
              <a:buNone/>
              <a:defRPr/>
            </a:pPr>
            <a:r>
              <a:rPr lang="es-ES" dirty="0" smtClean="0"/>
              <a:t>Debemos tener en cuenta para el desarrollo del método con búsqueda externa lo siguiente:</a:t>
            </a:r>
          </a:p>
          <a:p>
            <a:pPr algn="just" fontAlgn="auto">
              <a:spcAft>
                <a:spcPts val="0"/>
              </a:spcAft>
              <a:buFont typeface="Arial" pitchFamily="34" charset="0"/>
              <a:buNone/>
              <a:defRPr/>
            </a:pPr>
            <a:r>
              <a:rPr lang="es-ES" dirty="0" smtClean="0"/>
              <a:t> </a:t>
            </a:r>
          </a:p>
          <a:p>
            <a:pPr algn="just" fontAlgn="auto">
              <a:spcAft>
                <a:spcPts val="0"/>
              </a:spcAft>
              <a:buFont typeface="Arial" pitchFamily="34" charset="0"/>
              <a:buNone/>
              <a:defRPr/>
            </a:pPr>
            <a:r>
              <a:rPr lang="es-ES" b="1" dirty="0" smtClean="0"/>
              <a:t>a)</a:t>
            </a:r>
            <a:r>
              <a:rPr lang="es-ES" dirty="0" smtClean="0"/>
              <a:t> El ingreso de la información: los datos ingresan de a uno en la memoria.</a:t>
            </a:r>
          </a:p>
          <a:p>
            <a:pPr algn="just" fontAlgn="auto">
              <a:spcAft>
                <a:spcPts val="0"/>
              </a:spcAft>
              <a:buFont typeface="Arial" pitchFamily="34" charset="0"/>
              <a:buNone/>
              <a:defRPr/>
            </a:pPr>
            <a:endParaRPr lang="es-ES" b="1" dirty="0" smtClean="0"/>
          </a:p>
          <a:p>
            <a:pPr algn="just" fontAlgn="auto">
              <a:spcAft>
                <a:spcPts val="0"/>
              </a:spcAft>
              <a:buFont typeface="Arial" pitchFamily="34" charset="0"/>
              <a:buNone/>
              <a:defRPr/>
            </a:pPr>
            <a:r>
              <a:rPr lang="es-ES" b="1" dirty="0" smtClean="0"/>
              <a:t>b)</a:t>
            </a:r>
            <a:r>
              <a:rPr lang="es-ES" dirty="0" smtClean="0"/>
              <a:t> Se supone al primer dato como mayor (no cualquiera de los campos como en búsqueda interna)</a:t>
            </a:r>
          </a:p>
          <a:p>
            <a:pPr algn="just" fontAlgn="auto">
              <a:spcAft>
                <a:spcPts val="0"/>
              </a:spcAft>
              <a:buFont typeface="Arial" pitchFamily="34" charset="0"/>
              <a:buNone/>
              <a:defRPr/>
            </a:pPr>
            <a:endParaRPr lang="es-ES" b="1" dirty="0" smtClean="0"/>
          </a:p>
          <a:p>
            <a:pPr algn="just" fontAlgn="auto">
              <a:spcAft>
                <a:spcPts val="0"/>
              </a:spcAft>
              <a:buFont typeface="Arial" pitchFamily="34" charset="0"/>
              <a:buNone/>
              <a:defRPr/>
            </a:pPr>
            <a:r>
              <a:rPr lang="es-ES" b="1" dirty="0" smtClean="0"/>
              <a:t>c)</a:t>
            </a:r>
            <a:r>
              <a:rPr lang="es-ES" dirty="0" smtClean="0"/>
              <a:t> Se realiza la comparación de una variable (nota promedio) con respecto a la variable auxiliar MAYOR, y se repite dicha comparación hasta el fin del lote de datos, formando de esta manera un CICLO DE BUSQUEDA.</a:t>
            </a:r>
          </a:p>
          <a:p>
            <a:pPr algn="just" fontAlgn="auto">
              <a:spcAft>
                <a:spcPts val="0"/>
              </a:spcAft>
              <a:buFont typeface="Arial" pitchFamily="34" charset="0"/>
              <a:buNone/>
              <a:defRPr/>
            </a:pPr>
            <a:r>
              <a:rPr lang="es-ES" dirty="0" smtClean="0"/>
              <a:t> </a:t>
            </a:r>
          </a:p>
          <a:p>
            <a:pPr algn="just" fontAlgn="auto">
              <a:spcAft>
                <a:spcPts val="0"/>
              </a:spcAft>
              <a:buFont typeface="Arial" pitchFamily="34" charset="0"/>
              <a:buNone/>
              <a:defRPr/>
            </a:pPr>
            <a:r>
              <a:rPr lang="es-ES" dirty="0" smtClean="0"/>
              <a:t>Las mismas consideraciones son válidas para la búsqueda de MINIMOS.</a:t>
            </a:r>
          </a:p>
          <a:p>
            <a:pPr algn="just" fontAlgn="auto">
              <a:spcAft>
                <a:spcPts val="0"/>
              </a:spcAft>
              <a:buFont typeface="Arial" pitchFamily="34" charset="0"/>
              <a:buNone/>
              <a:defRPr/>
            </a:pPr>
            <a:r>
              <a:rPr lang="es-ES" dirty="0" smtClean="0"/>
              <a:t> </a:t>
            </a:r>
          </a:p>
          <a:p>
            <a:pPr algn="just" fontAlgn="auto">
              <a:spcAft>
                <a:spcPts val="0"/>
              </a:spcAft>
              <a:buFont typeface="Arial" pitchFamily="34" charset="0"/>
              <a:buChar char="•"/>
              <a:defRPr/>
            </a:pP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descr="Resultado de imagen para IMAGENES DE BUSQUEDA BINAR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41990" name="Picture 6" descr="Resultado de imagen para IMAGENES DE BUSQUEDA BINARI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r>
              <a:rPr lang="es-ES" dirty="0" smtClean="0"/>
              <a:t>PARTE PRIMERA</a:t>
            </a:r>
            <a:endParaRPr lang="es-ES" dirty="0"/>
          </a:p>
        </p:txBody>
      </p:sp>
      <p:pic>
        <p:nvPicPr>
          <p:cNvPr id="41992" name="Picture 8" descr="Resultado de imagen para IMAGEN DE BUSCAR"/>
          <p:cNvPicPr>
            <a:picLocks noChangeAspect="1" noChangeArrowheads="1"/>
          </p:cNvPicPr>
          <p:nvPr/>
        </p:nvPicPr>
        <p:blipFill>
          <a:blip r:embed="rId3"/>
          <a:srcRect/>
          <a:stretch>
            <a:fillRect/>
          </a:stretch>
        </p:blipFill>
        <p:spPr bwMode="auto">
          <a:xfrm>
            <a:off x="7077075" y="4648199"/>
            <a:ext cx="2066925" cy="22098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Resultado de imagen para imagen de  busqueda"/>
          <p:cNvPicPr>
            <a:picLocks noChangeAspect="1" noChangeArrowheads="1"/>
          </p:cNvPicPr>
          <p:nvPr/>
        </p:nvPicPr>
        <p:blipFill>
          <a:blip r:embed="rId2"/>
          <a:srcRect/>
          <a:stretch>
            <a:fillRect/>
          </a:stretch>
        </p:blipFill>
        <p:spPr bwMode="auto">
          <a:xfrm>
            <a:off x="5486400" y="2143117"/>
            <a:ext cx="3657600" cy="4714884"/>
          </a:xfrm>
          <a:prstGeom prst="rect">
            <a:avLst/>
          </a:prstGeom>
          <a:noFill/>
        </p:spPr>
      </p:pic>
      <p:pic>
        <p:nvPicPr>
          <p:cNvPr id="27649" name="Picture 2" descr="mayor"/>
          <p:cNvPicPr>
            <a:picLocks noChangeAspect="1" noChangeArrowheads="1"/>
          </p:cNvPicPr>
          <p:nvPr/>
        </p:nvPicPr>
        <p:blipFill>
          <a:blip r:embed="rId3"/>
          <a:srcRect/>
          <a:stretch>
            <a:fillRect/>
          </a:stretch>
        </p:blipFill>
        <p:spPr bwMode="auto">
          <a:xfrm>
            <a:off x="4572000" y="500042"/>
            <a:ext cx="4143404" cy="5786478"/>
          </a:xfrm>
          <a:prstGeom prst="rect">
            <a:avLst/>
          </a:prstGeom>
          <a:noFill/>
          <a:ln w="9525">
            <a:noFill/>
            <a:miter lim="800000"/>
            <a:headEnd/>
            <a:tailEnd/>
          </a:ln>
        </p:spPr>
      </p:pic>
      <p:sp>
        <p:nvSpPr>
          <p:cNvPr id="27650" name="Rectangle 3"/>
          <p:cNvSpPr>
            <a:spLocks noChangeArrowheads="1"/>
          </p:cNvSpPr>
          <p:nvPr/>
        </p:nvSpPr>
        <p:spPr bwMode="auto">
          <a:xfrm>
            <a:off x="500034" y="714356"/>
            <a:ext cx="3857652" cy="5016758"/>
          </a:xfrm>
          <a:prstGeom prst="rect">
            <a:avLst/>
          </a:prstGeom>
          <a:noFill/>
          <a:ln w="9525">
            <a:noFill/>
            <a:miter lim="800000"/>
            <a:headEnd/>
            <a:tailEnd/>
          </a:ln>
        </p:spPr>
        <p:txBody>
          <a:bodyPr wrap="square" anchor="ctr">
            <a:spAutoFit/>
          </a:bodyPr>
          <a:lstStyle/>
          <a:p>
            <a:pPr algn="just"/>
            <a:r>
              <a:rPr lang="es-ES" sz="2000" dirty="0">
                <a:cs typeface="Times New Roman" pitchFamily="18" charset="0"/>
              </a:rPr>
              <a:t>Una variante de este ejemplo es que la variable auxiliar tenga un valor inicial, que pueda darse de la siguiente manera</a:t>
            </a:r>
            <a:r>
              <a:rPr lang="es-ES" sz="2000" dirty="0" smtClean="0">
                <a:cs typeface="Times New Roman" pitchFamily="18" charset="0"/>
              </a:rPr>
              <a:t>:</a:t>
            </a:r>
          </a:p>
          <a:p>
            <a:pPr algn="just"/>
            <a:endParaRPr lang="es-ES" sz="2000" dirty="0"/>
          </a:p>
          <a:p>
            <a:pPr algn="just" eaLnBrk="0" hangingPunct="0">
              <a:buFontTx/>
              <a:buChar char="•"/>
            </a:pPr>
            <a:r>
              <a:rPr lang="es-ES" sz="2000" dirty="0">
                <a:cs typeface="Times New Roman" pitchFamily="18" charset="0"/>
              </a:rPr>
              <a:t>Para la determinación de máximos </a:t>
            </a:r>
            <a:r>
              <a:rPr lang="es-ES" sz="2000" b="1" dirty="0">
                <a:cs typeface="Times New Roman" pitchFamily="18" charset="0"/>
              </a:rPr>
              <a:t>se colocará en la variable el menor valor</a:t>
            </a:r>
            <a:r>
              <a:rPr lang="es-ES" sz="2000" dirty="0">
                <a:cs typeface="Times New Roman" pitchFamily="18" charset="0"/>
              </a:rPr>
              <a:t> que por la naturaleza de los datos pueda requerirse</a:t>
            </a:r>
            <a:r>
              <a:rPr lang="es-ES" sz="2000" dirty="0" smtClean="0">
                <a:cs typeface="Times New Roman" pitchFamily="18" charset="0"/>
              </a:rPr>
              <a:t>.</a:t>
            </a:r>
          </a:p>
          <a:p>
            <a:pPr algn="just" eaLnBrk="0" hangingPunct="0"/>
            <a:endParaRPr lang="es-ES" sz="2000" dirty="0"/>
          </a:p>
          <a:p>
            <a:pPr algn="just" eaLnBrk="0" hangingPunct="0">
              <a:buFontTx/>
              <a:buChar char="•"/>
            </a:pPr>
            <a:r>
              <a:rPr lang="es-ES" sz="2000" dirty="0">
                <a:cs typeface="Times New Roman" pitchFamily="18" charset="0"/>
              </a:rPr>
              <a:t>Para la determinación del mínimo </a:t>
            </a:r>
            <a:r>
              <a:rPr lang="es-ES" sz="2000" b="1" dirty="0">
                <a:cs typeface="Times New Roman" pitchFamily="18" charset="0"/>
              </a:rPr>
              <a:t>se colocará en la variable el mayor valor</a:t>
            </a:r>
            <a:r>
              <a:rPr lang="es-ES" sz="2000" dirty="0">
                <a:cs typeface="Times New Roman" pitchFamily="18" charset="0"/>
              </a:rPr>
              <a:t> que esta pueda tomar, en función de la naturaleza de los datos.</a:t>
            </a:r>
            <a:endParaRPr lang="es-E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imagen de  busqueda"/>
          <p:cNvPicPr>
            <a:picLocks noChangeAspect="1" noChangeArrowheads="1"/>
          </p:cNvPicPr>
          <p:nvPr/>
        </p:nvPicPr>
        <p:blipFill>
          <a:blip r:embed="rId2"/>
          <a:srcRect/>
          <a:stretch>
            <a:fillRect/>
          </a:stretch>
        </p:blipFill>
        <p:spPr bwMode="auto">
          <a:xfrm>
            <a:off x="5486400" y="2143117"/>
            <a:ext cx="3657600" cy="4714884"/>
          </a:xfrm>
          <a:prstGeom prst="rect">
            <a:avLst/>
          </a:prstGeom>
          <a:noFill/>
        </p:spPr>
      </p:pic>
      <p:pic>
        <p:nvPicPr>
          <p:cNvPr id="28673" name="Picture 2" descr="mayor0"/>
          <p:cNvPicPr>
            <a:picLocks noChangeAspect="1" noChangeArrowheads="1"/>
          </p:cNvPicPr>
          <p:nvPr/>
        </p:nvPicPr>
        <p:blipFill>
          <a:blip r:embed="rId3"/>
          <a:srcRect/>
          <a:stretch>
            <a:fillRect/>
          </a:stretch>
        </p:blipFill>
        <p:spPr bwMode="auto">
          <a:xfrm>
            <a:off x="4572000" y="642918"/>
            <a:ext cx="4338638" cy="5572144"/>
          </a:xfrm>
          <a:prstGeom prst="rect">
            <a:avLst/>
          </a:prstGeom>
          <a:noFill/>
          <a:ln w="9525">
            <a:noFill/>
            <a:miter lim="800000"/>
            <a:headEnd/>
            <a:tailEnd/>
          </a:ln>
        </p:spPr>
      </p:pic>
      <p:sp>
        <p:nvSpPr>
          <p:cNvPr id="28674" name="4 Rectángulo"/>
          <p:cNvSpPr>
            <a:spLocks noChangeArrowheads="1"/>
          </p:cNvSpPr>
          <p:nvPr/>
        </p:nvSpPr>
        <p:spPr bwMode="auto">
          <a:xfrm>
            <a:off x="285750" y="357188"/>
            <a:ext cx="4071936" cy="6001643"/>
          </a:xfrm>
          <a:prstGeom prst="rect">
            <a:avLst/>
          </a:prstGeom>
          <a:noFill/>
          <a:ln w="9525">
            <a:noFill/>
            <a:miter lim="800000"/>
            <a:headEnd/>
            <a:tailEnd/>
          </a:ln>
        </p:spPr>
        <p:txBody>
          <a:bodyPr wrap="square">
            <a:spAutoFit/>
          </a:bodyPr>
          <a:lstStyle/>
          <a:p>
            <a:pPr algn="just"/>
            <a:r>
              <a:rPr lang="es-ES" sz="2400" dirty="0">
                <a:latin typeface="Calibri" pitchFamily="34" charset="0"/>
              </a:rPr>
              <a:t>Cabe aclarar que en el último ejemplo se evita la doble lectura.</a:t>
            </a:r>
          </a:p>
          <a:p>
            <a:pPr algn="just"/>
            <a:endParaRPr lang="es-ES" sz="2400" dirty="0" smtClean="0">
              <a:latin typeface="Calibri" pitchFamily="34" charset="0"/>
            </a:endParaRPr>
          </a:p>
          <a:p>
            <a:pPr algn="just"/>
            <a:r>
              <a:rPr lang="es-ES" sz="2400" dirty="0" smtClean="0">
                <a:latin typeface="Calibri" pitchFamily="34" charset="0"/>
              </a:rPr>
              <a:t>El </a:t>
            </a:r>
            <a:r>
              <a:rPr lang="es-ES" sz="2400" dirty="0">
                <a:latin typeface="Calibri" pitchFamily="34" charset="0"/>
              </a:rPr>
              <a:t>uso de estas técnicas, en búsquedas internas, es aconsejable cuando manejamos un número reducido de variables, con las salvedades y restricciones que en cada uno de los métodos ya mencionamos. </a:t>
            </a:r>
            <a:endParaRPr lang="es-ES" sz="2400" dirty="0" smtClean="0">
              <a:latin typeface="Calibri" pitchFamily="34" charset="0"/>
            </a:endParaRPr>
          </a:p>
          <a:p>
            <a:pPr algn="just"/>
            <a:endParaRPr lang="es-ES" sz="2400" dirty="0" smtClean="0">
              <a:latin typeface="Calibri" pitchFamily="34" charset="0"/>
            </a:endParaRPr>
          </a:p>
          <a:p>
            <a:pPr algn="just"/>
            <a:r>
              <a:rPr lang="es-ES" sz="2400" dirty="0" smtClean="0">
                <a:latin typeface="Calibri" pitchFamily="34" charset="0"/>
              </a:rPr>
              <a:t>En </a:t>
            </a:r>
            <a:r>
              <a:rPr lang="es-ES" sz="2400" dirty="0">
                <a:latin typeface="Calibri" pitchFamily="34" charset="0"/>
              </a:rPr>
              <a:t>este caso se recomienda el uso de variables con subíndices o subindicadas.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descr="Resultado de imagen para IMAGENES DE BUSQUEDA BINAR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41990" name="Picture 6" descr="Resultado de imagen para IMAGENES DE BUSQUEDA BINARI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r>
              <a:rPr lang="es-ES" dirty="0" smtClean="0"/>
              <a:t>PARTE SEGUNDA</a:t>
            </a:r>
            <a:endParaRPr lang="es-ES" dirty="0"/>
          </a:p>
        </p:txBody>
      </p:sp>
      <p:pic>
        <p:nvPicPr>
          <p:cNvPr id="41992" name="Picture 8" descr="Resultado de imagen para IMAGEN DE BUSCAR"/>
          <p:cNvPicPr>
            <a:picLocks noChangeAspect="1" noChangeArrowheads="1"/>
          </p:cNvPicPr>
          <p:nvPr/>
        </p:nvPicPr>
        <p:blipFill>
          <a:blip r:embed="rId3"/>
          <a:srcRect/>
          <a:stretch>
            <a:fillRect/>
          </a:stretch>
        </p:blipFill>
        <p:spPr bwMode="auto">
          <a:xfrm>
            <a:off x="7077075" y="4648199"/>
            <a:ext cx="2066925" cy="22098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5400684" cy="439737"/>
          </a:xfrm>
        </p:spPr>
        <p:txBody>
          <a:bodyPr rtlCol="0">
            <a:normAutofit fontScale="90000"/>
          </a:bodyPr>
          <a:lstStyle/>
          <a:p>
            <a:pPr fontAlgn="auto">
              <a:spcAft>
                <a:spcPts val="0"/>
              </a:spcAft>
              <a:defRPr/>
            </a:pPr>
            <a:r>
              <a:rPr lang="es-ES" sz="3200" dirty="0" smtClean="0"/>
              <a:t>Búsqueda binaria</a:t>
            </a:r>
            <a:endParaRPr lang="es-ES" sz="3200" dirty="0"/>
          </a:p>
        </p:txBody>
      </p:sp>
      <p:sp>
        <p:nvSpPr>
          <p:cNvPr id="3" name="2 Marcador de contenido"/>
          <p:cNvSpPr>
            <a:spLocks noGrp="1"/>
          </p:cNvSpPr>
          <p:nvPr>
            <p:ph idx="1"/>
          </p:nvPr>
        </p:nvSpPr>
        <p:spPr>
          <a:xfrm>
            <a:off x="500063" y="928688"/>
            <a:ext cx="5072069" cy="5286375"/>
          </a:xfrm>
        </p:spPr>
        <p:txBody>
          <a:bodyPr rtlCol="0">
            <a:normAutofit fontScale="62500" lnSpcReduction="20000"/>
          </a:bodyPr>
          <a:lstStyle/>
          <a:p>
            <a:pPr algn="just" fontAlgn="auto">
              <a:spcAft>
                <a:spcPts val="0"/>
              </a:spcAft>
              <a:buFont typeface="Arial" pitchFamily="34" charset="0"/>
              <a:buNone/>
              <a:defRPr/>
            </a:pPr>
            <a:r>
              <a:rPr lang="es-ES" dirty="0" smtClean="0"/>
              <a:t>Es válido exclusivamente para datos ordenados y consiste en comparar en primer lugar con la componente central de la lista, y si no es igual al valor buscado se reduce el intervalo de búsqueda a la mitad derecha o izquierda según donde pueda encontrarse el valor a buscar. </a:t>
            </a:r>
          </a:p>
          <a:p>
            <a:pPr algn="just" fontAlgn="auto">
              <a:spcAft>
                <a:spcPts val="0"/>
              </a:spcAft>
              <a:buFont typeface="Arial" pitchFamily="34" charset="0"/>
              <a:buNone/>
              <a:defRPr/>
            </a:pPr>
            <a:endParaRPr lang="es-ES" dirty="0" smtClean="0"/>
          </a:p>
          <a:p>
            <a:pPr algn="just" fontAlgn="auto">
              <a:spcAft>
                <a:spcPts val="0"/>
              </a:spcAft>
              <a:buFont typeface="Arial" pitchFamily="34" charset="0"/>
              <a:buNone/>
              <a:defRPr/>
            </a:pPr>
            <a:r>
              <a:rPr lang="es-ES" dirty="0" smtClean="0"/>
              <a:t>El algoritmo termina si se encuentra el valor buscado o si el tamaño del intervalo de búsqueda queda anulado.</a:t>
            </a:r>
          </a:p>
          <a:p>
            <a:pPr algn="just" fontAlgn="auto">
              <a:spcAft>
                <a:spcPts val="0"/>
              </a:spcAft>
              <a:buFont typeface="Arial" pitchFamily="34" charset="0"/>
              <a:buNone/>
              <a:defRPr/>
            </a:pPr>
            <a:endParaRPr lang="es-ES" dirty="0" smtClean="0"/>
          </a:p>
          <a:p>
            <a:pPr algn="just" fontAlgn="auto">
              <a:spcAft>
                <a:spcPts val="0"/>
              </a:spcAft>
              <a:buFont typeface="Arial" pitchFamily="34" charset="0"/>
              <a:buNone/>
              <a:defRPr/>
            </a:pPr>
            <a:r>
              <a:rPr lang="es-ES" dirty="0" smtClean="0"/>
              <a:t>Este mecanismo es muy eficaz para buscar un elemento cualquiera que esté en una lista ordenada, y recibe el nombre de </a:t>
            </a:r>
            <a:r>
              <a:rPr lang="es-ES" b="1" dirty="0" smtClean="0"/>
              <a:t>Búsqueda Binaria o Dicotómica</a:t>
            </a:r>
            <a:r>
              <a:rPr lang="es-ES" dirty="0" smtClean="0"/>
              <a:t> cuya resolución se base en el algoritmo de divisiones sucesivas en mitades. </a:t>
            </a:r>
          </a:p>
          <a:p>
            <a:pPr algn="just" fontAlgn="auto">
              <a:spcAft>
                <a:spcPts val="0"/>
              </a:spcAft>
              <a:buFont typeface="Arial" pitchFamily="34" charset="0"/>
              <a:buNone/>
              <a:defRPr/>
            </a:pPr>
            <a:endParaRPr lang="es-ES" dirty="0" smtClean="0"/>
          </a:p>
        </p:txBody>
      </p:sp>
      <p:pic>
        <p:nvPicPr>
          <p:cNvPr id="26626" name="Picture 2" descr="Resultado de imagen para imagen de  busqueda binaria"/>
          <p:cNvPicPr>
            <a:picLocks noChangeAspect="1" noChangeArrowheads="1"/>
          </p:cNvPicPr>
          <p:nvPr/>
        </p:nvPicPr>
        <p:blipFill>
          <a:blip r:embed="rId2"/>
          <a:srcRect/>
          <a:stretch>
            <a:fillRect/>
          </a:stretch>
        </p:blipFill>
        <p:spPr bwMode="auto">
          <a:xfrm>
            <a:off x="5715009" y="0"/>
            <a:ext cx="3428992"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descr="binaria"/>
          <p:cNvPicPr>
            <a:picLocks noChangeAspect="1" noChangeArrowheads="1"/>
          </p:cNvPicPr>
          <p:nvPr/>
        </p:nvPicPr>
        <p:blipFill>
          <a:blip r:embed="rId2"/>
          <a:srcRect/>
          <a:stretch>
            <a:fillRect/>
          </a:stretch>
        </p:blipFill>
        <p:spPr bwMode="auto">
          <a:xfrm>
            <a:off x="428625" y="642938"/>
            <a:ext cx="8429625" cy="4638675"/>
          </a:xfrm>
          <a:prstGeom prst="rect">
            <a:avLst/>
          </a:prstGeom>
          <a:noFill/>
          <a:ln w="9525">
            <a:noFill/>
            <a:miter lim="800000"/>
            <a:headEnd/>
            <a:tailEnd/>
          </a:ln>
        </p:spPr>
      </p:pic>
      <p:sp>
        <p:nvSpPr>
          <p:cNvPr id="30722" name="4 Rectángulo"/>
          <p:cNvSpPr>
            <a:spLocks noChangeArrowheads="1"/>
          </p:cNvSpPr>
          <p:nvPr/>
        </p:nvSpPr>
        <p:spPr bwMode="auto">
          <a:xfrm>
            <a:off x="714348" y="5643578"/>
            <a:ext cx="7858150" cy="830997"/>
          </a:xfrm>
          <a:prstGeom prst="rect">
            <a:avLst/>
          </a:prstGeom>
          <a:noFill/>
          <a:ln w="9525">
            <a:noFill/>
            <a:miter lim="800000"/>
            <a:headEnd/>
            <a:tailEnd/>
          </a:ln>
        </p:spPr>
        <p:txBody>
          <a:bodyPr wrap="square">
            <a:spAutoFit/>
          </a:bodyPr>
          <a:lstStyle/>
          <a:p>
            <a:pPr algn="just"/>
            <a:r>
              <a:rPr lang="es-ES" sz="1600" dirty="0">
                <a:latin typeface="Calibri" pitchFamily="34" charset="0"/>
              </a:rPr>
              <a:t>Con cada iteración del método el espacio de búsqueda se reduce a la mitad, por lo tanto el número de comparaciones disminuye considerablemente en cada iteración. Esta disminución es mas significativa cuanto mayor sea el número de elementos de la lista.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descr="binaria1"/>
          <p:cNvPicPr>
            <a:picLocks noChangeAspect="1" noChangeArrowheads="1"/>
          </p:cNvPicPr>
          <p:nvPr/>
        </p:nvPicPr>
        <p:blipFill>
          <a:blip r:embed="rId2"/>
          <a:srcRect/>
          <a:stretch>
            <a:fillRect/>
          </a:stretch>
        </p:blipFill>
        <p:spPr bwMode="auto">
          <a:xfrm>
            <a:off x="1785938" y="571500"/>
            <a:ext cx="6684962" cy="5929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88" y="642938"/>
            <a:ext cx="8229600" cy="5786437"/>
          </a:xfrm>
        </p:spPr>
        <p:txBody>
          <a:bodyPr rtlCol="0">
            <a:normAutofit fontScale="47500" lnSpcReduction="20000"/>
          </a:bodyPr>
          <a:lstStyle/>
          <a:p>
            <a:pPr fontAlgn="auto">
              <a:spcAft>
                <a:spcPts val="0"/>
              </a:spcAft>
              <a:buFont typeface="Arial" pitchFamily="34" charset="0"/>
              <a:buChar char="•"/>
              <a:defRPr/>
            </a:pPr>
            <a:r>
              <a:rPr lang="es-ES" i="1" dirty="0" smtClean="0"/>
              <a:t>En Pseudocódigo:</a:t>
            </a:r>
            <a:endParaRPr lang="es-ES" dirty="0" smtClean="0"/>
          </a:p>
          <a:p>
            <a:pPr fontAlgn="auto">
              <a:spcAft>
                <a:spcPts val="0"/>
              </a:spcAft>
              <a:buFont typeface="Arial" pitchFamily="34" charset="0"/>
              <a:buChar char="•"/>
              <a:defRPr/>
            </a:pPr>
            <a:r>
              <a:rPr lang="es-ES" b="1" dirty="0" smtClean="0"/>
              <a:t>Comenzar</a:t>
            </a:r>
          </a:p>
          <a:p>
            <a:pPr fontAlgn="auto">
              <a:spcAft>
                <a:spcPts val="0"/>
              </a:spcAft>
              <a:buFont typeface="Arial" pitchFamily="34" charset="0"/>
              <a:buChar char="•"/>
              <a:defRPr/>
            </a:pPr>
            <a:r>
              <a:rPr lang="es-ES" b="1" dirty="0" smtClean="0"/>
              <a:t>Leer </a:t>
            </a:r>
            <a:r>
              <a:rPr lang="es-ES" dirty="0" smtClean="0"/>
              <a:t>X</a:t>
            </a:r>
          </a:p>
          <a:p>
            <a:pPr fontAlgn="auto">
              <a:spcAft>
                <a:spcPts val="0"/>
              </a:spcAft>
              <a:buFont typeface="Arial" pitchFamily="34" charset="0"/>
              <a:buChar char="•"/>
              <a:defRPr/>
            </a:pPr>
            <a:r>
              <a:rPr lang="es-ES" dirty="0" smtClean="0"/>
              <a:t>	</a:t>
            </a:r>
            <a:r>
              <a:rPr lang="en-US" b="1" dirty="0" smtClean="0"/>
              <a:t>Ingresar </a:t>
            </a:r>
            <a:r>
              <a:rPr lang="en-US" dirty="0" smtClean="0"/>
              <a:t>V(I) I = 1,100</a:t>
            </a:r>
            <a:endParaRPr lang="es-ES" dirty="0" smtClean="0"/>
          </a:p>
          <a:p>
            <a:pPr fontAlgn="auto">
              <a:spcAft>
                <a:spcPts val="0"/>
              </a:spcAft>
              <a:buFont typeface="Arial" pitchFamily="34" charset="0"/>
              <a:buChar char="•"/>
              <a:defRPr/>
            </a:pPr>
            <a:r>
              <a:rPr lang="en-US" dirty="0" smtClean="0"/>
              <a:t>	ULTIMO = 100</a:t>
            </a:r>
            <a:endParaRPr lang="es-ES" dirty="0" smtClean="0"/>
          </a:p>
          <a:p>
            <a:pPr fontAlgn="auto">
              <a:spcAft>
                <a:spcPts val="0"/>
              </a:spcAft>
              <a:buFont typeface="Arial" pitchFamily="34" charset="0"/>
              <a:buChar char="•"/>
              <a:defRPr/>
            </a:pPr>
            <a:r>
              <a:rPr lang="en-US" dirty="0" smtClean="0"/>
              <a:t>	PRIMERO  = 1</a:t>
            </a:r>
            <a:endParaRPr lang="es-ES" dirty="0" smtClean="0"/>
          </a:p>
          <a:p>
            <a:pPr fontAlgn="auto">
              <a:spcAft>
                <a:spcPts val="0"/>
              </a:spcAft>
              <a:buFont typeface="Arial" pitchFamily="34" charset="0"/>
              <a:buChar char="•"/>
              <a:defRPr/>
            </a:pPr>
            <a:r>
              <a:rPr lang="en-US" dirty="0" smtClean="0"/>
              <a:t>	</a:t>
            </a:r>
            <a:r>
              <a:rPr lang="en-US" b="1" dirty="0" smtClean="0"/>
              <a:t>Hasta </a:t>
            </a:r>
            <a:r>
              <a:rPr lang="en-US" dirty="0" smtClean="0"/>
              <a:t>PRIMERO &lt;= ULTIMO</a:t>
            </a:r>
            <a:endParaRPr lang="es-ES" dirty="0" smtClean="0"/>
          </a:p>
          <a:p>
            <a:pPr fontAlgn="auto">
              <a:spcAft>
                <a:spcPts val="0"/>
              </a:spcAft>
              <a:buFont typeface="Arial" pitchFamily="34" charset="0"/>
              <a:buChar char="•"/>
              <a:defRPr/>
            </a:pPr>
            <a:r>
              <a:rPr lang="en-US" dirty="0" smtClean="0"/>
              <a:t>		</a:t>
            </a:r>
            <a:r>
              <a:rPr lang="es-ES" dirty="0" smtClean="0"/>
              <a:t>CENTRAL = [(PRIMERO + ULTIMO) / 2]</a:t>
            </a:r>
          </a:p>
          <a:p>
            <a:pPr fontAlgn="auto">
              <a:spcAft>
                <a:spcPts val="0"/>
              </a:spcAft>
              <a:buFont typeface="Arial" pitchFamily="34" charset="0"/>
              <a:buChar char="•"/>
              <a:defRPr/>
            </a:pPr>
            <a:r>
              <a:rPr lang="es-ES" dirty="0" smtClean="0"/>
              <a:t>		</a:t>
            </a:r>
            <a:r>
              <a:rPr lang="es-ES" b="1" dirty="0" smtClean="0"/>
              <a:t>Si</a:t>
            </a:r>
            <a:r>
              <a:rPr lang="es-ES" dirty="0" smtClean="0"/>
              <a:t> V(CENTRAL) = X</a:t>
            </a:r>
          </a:p>
          <a:p>
            <a:pPr fontAlgn="auto">
              <a:spcAft>
                <a:spcPts val="0"/>
              </a:spcAft>
              <a:buFont typeface="Arial" pitchFamily="34" charset="0"/>
              <a:buChar char="•"/>
              <a:defRPr/>
            </a:pPr>
            <a:r>
              <a:rPr lang="es-ES" dirty="0" smtClean="0"/>
              <a:t>			</a:t>
            </a:r>
            <a:r>
              <a:rPr lang="es-ES" b="1" dirty="0" smtClean="0"/>
              <a:t>Entonces</a:t>
            </a:r>
            <a:endParaRPr lang="es-ES" dirty="0" smtClean="0"/>
          </a:p>
          <a:p>
            <a:pPr fontAlgn="auto">
              <a:spcAft>
                <a:spcPts val="0"/>
              </a:spcAft>
              <a:buFont typeface="Arial" pitchFamily="34" charset="0"/>
              <a:buChar char="•"/>
              <a:defRPr/>
            </a:pPr>
            <a:r>
              <a:rPr lang="es-ES" b="1" dirty="0" smtClean="0"/>
              <a:t>				Imprimir</a:t>
            </a:r>
            <a:r>
              <a:rPr lang="es-ES" dirty="0" smtClean="0"/>
              <a:t> “Registro encontrado “ V(CENTRAL)</a:t>
            </a:r>
          </a:p>
          <a:p>
            <a:pPr fontAlgn="auto">
              <a:spcAft>
                <a:spcPts val="0"/>
              </a:spcAft>
              <a:buFont typeface="Arial" pitchFamily="34" charset="0"/>
              <a:buChar char="•"/>
              <a:defRPr/>
            </a:pPr>
            <a:r>
              <a:rPr lang="es-ES" dirty="0" smtClean="0"/>
              <a:t>				</a:t>
            </a:r>
            <a:r>
              <a:rPr lang="es-ES" b="1" dirty="0" smtClean="0"/>
              <a:t>Parar</a:t>
            </a:r>
            <a:endParaRPr lang="es-ES" dirty="0" smtClean="0"/>
          </a:p>
          <a:p>
            <a:pPr fontAlgn="auto">
              <a:spcAft>
                <a:spcPts val="0"/>
              </a:spcAft>
              <a:buFont typeface="Arial" pitchFamily="34" charset="0"/>
              <a:buChar char="•"/>
              <a:defRPr/>
            </a:pPr>
            <a:r>
              <a:rPr lang="es-ES" b="1" dirty="0" smtClean="0"/>
              <a:t>		Fin_si</a:t>
            </a:r>
            <a:endParaRPr lang="es-ES" dirty="0" smtClean="0"/>
          </a:p>
          <a:p>
            <a:pPr fontAlgn="auto">
              <a:spcAft>
                <a:spcPts val="0"/>
              </a:spcAft>
              <a:buFont typeface="Arial" pitchFamily="34" charset="0"/>
              <a:buChar char="•"/>
              <a:defRPr/>
            </a:pPr>
            <a:r>
              <a:rPr lang="es-ES" b="1" dirty="0" smtClean="0"/>
              <a:t>		Si</a:t>
            </a:r>
            <a:r>
              <a:rPr lang="es-ES" dirty="0" smtClean="0"/>
              <a:t> V(CENTRAL) &gt; X</a:t>
            </a:r>
          </a:p>
          <a:p>
            <a:pPr fontAlgn="auto">
              <a:spcAft>
                <a:spcPts val="0"/>
              </a:spcAft>
              <a:buFont typeface="Arial" pitchFamily="34" charset="0"/>
              <a:buChar char="•"/>
              <a:defRPr/>
            </a:pPr>
            <a:r>
              <a:rPr lang="es-ES" dirty="0" smtClean="0"/>
              <a:t>			</a:t>
            </a:r>
            <a:r>
              <a:rPr lang="es-ES" b="1" dirty="0" smtClean="0"/>
              <a:t>Entonces</a:t>
            </a:r>
            <a:endParaRPr lang="es-ES" dirty="0" smtClean="0"/>
          </a:p>
          <a:p>
            <a:pPr fontAlgn="auto">
              <a:spcAft>
                <a:spcPts val="0"/>
              </a:spcAft>
              <a:buFont typeface="Arial" pitchFamily="34" charset="0"/>
              <a:buChar char="•"/>
              <a:defRPr/>
            </a:pPr>
            <a:r>
              <a:rPr lang="es-ES" dirty="0" smtClean="0"/>
              <a:t>				ULTIMO = CENTRAL – 1</a:t>
            </a:r>
          </a:p>
          <a:p>
            <a:pPr fontAlgn="auto">
              <a:spcAft>
                <a:spcPts val="0"/>
              </a:spcAft>
              <a:buFont typeface="Arial" pitchFamily="34" charset="0"/>
              <a:buChar char="•"/>
              <a:defRPr/>
            </a:pPr>
            <a:r>
              <a:rPr lang="es-ES" dirty="0" smtClean="0"/>
              <a:t>			</a:t>
            </a:r>
            <a:r>
              <a:rPr lang="es-ES" b="1" dirty="0" smtClean="0"/>
              <a:t>Si_no</a:t>
            </a:r>
            <a:endParaRPr lang="es-ES" dirty="0" smtClean="0"/>
          </a:p>
          <a:p>
            <a:pPr fontAlgn="auto">
              <a:spcAft>
                <a:spcPts val="0"/>
              </a:spcAft>
              <a:buFont typeface="Arial" pitchFamily="34" charset="0"/>
              <a:buChar char="•"/>
              <a:defRPr/>
            </a:pPr>
            <a:r>
              <a:rPr lang="es-ES" b="1" dirty="0" smtClean="0"/>
              <a:t>				</a:t>
            </a:r>
            <a:r>
              <a:rPr lang="es-ES" dirty="0" smtClean="0"/>
              <a:t>PRIMERO = CENTRAL + 1</a:t>
            </a:r>
          </a:p>
          <a:p>
            <a:pPr fontAlgn="auto">
              <a:spcAft>
                <a:spcPts val="0"/>
              </a:spcAft>
              <a:buFont typeface="Arial" pitchFamily="34" charset="0"/>
              <a:buChar char="•"/>
              <a:defRPr/>
            </a:pPr>
            <a:r>
              <a:rPr lang="es-ES" dirty="0" smtClean="0"/>
              <a:t>		</a:t>
            </a:r>
            <a:r>
              <a:rPr lang="es-ES" b="1" dirty="0" smtClean="0"/>
              <a:t>Fin_si</a:t>
            </a:r>
            <a:endParaRPr lang="es-ES" dirty="0" smtClean="0"/>
          </a:p>
          <a:p>
            <a:pPr fontAlgn="auto">
              <a:spcAft>
                <a:spcPts val="0"/>
              </a:spcAft>
              <a:buFont typeface="Arial" pitchFamily="34" charset="0"/>
              <a:buChar char="•"/>
              <a:defRPr/>
            </a:pPr>
            <a:r>
              <a:rPr lang="es-ES" b="1" dirty="0" smtClean="0"/>
              <a:t>	Fin_Mientras</a:t>
            </a:r>
            <a:endParaRPr lang="es-ES" dirty="0" smtClean="0"/>
          </a:p>
          <a:p>
            <a:pPr fontAlgn="auto">
              <a:spcAft>
                <a:spcPts val="0"/>
              </a:spcAft>
              <a:buFont typeface="Arial" pitchFamily="34" charset="0"/>
              <a:buChar char="•"/>
              <a:defRPr/>
            </a:pPr>
            <a:r>
              <a:rPr lang="es-ES" b="1" dirty="0" smtClean="0"/>
              <a:t>	Imprimir</a:t>
            </a:r>
            <a:r>
              <a:rPr lang="es-ES" dirty="0" smtClean="0"/>
              <a:t> “Registro no encontrado”</a:t>
            </a:r>
          </a:p>
          <a:p>
            <a:pPr fontAlgn="auto">
              <a:spcAft>
                <a:spcPts val="0"/>
              </a:spcAft>
              <a:buFont typeface="Arial" pitchFamily="34" charset="0"/>
              <a:buChar char="•"/>
              <a:defRPr/>
            </a:pPr>
            <a:r>
              <a:rPr lang="es-ES" b="1" dirty="0" smtClean="0"/>
              <a:t>Parar </a:t>
            </a:r>
            <a:endParaRPr lang="es-ES" dirty="0" smtClean="0"/>
          </a:p>
          <a:p>
            <a:pPr fontAlgn="auto">
              <a:spcAft>
                <a:spcPts val="0"/>
              </a:spcAft>
              <a:buFont typeface="Arial" pitchFamily="34" charset="0"/>
              <a:buNone/>
              <a:defRPr/>
            </a:pPr>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511156"/>
          </a:xfrm>
        </p:spPr>
        <p:txBody>
          <a:bodyPr/>
          <a:lstStyle/>
          <a:p>
            <a:r>
              <a:rPr lang="es-ES" sz="1600" dirty="0" smtClean="0"/>
              <a:t>Código en C: Búsqueda Binaria</a:t>
            </a:r>
            <a:endParaRPr lang="es-ES" sz="1600" dirty="0"/>
          </a:p>
        </p:txBody>
      </p:sp>
      <p:sp>
        <p:nvSpPr>
          <p:cNvPr id="3" name="2 Marcador de contenido"/>
          <p:cNvSpPr>
            <a:spLocks noGrp="1"/>
          </p:cNvSpPr>
          <p:nvPr>
            <p:ph idx="1"/>
          </p:nvPr>
        </p:nvSpPr>
        <p:spPr>
          <a:xfrm>
            <a:off x="357158" y="785794"/>
            <a:ext cx="8229600" cy="6072206"/>
          </a:xfrm>
        </p:spPr>
        <p:txBody>
          <a:bodyPr/>
          <a:lstStyle/>
          <a:p>
            <a:pPr>
              <a:buNone/>
            </a:pPr>
            <a:r>
              <a:rPr lang="es-ES" sz="1200" b="1" dirty="0" smtClean="0"/>
              <a:t>#include&lt;stdio.h&gt; </a:t>
            </a:r>
          </a:p>
          <a:p>
            <a:pPr>
              <a:buNone/>
            </a:pPr>
            <a:r>
              <a:rPr lang="es-ES" sz="1200" b="1" dirty="0" smtClean="0"/>
              <a:t>int main() { </a:t>
            </a:r>
          </a:p>
          <a:p>
            <a:pPr>
              <a:buNone/>
            </a:pPr>
            <a:r>
              <a:rPr lang="es-ES" sz="1200" b="1" dirty="0" smtClean="0"/>
              <a:t>	int A[20]={21,32,43,54,65,76,87,98,109,110,211,212,313,314,415,416,417,518,519,620}; </a:t>
            </a:r>
          </a:p>
          <a:p>
            <a:pPr>
              <a:buNone/>
            </a:pPr>
            <a:r>
              <a:rPr lang="es-ES" sz="1200" b="1" dirty="0" smtClean="0"/>
              <a:t>	Int inf,sup,mit,dato,n=20; </a:t>
            </a:r>
          </a:p>
          <a:p>
            <a:pPr>
              <a:buNone/>
            </a:pPr>
            <a:r>
              <a:rPr lang="es-ES" sz="1200" b="1" dirty="0" smtClean="0"/>
              <a:t>	printf("dame un dato a buscarn: "); </a:t>
            </a:r>
          </a:p>
          <a:p>
            <a:pPr>
              <a:buNone/>
            </a:pPr>
            <a:r>
              <a:rPr lang="es-ES" sz="1200" b="1" dirty="0" smtClean="0"/>
              <a:t>	scanf("%d",&amp;dato); </a:t>
            </a:r>
          </a:p>
          <a:p>
            <a:pPr>
              <a:buNone/>
            </a:pPr>
            <a:r>
              <a:rPr lang="es-ES" sz="1200" b="1" dirty="0" smtClean="0"/>
              <a:t>	inf=0; </a:t>
            </a:r>
          </a:p>
          <a:p>
            <a:pPr>
              <a:buNone/>
            </a:pPr>
            <a:r>
              <a:rPr lang="es-ES" sz="1200" b="1" dirty="0" smtClean="0"/>
              <a:t>	sup=n; </a:t>
            </a:r>
          </a:p>
          <a:p>
            <a:pPr>
              <a:buNone/>
            </a:pPr>
            <a:r>
              <a:rPr lang="es-ES" sz="1200" b="1" dirty="0" smtClean="0"/>
              <a:t>	while (inf&lt;=sup) { </a:t>
            </a:r>
          </a:p>
          <a:p>
            <a:pPr>
              <a:buNone/>
            </a:pPr>
            <a:r>
              <a:rPr lang="es-ES" sz="1200" b="1" dirty="0" smtClean="0"/>
              <a:t>	     mit=(inf+sup)/2; </a:t>
            </a:r>
          </a:p>
          <a:p>
            <a:pPr>
              <a:buNone/>
            </a:pPr>
            <a:r>
              <a:rPr lang="es-ES" sz="1200" b="1" dirty="0" smtClean="0"/>
              <a:t>	     if (A[mit]==dato) { </a:t>
            </a:r>
          </a:p>
          <a:p>
            <a:pPr>
              <a:buNone/>
            </a:pPr>
            <a:r>
              <a:rPr lang="es-ES" sz="1200" b="1" dirty="0" smtClean="0"/>
              <a:t>		printf("dato %d encontrado posicion %d \n",dato,mit); </a:t>
            </a:r>
          </a:p>
          <a:p>
            <a:pPr>
              <a:buNone/>
            </a:pPr>
            <a:r>
              <a:rPr lang="es-ES" sz="1200" b="1" dirty="0" smtClean="0"/>
              <a:t>		break; </a:t>
            </a:r>
          </a:p>
          <a:p>
            <a:pPr>
              <a:buNone/>
            </a:pPr>
            <a:r>
              <a:rPr lang="es-ES" sz="1200" b="1" dirty="0" smtClean="0"/>
              <a:t>		} </a:t>
            </a:r>
          </a:p>
          <a:p>
            <a:pPr>
              <a:buNone/>
            </a:pPr>
            <a:r>
              <a:rPr lang="es-ES" sz="1200" b="1" dirty="0" smtClean="0"/>
              <a:t>	   if (A[mit]&gt;dato) { </a:t>
            </a:r>
          </a:p>
          <a:p>
            <a:pPr>
              <a:buNone/>
            </a:pPr>
            <a:r>
              <a:rPr lang="es-ES" sz="1200" b="1" dirty="0" smtClean="0"/>
              <a:t>	      sup=mit; </a:t>
            </a:r>
          </a:p>
          <a:p>
            <a:pPr>
              <a:buNone/>
            </a:pPr>
            <a:r>
              <a:rPr lang="es-ES" sz="1200" b="1" dirty="0" smtClean="0"/>
              <a:t>                  mit=(inf+sup)/2; </a:t>
            </a:r>
          </a:p>
          <a:p>
            <a:pPr>
              <a:buNone/>
            </a:pPr>
            <a:r>
              <a:rPr lang="es-ES" sz="1200" b="1" dirty="0" smtClean="0"/>
              <a:t>                   } </a:t>
            </a:r>
          </a:p>
          <a:p>
            <a:pPr>
              <a:buNone/>
            </a:pPr>
            <a:r>
              <a:rPr lang="es-ES" sz="1200" b="1" dirty="0" smtClean="0"/>
              <a:t>                if (A[mit]&lt;dato)  { </a:t>
            </a:r>
          </a:p>
          <a:p>
            <a:pPr>
              <a:buNone/>
            </a:pPr>
            <a:r>
              <a:rPr lang="es-ES" sz="1200" b="1" dirty="0" smtClean="0"/>
              <a:t>                   inf=mit; </a:t>
            </a:r>
          </a:p>
          <a:p>
            <a:pPr>
              <a:buNone/>
            </a:pPr>
            <a:r>
              <a:rPr lang="es-ES" sz="1200" b="1" dirty="0" smtClean="0"/>
              <a:t>                   mit=(inf+sup)/2; </a:t>
            </a:r>
          </a:p>
          <a:p>
            <a:pPr>
              <a:buNone/>
            </a:pPr>
            <a:r>
              <a:rPr lang="es-ES" sz="1200" b="1" dirty="0" smtClean="0"/>
              <a:t>                 } </a:t>
            </a:r>
          </a:p>
          <a:p>
            <a:pPr>
              <a:buNone/>
            </a:pPr>
            <a:r>
              <a:rPr lang="es-ES" sz="1200" b="1" dirty="0" smtClean="0"/>
              <a:t>        } </a:t>
            </a:r>
          </a:p>
          <a:p>
            <a:pPr>
              <a:buNone/>
            </a:pPr>
            <a:r>
              <a:rPr lang="es-ES" sz="1200" b="1" dirty="0" smtClean="0"/>
              <a:t>  return 0; </a:t>
            </a:r>
          </a:p>
          <a:p>
            <a:pPr>
              <a:buNone/>
            </a:pPr>
            <a:r>
              <a:rPr lang="es-ES" sz="1200" b="1" dirty="0" smtClean="0"/>
              <a:t>} </a:t>
            </a:r>
            <a:endParaRPr lang="es-ES" sz="12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p:cNvSpPr>
            <a:spLocks noGrp="1"/>
          </p:cNvSpPr>
          <p:nvPr>
            <p:ph type="title"/>
          </p:nvPr>
        </p:nvSpPr>
        <p:spPr>
          <a:xfrm>
            <a:off x="457200" y="274639"/>
            <a:ext cx="4972056" cy="582594"/>
          </a:xfrm>
        </p:spPr>
        <p:txBody>
          <a:bodyPr/>
          <a:lstStyle/>
          <a:p>
            <a:r>
              <a:rPr lang="es-ES" sz="3200" dirty="0" smtClean="0"/>
              <a:t>Búsqueda binaria</a:t>
            </a:r>
          </a:p>
        </p:txBody>
      </p:sp>
      <p:sp>
        <p:nvSpPr>
          <p:cNvPr id="3" name="2 Marcador de contenido"/>
          <p:cNvSpPr>
            <a:spLocks noGrp="1"/>
          </p:cNvSpPr>
          <p:nvPr>
            <p:ph idx="1"/>
          </p:nvPr>
        </p:nvSpPr>
        <p:spPr>
          <a:xfrm>
            <a:off x="285720" y="857232"/>
            <a:ext cx="4972056" cy="5429288"/>
          </a:xfrm>
        </p:spPr>
        <p:txBody>
          <a:bodyPr rtlCol="0">
            <a:noAutofit/>
          </a:bodyPr>
          <a:lstStyle/>
          <a:p>
            <a:pPr algn="just" fontAlgn="auto">
              <a:spcAft>
                <a:spcPts val="0"/>
              </a:spcAft>
              <a:buFont typeface="Arial" pitchFamily="34" charset="0"/>
              <a:buChar char="•"/>
              <a:defRPr/>
            </a:pPr>
            <a:r>
              <a:rPr lang="es-ES" sz="1600" dirty="0" smtClean="0"/>
              <a:t>Igual que en el método secuencial la complejidad del método se va a medir por los casos extremos que puedan presentarse en el proceso de búsqueda. </a:t>
            </a:r>
          </a:p>
          <a:p>
            <a:pPr algn="just" fontAlgn="auto">
              <a:spcAft>
                <a:spcPts val="0"/>
              </a:spcAft>
              <a:buFont typeface="Arial" pitchFamily="34" charset="0"/>
              <a:buNone/>
              <a:defRPr/>
            </a:pPr>
            <a:endParaRPr lang="es-ES" sz="1600" dirty="0" smtClean="0"/>
          </a:p>
          <a:p>
            <a:pPr algn="just" fontAlgn="auto">
              <a:spcAft>
                <a:spcPts val="0"/>
              </a:spcAft>
              <a:buFont typeface="Arial" pitchFamily="34" charset="0"/>
              <a:buChar char="•"/>
              <a:defRPr/>
            </a:pPr>
            <a:r>
              <a:rPr lang="es-ES" sz="1600" dirty="0" smtClean="0"/>
              <a:t>El caso mas favorable se dará cuando el primer elemento central es el buscado, en cuyo caso se hará una sola comparación. El caso mas desfavorable se dará cuando el elemento buscado no está en las sublistas, en este caso se harán en forma aproximada log </a:t>
            </a:r>
            <a:r>
              <a:rPr lang="es-ES" sz="1600" baseline="-25000" dirty="0" smtClean="0"/>
              <a:t>2</a:t>
            </a:r>
            <a:r>
              <a:rPr lang="es-ES" sz="1600" dirty="0" smtClean="0"/>
              <a:t>(n) comparaciones, ya que en cada ciclo de comparaciones el número de elementos se reduce a la mitad, factor de 2. Por lo tanto, el número medio de comparaciones que se realizarán con este método es de: </a:t>
            </a:r>
            <a:r>
              <a:rPr lang="es-ES" sz="1600" b="1" dirty="0" smtClean="0"/>
              <a:t>(1 + log </a:t>
            </a:r>
            <a:r>
              <a:rPr lang="es-ES" sz="1600" b="1" baseline="-25000" dirty="0" smtClean="0"/>
              <a:t>2</a:t>
            </a:r>
            <a:r>
              <a:rPr lang="es-ES" sz="1600" b="1" dirty="0" smtClean="0"/>
              <a:t>(n)) / 2</a:t>
            </a:r>
            <a:endParaRPr lang="es-ES" sz="1600" dirty="0" smtClean="0"/>
          </a:p>
          <a:p>
            <a:pPr algn="just" fontAlgn="auto">
              <a:spcAft>
                <a:spcPts val="0"/>
              </a:spcAft>
              <a:buFont typeface="Arial" pitchFamily="34" charset="0"/>
              <a:buNone/>
              <a:defRPr/>
            </a:pPr>
            <a:r>
              <a:rPr lang="es-ES" sz="1600" dirty="0" smtClean="0"/>
              <a:t> </a:t>
            </a:r>
          </a:p>
          <a:p>
            <a:pPr algn="just" fontAlgn="auto">
              <a:spcAft>
                <a:spcPts val="0"/>
              </a:spcAft>
              <a:buFont typeface="Arial" pitchFamily="34" charset="0"/>
              <a:buChar char="•"/>
              <a:defRPr/>
            </a:pPr>
            <a:r>
              <a:rPr lang="es-ES" sz="1600" dirty="0" smtClean="0"/>
              <a:t>Si comparamos las fórmulas dadas en ambos métodos (ver apartado 5.1.1. Método secuencial), resulta que para el mismo valor de N el método binario es mas eficiente que el método secuencial; además la diferencia es mas significativa cuanto mas crece N.</a:t>
            </a:r>
          </a:p>
          <a:p>
            <a:pPr fontAlgn="auto">
              <a:spcAft>
                <a:spcPts val="0"/>
              </a:spcAft>
              <a:buFont typeface="Arial" pitchFamily="34" charset="0"/>
              <a:buNone/>
              <a:defRPr/>
            </a:pPr>
            <a:endParaRPr lang="es-ES" sz="1600" dirty="0"/>
          </a:p>
        </p:txBody>
      </p:sp>
      <p:pic>
        <p:nvPicPr>
          <p:cNvPr id="21506" name="Picture 2" descr="Resultado de imagen para imagen de  busqueda binaria"/>
          <p:cNvPicPr>
            <a:picLocks noChangeAspect="1" noChangeArrowheads="1"/>
          </p:cNvPicPr>
          <p:nvPr/>
        </p:nvPicPr>
        <p:blipFill>
          <a:blip r:embed="rId2"/>
          <a:srcRect/>
          <a:stretch>
            <a:fillRect/>
          </a:stretch>
        </p:blipFill>
        <p:spPr bwMode="auto">
          <a:xfrm>
            <a:off x="5429250" y="928670"/>
            <a:ext cx="3714750" cy="514353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p:cNvSpPr>
            <a:spLocks noGrp="1"/>
          </p:cNvSpPr>
          <p:nvPr>
            <p:ph type="title"/>
          </p:nvPr>
        </p:nvSpPr>
        <p:spPr/>
        <p:txBody>
          <a:bodyPr/>
          <a:lstStyle/>
          <a:p>
            <a:r>
              <a:rPr lang="es-ES" sz="3200" dirty="0" smtClean="0"/>
              <a:t>Búsqueda mediante transformación de claves (hashing) </a:t>
            </a:r>
          </a:p>
        </p:txBody>
      </p:sp>
      <p:graphicFrame>
        <p:nvGraphicFramePr>
          <p:cNvPr id="4" name="3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28625" y="1214438"/>
          <a:ext cx="8143875" cy="5072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a:xfrm>
            <a:off x="457200" y="274638"/>
            <a:ext cx="8229600" cy="511156"/>
          </a:xfrm>
        </p:spPr>
        <p:txBody>
          <a:bodyPr/>
          <a:lstStyle/>
          <a:p>
            <a:r>
              <a:rPr lang="es-ES" b="1" i="1" dirty="0" smtClean="0"/>
              <a:t>Búsqueda</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642910" y="4000504"/>
            <a:ext cx="7858180" cy="2338391"/>
          </a:xfrm>
          <a:prstGeom prst="rect">
            <a:avLst/>
          </a:prstGeom>
          <a:noFill/>
          <a:ln w="9525">
            <a:noFill/>
            <a:miter lim="800000"/>
            <a:headEnd/>
            <a:tailEnd/>
          </a:ln>
          <a:effectLst/>
        </p:spPr>
      </p:pic>
      <p:sp>
        <p:nvSpPr>
          <p:cNvPr id="19458" name="AutoShape 2" descr="Resultado de imagen para imagen de hash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19460" name="Picture 4" descr="Resultado de imagen para imagen de hashing"/>
          <p:cNvPicPr>
            <a:picLocks noChangeAspect="1" noChangeArrowheads="1"/>
          </p:cNvPicPr>
          <p:nvPr/>
        </p:nvPicPr>
        <p:blipFill>
          <a:blip r:embed="rId3"/>
          <a:srcRect/>
          <a:stretch>
            <a:fillRect/>
          </a:stretch>
        </p:blipFill>
        <p:spPr bwMode="auto">
          <a:xfrm>
            <a:off x="1000100" y="642918"/>
            <a:ext cx="7429552" cy="293367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title"/>
          </p:nvPr>
        </p:nvSpPr>
        <p:spPr/>
        <p:txBody>
          <a:bodyPr/>
          <a:lstStyle/>
          <a:p>
            <a:r>
              <a:rPr lang="es-ES" sz="3200" dirty="0" smtClean="0"/>
              <a:t>Búsqueda mediante transformación de claves (hashing) </a:t>
            </a:r>
          </a:p>
        </p:txBody>
      </p:sp>
      <p:graphicFrame>
        <p:nvGraphicFramePr>
          <p:cNvPr id="4" name="3 Marcador de contenido"/>
          <p:cNvGraphicFramePr>
            <a:graphicFrameLocks noGrp="1"/>
          </p:cNvGraphicFramePr>
          <p:nvPr>
            <p:ph idx="1"/>
          </p:nvPr>
        </p:nvGraphicFramePr>
        <p:xfrm>
          <a:off x="457200" y="1600201"/>
          <a:ext cx="8229600" cy="3686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571472" y="5929330"/>
            <a:ext cx="8001056" cy="646331"/>
          </a:xfrm>
          <a:prstGeom prst="rect">
            <a:avLst/>
          </a:prstGeom>
        </p:spPr>
        <p:txBody>
          <a:bodyPr wrap="square">
            <a:spAutoFit/>
          </a:bodyPr>
          <a:lstStyle/>
          <a:p>
            <a:pPr fontAlgn="auto">
              <a:spcAft>
                <a:spcPts val="0"/>
              </a:spcAft>
              <a:buFont typeface="Arial" pitchFamily="34" charset="0"/>
              <a:buNone/>
              <a:defRPr/>
            </a:pPr>
            <a:r>
              <a:rPr lang="es-ES" dirty="0" smtClean="0"/>
              <a:t>La función de hash depende de cada problema y de cada finalidad, y se pueden utilizar con números o cadenas.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2594"/>
          </a:xfrm>
        </p:spPr>
        <p:txBody>
          <a:bodyPr/>
          <a:lstStyle/>
          <a:p>
            <a:r>
              <a:rPr lang="es-ES" u="sng" dirty="0" smtClean="0"/>
              <a:t>Restas sucesivas</a:t>
            </a:r>
            <a:endParaRPr lang="es-ES" dirty="0"/>
          </a:p>
        </p:txBody>
      </p:sp>
      <p:sp>
        <p:nvSpPr>
          <p:cNvPr id="3" name="2 Marcador de contenido"/>
          <p:cNvSpPr>
            <a:spLocks noGrp="1"/>
          </p:cNvSpPr>
          <p:nvPr>
            <p:ph idx="1"/>
          </p:nvPr>
        </p:nvSpPr>
        <p:spPr>
          <a:xfrm>
            <a:off x="500034" y="1285860"/>
            <a:ext cx="8229600" cy="4525963"/>
          </a:xfrm>
        </p:spPr>
        <p:txBody>
          <a:bodyPr/>
          <a:lstStyle/>
          <a:p>
            <a:pPr>
              <a:buNone/>
            </a:pPr>
            <a:r>
              <a:rPr lang="es-ES" sz="2000" dirty="0" smtClean="0"/>
              <a:t>Esta función se emplea con claves numéricas entre las que existen huecos de tamaño conocido, obteniéndose direcciones consecutivas. Por ejemplo, si el número de expediente de un alumno universitario está formado por el año de entrada en la universidad, seguido de un número identificativo de tres cifras, y suponiendo que entran un máximo de 400 alumnos al año, se le asignarían las claves:</a:t>
            </a:r>
          </a:p>
          <a:p>
            <a:pPr>
              <a:buNone/>
            </a:pPr>
            <a:r>
              <a:rPr lang="es-ES" sz="2000" dirty="0" smtClean="0"/>
              <a:t>	</a:t>
            </a:r>
          </a:p>
          <a:p>
            <a:pPr>
              <a:buNone/>
            </a:pPr>
            <a:r>
              <a:rPr lang="es-ES" sz="2000" dirty="0" smtClean="0"/>
              <a:t>	1998-000 --&gt; 0 = 1998000-1998000</a:t>
            </a:r>
            <a:br>
              <a:rPr lang="es-ES" sz="2000" dirty="0" smtClean="0"/>
            </a:br>
            <a:r>
              <a:rPr lang="es-ES" sz="2000" dirty="0" smtClean="0"/>
              <a:t>1998-001 --&gt; 1 = 1998001-1998000</a:t>
            </a:r>
            <a:br>
              <a:rPr lang="es-ES" sz="2000" dirty="0" smtClean="0"/>
            </a:br>
            <a:r>
              <a:rPr lang="es-ES" sz="2000" dirty="0" smtClean="0"/>
              <a:t>1998-002 --&gt; 2 = 1998002-1998000</a:t>
            </a:r>
            <a:br>
              <a:rPr lang="es-ES" sz="2000" dirty="0" smtClean="0"/>
            </a:br>
            <a:r>
              <a:rPr lang="es-ES" sz="2000" dirty="0" smtClean="0"/>
              <a:t>     ...</a:t>
            </a:r>
            <a:br>
              <a:rPr lang="es-ES" sz="2000" dirty="0" smtClean="0"/>
            </a:br>
            <a:r>
              <a:rPr lang="es-ES" sz="2000" dirty="0" smtClean="0"/>
              <a:t>1998-399 --&gt; 399 = 1998399-1998000</a:t>
            </a:r>
            <a:br>
              <a:rPr lang="es-ES" sz="2000" dirty="0" smtClean="0"/>
            </a:br>
            <a:r>
              <a:rPr lang="es-ES" sz="2000" dirty="0" smtClean="0"/>
              <a:t>1999-000 --&gt; 400 = 1999000-1998000+400</a:t>
            </a:r>
            <a:br>
              <a:rPr lang="es-ES" sz="2000" dirty="0" smtClean="0"/>
            </a:br>
            <a:r>
              <a:rPr lang="es-ES" sz="2000" dirty="0" smtClean="0"/>
              <a:t>     ...</a:t>
            </a:r>
            <a:br>
              <a:rPr lang="es-ES" sz="2000" dirty="0" smtClean="0"/>
            </a:br>
            <a:r>
              <a:rPr lang="es-ES" sz="2000" dirty="0" smtClean="0"/>
              <a:t>yyyy-nnn --&gt; N = yyyynnn-1998000+(400*(yyyy-1998))</a:t>
            </a:r>
          </a:p>
          <a:p>
            <a:pPr>
              <a:buNone/>
            </a:pP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868346"/>
          </a:xfrm>
        </p:spPr>
        <p:txBody>
          <a:bodyPr/>
          <a:lstStyle/>
          <a:p>
            <a:r>
              <a:rPr lang="es-ES" b="1" dirty="0" smtClean="0"/>
              <a:t>ARITMÉTICA MODULAR</a:t>
            </a:r>
            <a:endParaRPr lang="es-ES" dirty="0"/>
          </a:p>
        </p:txBody>
      </p:sp>
      <p:sp>
        <p:nvSpPr>
          <p:cNvPr id="3" name="2 Marcador de contenido"/>
          <p:cNvSpPr>
            <a:spLocks noGrp="1"/>
          </p:cNvSpPr>
          <p:nvPr>
            <p:ph idx="1"/>
          </p:nvPr>
        </p:nvSpPr>
        <p:spPr>
          <a:xfrm>
            <a:off x="285720" y="1071546"/>
            <a:ext cx="8286808" cy="4929222"/>
          </a:xfrm>
        </p:spPr>
        <p:txBody>
          <a:bodyPr/>
          <a:lstStyle/>
          <a:p>
            <a:pPr algn="just"/>
            <a:r>
              <a:rPr lang="es-ES" sz="1800" dirty="0" smtClean="0"/>
              <a:t>Este método convierte la clave a un entero, se divide por el tamaño del rango del índice y toma el resto como resultado. </a:t>
            </a:r>
          </a:p>
          <a:p>
            <a:pPr algn="just"/>
            <a:r>
              <a:rPr lang="es-ES" sz="1800" dirty="0" smtClean="0"/>
              <a:t>La función que se utiliza es el MOD(módulo o resto de la división entera).</a:t>
            </a:r>
          </a:p>
          <a:p>
            <a:pPr algn="just">
              <a:buNone/>
            </a:pPr>
            <a:endParaRPr lang="es-ES" sz="2400" dirty="0" smtClean="0"/>
          </a:p>
          <a:p>
            <a:pPr lvl="1" algn="just"/>
            <a:r>
              <a:rPr lang="es-ES" dirty="0" smtClean="0"/>
              <a:t>H(x)= x MOD m </a:t>
            </a:r>
          </a:p>
          <a:p>
            <a:pPr algn="just">
              <a:buNone/>
            </a:pPr>
            <a:endParaRPr lang="es-ES" sz="2400" dirty="0" smtClean="0"/>
          </a:p>
          <a:p>
            <a:pPr algn="just"/>
            <a:r>
              <a:rPr lang="es-ES" sz="1800" dirty="0" smtClean="0"/>
              <a:t>Donde m es el tamaño del arreglo. La mejor elección de los módulos son los números primos.</a:t>
            </a:r>
          </a:p>
          <a:p>
            <a:pPr algn="just"/>
            <a:r>
              <a:rPr lang="es-ES" sz="1800" dirty="0" smtClean="0"/>
              <a:t>Un vector T tiene cien posiciones (0..100). Se tiene que las claves de búsqueda de los elementos de la tabla son enteros positivos. La función de conversión H debe tomar un número arbitrario entero positivo x y convertirlo en un entero en el rango de (0..100)</a:t>
            </a:r>
          </a:p>
          <a:p>
            <a:pPr algn="just">
              <a:buNone/>
            </a:pPr>
            <a:endParaRPr lang="es-ES" sz="1800" dirty="0" smtClean="0"/>
          </a:p>
          <a:p>
            <a:pPr algn="just">
              <a:buNone/>
            </a:pPr>
            <a:endParaRPr lang="es-ES" sz="1800" dirty="0" smtClean="0"/>
          </a:p>
          <a:p>
            <a:pPr algn="just">
              <a:buNone/>
            </a:pPr>
            <a:r>
              <a:rPr lang="es-ES" sz="2000" dirty="0" smtClean="0"/>
              <a:t>H(x)= x MOD m </a:t>
            </a:r>
          </a:p>
          <a:p>
            <a:pPr algn="just">
              <a:buNone/>
            </a:pPr>
            <a:r>
              <a:rPr lang="es-ES" sz="2000" dirty="0" smtClean="0"/>
              <a:t>Si clave=234661234 MOD 101 = 56 234661234 MOD 101 = 56</a:t>
            </a:r>
          </a:p>
          <a:p>
            <a:pPr>
              <a:buNone/>
            </a:pPr>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82594"/>
          </a:xfrm>
        </p:spPr>
        <p:txBody>
          <a:bodyPr/>
          <a:lstStyle/>
          <a:p>
            <a:r>
              <a:rPr lang="es-ES" b="1" u="sng" dirty="0" smtClean="0"/>
              <a:t>TRUNCAMIENTO</a:t>
            </a:r>
            <a:endParaRPr lang="es-ES" dirty="0"/>
          </a:p>
        </p:txBody>
      </p:sp>
      <p:sp>
        <p:nvSpPr>
          <p:cNvPr id="3" name="2 Marcador de contenido"/>
          <p:cNvSpPr>
            <a:spLocks noGrp="1"/>
          </p:cNvSpPr>
          <p:nvPr>
            <p:ph idx="1"/>
          </p:nvPr>
        </p:nvSpPr>
        <p:spPr>
          <a:xfrm>
            <a:off x="357158" y="1214422"/>
            <a:ext cx="8229600" cy="4525963"/>
          </a:xfrm>
        </p:spPr>
        <p:txBody>
          <a:bodyPr/>
          <a:lstStyle/>
          <a:p>
            <a:pPr algn="just"/>
            <a:r>
              <a:rPr lang="es-ES" sz="2400" dirty="0" smtClean="0"/>
              <a:t>Ignora parte de la clave y se utiliza la parte restante directamente como índice (considerando campos no numéricos y sus códigos numéricos.</a:t>
            </a:r>
          </a:p>
          <a:p>
            <a:pPr algn="just">
              <a:buNone/>
            </a:pPr>
            <a:endParaRPr lang="es-ES" sz="2400" dirty="0" smtClean="0"/>
          </a:p>
          <a:p>
            <a:pPr algn="just"/>
            <a:r>
              <a:rPr lang="es-ES" sz="2400" dirty="0" smtClean="0"/>
              <a:t>Ejemplo: Se tiene claves de tipo entero de 8 dígitos y para la tabla de transformación tiene mil posiciones, entonces para la dirección(índice) se considera: el primer, segundo y quinto dígito de derecha forman la función de conversión.</a:t>
            </a:r>
          </a:p>
          <a:p>
            <a:pPr algn="just">
              <a:buNone/>
            </a:pPr>
            <a:endParaRPr lang="es-ES" sz="2800" dirty="0" smtClean="0"/>
          </a:p>
          <a:p>
            <a:pPr algn="just">
              <a:buNone/>
            </a:pPr>
            <a:r>
              <a:rPr lang="es-ES" sz="2800" dirty="0" smtClean="0"/>
              <a:t>		     </a:t>
            </a:r>
            <a:r>
              <a:rPr lang="es-ES" dirty="0" smtClean="0"/>
              <a:t>clave:72588495 –&gt; h(clave)=728</a:t>
            </a:r>
          </a:p>
          <a:p>
            <a:pPr algn="just">
              <a:buNone/>
            </a:pPr>
            <a:endParaRPr lang="es-E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PLEGAMIENTO</a:t>
            </a:r>
            <a:endParaRPr lang="es-ES" dirty="0"/>
          </a:p>
        </p:txBody>
      </p:sp>
      <p:sp>
        <p:nvSpPr>
          <p:cNvPr id="3" name="2 Marcador de contenido"/>
          <p:cNvSpPr>
            <a:spLocks noGrp="1"/>
          </p:cNvSpPr>
          <p:nvPr>
            <p:ph idx="1"/>
          </p:nvPr>
        </p:nvSpPr>
        <p:spPr>
          <a:xfrm>
            <a:off x="457200" y="1600201"/>
            <a:ext cx="8229600" cy="2543179"/>
          </a:xfrm>
        </p:spPr>
        <p:txBody>
          <a:bodyPr/>
          <a:lstStyle/>
          <a:p>
            <a:pPr>
              <a:buNone/>
            </a:pPr>
            <a:r>
              <a:rPr lang="es-ES" sz="2400" dirty="0" smtClean="0"/>
              <a:t>consiste en dividir el número en diferentes partes, y operar con ellas (normalmente con suma o multiplicación). También se produce colisión. Por ejemplo, si dividimos los número de 8 cifras en 3, 3 y 2 cifras y se suman, dará otro número de tres cifras (y si no, se toman las tres últimas cifras):</a:t>
            </a:r>
          </a:p>
          <a:p>
            <a:pPr>
              <a:buNone/>
            </a:pPr>
            <a:r>
              <a:rPr lang="es-ES" sz="2400" dirty="0" smtClean="0"/>
              <a:t>	</a:t>
            </a:r>
          </a:p>
          <a:p>
            <a:pPr>
              <a:buNone/>
            </a:pPr>
            <a:r>
              <a:rPr lang="es-ES" sz="2400" dirty="0" smtClean="0"/>
              <a:t>	13000000 --&gt; 130		=130+000+00</a:t>
            </a:r>
            <a:br>
              <a:rPr lang="es-ES" sz="2400" dirty="0" smtClean="0"/>
            </a:br>
            <a:r>
              <a:rPr lang="es-ES" sz="2400" dirty="0" smtClean="0"/>
              <a:t>12345678 --&gt; 657		=123+456+78</a:t>
            </a:r>
            <a:br>
              <a:rPr lang="es-ES" sz="2400" dirty="0" smtClean="0"/>
            </a:br>
            <a:r>
              <a:rPr lang="es-ES" sz="2400" dirty="0" smtClean="0"/>
              <a:t>71140205 --&gt; 118 --&gt; 1118	=711+402+05</a:t>
            </a:r>
            <a:br>
              <a:rPr lang="es-ES" sz="2400" dirty="0" smtClean="0"/>
            </a:br>
            <a:r>
              <a:rPr lang="es-ES" sz="2400" dirty="0" smtClean="0"/>
              <a:t>13602499 --&gt; 259		=136+024+99</a:t>
            </a:r>
            <a:br>
              <a:rPr lang="es-ES" sz="2400" dirty="0" smtClean="0"/>
            </a:br>
            <a:r>
              <a:rPr lang="es-ES" sz="2400" dirty="0" smtClean="0"/>
              <a:t>25000009 --&gt; 259		=250+000+09</a:t>
            </a:r>
          </a:p>
          <a:p>
            <a:pPr>
              <a:buNone/>
            </a:pPr>
            <a:endParaRPr lang="es-E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6908"/>
          </a:xfrm>
        </p:spPr>
        <p:txBody>
          <a:bodyPr/>
          <a:lstStyle/>
          <a:p>
            <a:r>
              <a:rPr lang="es-ES" b="1" dirty="0" smtClean="0"/>
              <a:t>MITAD DEL CUADRADO</a:t>
            </a:r>
            <a:endParaRPr lang="es-ES" dirty="0"/>
          </a:p>
        </p:txBody>
      </p:sp>
      <p:sp>
        <p:nvSpPr>
          <p:cNvPr id="3" name="2 Marcador de contenido"/>
          <p:cNvSpPr>
            <a:spLocks noGrp="1"/>
          </p:cNvSpPr>
          <p:nvPr>
            <p:ph idx="1"/>
          </p:nvPr>
        </p:nvSpPr>
        <p:spPr>
          <a:xfrm>
            <a:off x="500034" y="1214422"/>
            <a:ext cx="8229600" cy="4525963"/>
          </a:xfrm>
        </p:spPr>
        <p:txBody>
          <a:bodyPr/>
          <a:lstStyle/>
          <a:p>
            <a:r>
              <a:rPr lang="es-ES" sz="1800" dirty="0" smtClean="0"/>
              <a:t>Este método consiste en calcular el cuadrado de la clave x. </a:t>
            </a:r>
          </a:p>
          <a:p>
            <a:r>
              <a:rPr lang="es-ES" sz="1800" dirty="0" smtClean="0"/>
              <a:t>La función de conversión se define como:</a:t>
            </a:r>
            <a:br>
              <a:rPr lang="es-ES" sz="1800" dirty="0" smtClean="0"/>
            </a:br>
            <a:endParaRPr lang="es-ES" sz="1800" dirty="0" smtClean="0"/>
          </a:p>
          <a:p>
            <a:pPr>
              <a:buNone/>
            </a:pPr>
            <a:r>
              <a:rPr lang="es-ES" sz="1800" dirty="0" smtClean="0"/>
              <a:t>				H(x)=c </a:t>
            </a:r>
          </a:p>
          <a:p>
            <a:pPr>
              <a:buNone/>
            </a:pPr>
            <a:r>
              <a:rPr lang="es-ES" sz="1800" dirty="0" smtClean="0"/>
              <a:t>Donde c se obtiene eliminando dígitos a ambos lados de x2.</a:t>
            </a:r>
          </a:p>
          <a:p>
            <a:pPr>
              <a:buNone/>
            </a:pPr>
            <a:endParaRPr lang="es-ES" sz="1800" dirty="0" smtClean="0"/>
          </a:p>
          <a:p>
            <a:r>
              <a:rPr lang="es-ES" sz="1800" dirty="0" smtClean="0"/>
              <a:t>Ejemplo:</a:t>
            </a:r>
            <a:br>
              <a:rPr lang="es-ES" sz="1800" dirty="0" smtClean="0"/>
            </a:br>
            <a:r>
              <a:rPr lang="es-ES" sz="1800" dirty="0" smtClean="0"/>
              <a:t>Una empresa tiene ochenta empleados y cada uno de ellos tiene un número de identificación de cuatro dígitos y el conjunto de direcciones de memoria varía en el rango de 0 a 100. Se pide calcular las direcciones que se obtendrán al aplicar la función de conversión por la mitad del cuadrado de los números empleados:</a:t>
            </a:r>
          </a:p>
          <a:p>
            <a:pPr>
              <a:buNone/>
            </a:pPr>
            <a:r>
              <a:rPr lang="es-ES" sz="1800" dirty="0" smtClean="0"/>
              <a:t>	x –&gt; 4205, 7148, 3350, etc.</a:t>
            </a:r>
          </a:p>
          <a:p>
            <a:pPr>
              <a:buNone/>
            </a:pPr>
            <a:r>
              <a:rPr lang="es-ES" sz="1800" dirty="0" smtClean="0"/>
              <a:t/>
            </a:r>
            <a:br>
              <a:rPr lang="es-ES" sz="1800" dirty="0" smtClean="0"/>
            </a:br>
            <a:r>
              <a:rPr lang="es-ES" sz="1800" dirty="0" smtClean="0"/>
              <a:t>x2 –&gt; 17682025 </a:t>
            </a:r>
            <a:r>
              <a:rPr lang="es-ES" sz="1800" dirty="0" smtClean="0">
                <a:sym typeface="Wingdings" pitchFamily="2" charset="2"/>
              </a:rPr>
              <a:t> 82 (dirección de memoria) = H(x)</a:t>
            </a:r>
            <a:endParaRPr lang="es-ES" sz="1800" dirty="0" smtClean="0"/>
          </a:p>
          <a:p>
            <a:pPr>
              <a:buNone/>
            </a:pPr>
            <a:r>
              <a:rPr lang="es-ES" sz="1800" dirty="0" smtClean="0"/>
              <a:t>	x2 -&gt; 51093904 =&gt; 93 (dirección de memoria)  = H(x)</a:t>
            </a:r>
          </a:p>
          <a:p>
            <a:pPr>
              <a:buNone/>
            </a:pPr>
            <a:r>
              <a:rPr lang="es-ES" sz="1800" dirty="0" smtClean="0"/>
              <a:t>	x2 -&gt; 11222500 =&gt; 22 (dirección de memoria)  = H(x)</a:t>
            </a:r>
            <a:br>
              <a:rPr lang="es-ES" sz="1800" dirty="0" smtClean="0"/>
            </a:br>
            <a:endParaRPr lang="es-E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sultado de imagen para imagen de colisiones"/>
          <p:cNvPicPr>
            <a:picLocks noChangeAspect="1" noChangeArrowheads="1"/>
          </p:cNvPicPr>
          <p:nvPr/>
        </p:nvPicPr>
        <p:blipFill>
          <a:blip r:embed="rId2"/>
          <a:srcRect/>
          <a:stretch>
            <a:fillRect/>
          </a:stretch>
        </p:blipFill>
        <p:spPr bwMode="auto">
          <a:xfrm>
            <a:off x="0" y="0"/>
            <a:ext cx="9144000" cy="1500174"/>
          </a:xfrm>
          <a:prstGeom prst="rect">
            <a:avLst/>
          </a:prstGeom>
          <a:noFill/>
        </p:spPr>
      </p:pic>
      <p:sp>
        <p:nvSpPr>
          <p:cNvPr id="2" name="1 Título"/>
          <p:cNvSpPr>
            <a:spLocks noGrp="1"/>
          </p:cNvSpPr>
          <p:nvPr>
            <p:ph type="title"/>
          </p:nvPr>
        </p:nvSpPr>
        <p:spPr/>
        <p:txBody>
          <a:bodyPr/>
          <a:lstStyle/>
          <a:p>
            <a:r>
              <a:rPr lang="es-ES" b="1" dirty="0" smtClean="0"/>
              <a:t>Tratamiento de colisiones</a:t>
            </a:r>
            <a:endParaRPr lang="es-ES" dirty="0"/>
          </a:p>
        </p:txBody>
      </p:sp>
      <p:graphicFrame>
        <p:nvGraphicFramePr>
          <p:cNvPr id="4" name="3 Marcador de contenido"/>
          <p:cNvGraphicFramePr>
            <a:graphicFrameLocks noGrp="1"/>
          </p:cNvGraphicFramePr>
          <p:nvPr>
            <p:ph idx="1"/>
          </p:nvPr>
        </p:nvGraphicFramePr>
        <p:xfrm>
          <a:off x="500034" y="1643050"/>
          <a:ext cx="8358246"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5186370" cy="582594"/>
          </a:xfrm>
        </p:spPr>
        <p:txBody>
          <a:bodyPr/>
          <a:lstStyle/>
          <a:p>
            <a:r>
              <a:rPr lang="es-ES" sz="2800" b="1" dirty="0" smtClean="0"/>
              <a:t>Búsqueda Interpolada</a:t>
            </a:r>
            <a:endParaRPr lang="es-ES" sz="2800" dirty="0"/>
          </a:p>
        </p:txBody>
      </p:sp>
      <p:sp>
        <p:nvSpPr>
          <p:cNvPr id="3" name="2 Marcador de contenido"/>
          <p:cNvSpPr>
            <a:spLocks noGrp="1"/>
          </p:cNvSpPr>
          <p:nvPr>
            <p:ph idx="1"/>
          </p:nvPr>
        </p:nvSpPr>
        <p:spPr>
          <a:xfrm>
            <a:off x="357158" y="1000108"/>
            <a:ext cx="5500726" cy="5500726"/>
          </a:xfrm>
        </p:spPr>
        <p:txBody>
          <a:bodyPr/>
          <a:lstStyle/>
          <a:p>
            <a:pPr algn="just">
              <a:buNone/>
            </a:pPr>
            <a:r>
              <a:rPr lang="es-ES" sz="2000" dirty="0" smtClean="0"/>
              <a:t>Las condiciones iníciales son las siguientes :</a:t>
            </a:r>
          </a:p>
          <a:p>
            <a:pPr algn="just">
              <a:buNone/>
            </a:pPr>
            <a:endParaRPr lang="es-ES" sz="2000" dirty="0" smtClean="0"/>
          </a:p>
          <a:p>
            <a:pPr lvl="0" algn="just"/>
            <a:r>
              <a:rPr lang="es-ES" sz="2000" dirty="0" smtClean="0"/>
              <a:t>El archivo donde buscar ya está en memoria, dispuesto en slots contiguos.</a:t>
            </a:r>
          </a:p>
          <a:p>
            <a:pPr lvl="0" algn="just"/>
            <a:r>
              <a:rPr lang="es-ES" sz="2000" dirty="0" smtClean="0"/>
              <a:t>Los registros del archivo los denominaremos: R1, R2, R3, ..., Ri, ..., Rn donde 1=&lt; i =&lt; n.</a:t>
            </a:r>
          </a:p>
          <a:p>
            <a:pPr lvl="0" algn="just"/>
            <a:r>
              <a:rPr lang="es-ES" sz="2000" dirty="0" smtClean="0"/>
              <a:t>Existen en memoria “n” slots, donde en cada uno de ellos se dispone un registro del archivo donde buscar.</a:t>
            </a:r>
          </a:p>
          <a:p>
            <a:pPr lvl="0" algn="just"/>
            <a:r>
              <a:rPr lang="es-ES" sz="2000" dirty="0" smtClean="0"/>
              <a:t>Todos los registros tienen una clave Ki, donde i es 1 =&lt; i =&lt; n.</a:t>
            </a:r>
          </a:p>
          <a:p>
            <a:pPr lvl="0" algn="just"/>
            <a:r>
              <a:rPr lang="es-ES" sz="2000" dirty="0" smtClean="0"/>
              <a:t>Los registros están </a:t>
            </a:r>
            <a:r>
              <a:rPr lang="es-ES" sz="2000" b="1" dirty="0" smtClean="0"/>
              <a:t>ordenados</a:t>
            </a:r>
            <a:r>
              <a:rPr lang="es-ES" sz="2000" dirty="0" smtClean="0"/>
              <a:t> respecto de la clave mencionada.</a:t>
            </a:r>
          </a:p>
          <a:p>
            <a:pPr lvl="0" algn="just"/>
            <a:r>
              <a:rPr lang="es-ES" sz="2000" dirty="0" smtClean="0"/>
              <a:t>La búsqueda será hecha en los mismos slots donde están los registros.</a:t>
            </a:r>
          </a:p>
          <a:p>
            <a:pPr>
              <a:buNone/>
            </a:pPr>
            <a:endParaRPr lang="es-ES" sz="1800" dirty="0"/>
          </a:p>
        </p:txBody>
      </p:sp>
      <p:pic>
        <p:nvPicPr>
          <p:cNvPr id="11266" name="Picture 2" descr="Resultado de imagen para imagen de busqueda interpolada"/>
          <p:cNvPicPr>
            <a:picLocks noChangeAspect="1" noChangeArrowheads="1"/>
          </p:cNvPicPr>
          <p:nvPr/>
        </p:nvPicPr>
        <p:blipFill>
          <a:blip r:embed="rId2"/>
          <a:srcRect/>
          <a:stretch>
            <a:fillRect/>
          </a:stretch>
        </p:blipFill>
        <p:spPr bwMode="auto">
          <a:xfrm>
            <a:off x="6286512" y="-142900"/>
            <a:ext cx="2857488" cy="70009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74" name="Picture 14" descr="Imagen relacionada"/>
          <p:cNvPicPr>
            <a:picLocks noChangeAspect="1" noChangeArrowheads="1"/>
          </p:cNvPicPr>
          <p:nvPr/>
        </p:nvPicPr>
        <p:blipFill>
          <a:blip r:embed="rId2"/>
          <a:srcRect/>
          <a:stretch>
            <a:fillRect/>
          </a:stretch>
        </p:blipFill>
        <p:spPr bwMode="auto">
          <a:xfrm>
            <a:off x="0" y="1044235"/>
            <a:ext cx="9144001" cy="5813765"/>
          </a:xfrm>
          <a:prstGeom prst="rect">
            <a:avLst/>
          </a:prstGeom>
          <a:noFill/>
        </p:spPr>
      </p:pic>
      <p:sp>
        <p:nvSpPr>
          <p:cNvPr id="2" name="1 Título"/>
          <p:cNvSpPr>
            <a:spLocks noGrp="1"/>
          </p:cNvSpPr>
          <p:nvPr>
            <p:ph type="title"/>
          </p:nvPr>
        </p:nvSpPr>
        <p:spPr>
          <a:xfrm>
            <a:off x="457200" y="274638"/>
            <a:ext cx="8229600" cy="511156"/>
          </a:xfrm>
        </p:spPr>
        <p:txBody>
          <a:bodyPr/>
          <a:lstStyle/>
          <a:p>
            <a:r>
              <a:rPr lang="es-ES" b="1" dirty="0" smtClean="0"/>
              <a:t>Búsqueda Interpolada</a:t>
            </a:r>
            <a:endParaRPr lang="es-AR" dirty="0"/>
          </a:p>
        </p:txBody>
      </p:sp>
      <p:sp>
        <p:nvSpPr>
          <p:cNvPr id="3" name="2 Marcador de contenido"/>
          <p:cNvSpPr>
            <a:spLocks noGrp="1"/>
          </p:cNvSpPr>
          <p:nvPr>
            <p:ph idx="1"/>
          </p:nvPr>
        </p:nvSpPr>
        <p:spPr/>
        <p:txBody>
          <a:bodyPr/>
          <a:lstStyle/>
          <a:p>
            <a:pPr algn="just">
              <a:buNone/>
            </a:pPr>
            <a:r>
              <a:rPr lang="es-ES" sz="2000" b="1" dirty="0" smtClean="0">
                <a:solidFill>
                  <a:srgbClr val="FF0000"/>
                </a:solidFill>
              </a:rPr>
              <a:t>Los criterios de la búsqueda son los siguientes :</a:t>
            </a:r>
          </a:p>
          <a:p>
            <a:pPr algn="just">
              <a:buNone/>
            </a:pPr>
            <a:endParaRPr lang="es-ES" sz="2000" b="1" dirty="0" smtClean="0">
              <a:solidFill>
                <a:srgbClr val="FF0000"/>
              </a:solidFill>
            </a:endParaRPr>
          </a:p>
          <a:p>
            <a:pPr lvl="0" algn="just"/>
            <a:r>
              <a:rPr lang="es-ES" sz="2000" b="1" dirty="0" smtClean="0">
                <a:solidFill>
                  <a:srgbClr val="FF0000"/>
                </a:solidFill>
              </a:rPr>
              <a:t>Ni la búsqueda binaria, ni la búsqueda  de has, buscan como lo hace el ser humano, por ejemplo, al buscar en la guía telefónica, una persona cuyo apellido empieza con W.</a:t>
            </a:r>
          </a:p>
          <a:p>
            <a:pPr lvl="0" algn="just">
              <a:buNone/>
            </a:pPr>
            <a:endParaRPr lang="es-ES" sz="2000" b="1" dirty="0" smtClean="0">
              <a:solidFill>
                <a:srgbClr val="FF0000"/>
              </a:solidFill>
            </a:endParaRPr>
          </a:p>
          <a:p>
            <a:pPr lvl="0" algn="just"/>
            <a:r>
              <a:rPr lang="es-ES" sz="2000" b="1" dirty="0" smtClean="0">
                <a:solidFill>
                  <a:srgbClr val="FF0000"/>
                </a:solidFill>
              </a:rPr>
              <a:t>Nosotros tenemos idea de una cierta proporcionalidad, respecto del tamaño del archivo, y vamos directamente a la parte alta de la guía telefónica, siguiendo esa idea de proporcionalidad. En el caso de la búsqueda del apellido que comienza con W vamos a la parte final de la guía.</a:t>
            </a:r>
          </a:p>
          <a:p>
            <a:endParaRPr lang="es-AR" dirty="0"/>
          </a:p>
        </p:txBody>
      </p:sp>
      <p:sp>
        <p:nvSpPr>
          <p:cNvPr id="66564" name="AutoShape 4" descr="Resultado de imagen para imagen de guia telefo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66566" name="AutoShape 6" descr="Resultado de imagen para imagen de guia telefo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66568" name="AutoShape 8" descr="Resultado de imagen para imagen de guia telefo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66570" name="AutoShape 10" descr="Resultado de imagen para imagen de guia telefo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66572" name="AutoShape 12" descr="Resultado de imagen para imagen de guia telefon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75"/>
          </a:xfrm>
        </p:spPr>
        <p:txBody>
          <a:bodyPr rtlCol="0">
            <a:normAutofit fontScale="90000"/>
          </a:bodyPr>
          <a:lstStyle/>
          <a:p>
            <a:pPr fontAlgn="auto">
              <a:spcAft>
                <a:spcPts val="0"/>
              </a:spcAft>
              <a:defRPr/>
            </a:pPr>
            <a:r>
              <a:rPr lang="es-ES" sz="3200" b="1" i="1" dirty="0" smtClean="0"/>
              <a:t>Tipos de Búsqueda</a:t>
            </a:r>
            <a:endParaRPr lang="es-ES" sz="3200" dirty="0"/>
          </a:p>
        </p:txBody>
      </p:sp>
      <p:graphicFrame>
        <p:nvGraphicFramePr>
          <p:cNvPr id="4" name="3 Marcador de contenido"/>
          <p:cNvGraphicFramePr>
            <a:graphicFrameLocks noGrp="1"/>
          </p:cNvGraphicFramePr>
          <p:nvPr>
            <p:ph idx="1"/>
          </p:nvPr>
        </p:nvGraphicFramePr>
        <p:xfrm>
          <a:off x="357158" y="1000108"/>
          <a:ext cx="8215312" cy="4143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3010" name="Picture 2" descr="Resultado de imagen para imagen estructura arreglo de la memoria"/>
          <p:cNvPicPr>
            <a:picLocks noChangeAspect="1" noChangeArrowheads="1"/>
          </p:cNvPicPr>
          <p:nvPr/>
        </p:nvPicPr>
        <p:blipFill>
          <a:blip r:embed="rId7"/>
          <a:srcRect/>
          <a:stretch>
            <a:fillRect/>
          </a:stretch>
        </p:blipFill>
        <p:spPr bwMode="auto">
          <a:xfrm>
            <a:off x="285720" y="5286388"/>
            <a:ext cx="3436991" cy="1000108"/>
          </a:xfrm>
          <a:prstGeom prst="rect">
            <a:avLst/>
          </a:prstGeom>
          <a:noFill/>
        </p:spPr>
      </p:pic>
      <p:pic>
        <p:nvPicPr>
          <p:cNvPr id="43012" name="Picture 4" descr="Resultado de imagen para imagen estructura registro"/>
          <p:cNvPicPr>
            <a:picLocks noChangeAspect="1" noChangeArrowheads="1"/>
          </p:cNvPicPr>
          <p:nvPr/>
        </p:nvPicPr>
        <p:blipFill>
          <a:blip r:embed="rId8"/>
          <a:srcRect/>
          <a:stretch>
            <a:fillRect/>
          </a:stretch>
        </p:blipFill>
        <p:spPr bwMode="auto">
          <a:xfrm>
            <a:off x="6286512" y="4500570"/>
            <a:ext cx="2666987" cy="200024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725470"/>
          </a:xfrm>
        </p:spPr>
        <p:txBody>
          <a:bodyPr/>
          <a:lstStyle/>
          <a:p>
            <a:r>
              <a:rPr lang="es-ES" b="1" dirty="0" smtClean="0"/>
              <a:t>Búsqueda Interpolada</a:t>
            </a:r>
            <a:endParaRPr lang="es-ES" dirty="0"/>
          </a:p>
        </p:txBody>
      </p:sp>
      <p:sp>
        <p:nvSpPr>
          <p:cNvPr id="3" name="2 Marcador de contenido"/>
          <p:cNvSpPr>
            <a:spLocks noGrp="1"/>
          </p:cNvSpPr>
          <p:nvPr>
            <p:ph idx="1"/>
          </p:nvPr>
        </p:nvSpPr>
        <p:spPr>
          <a:xfrm>
            <a:off x="285720" y="857232"/>
            <a:ext cx="8572560" cy="5572164"/>
          </a:xfrm>
        </p:spPr>
        <p:txBody>
          <a:bodyPr/>
          <a:lstStyle/>
          <a:p>
            <a:pPr lvl="0"/>
            <a:r>
              <a:rPr lang="es-ES" sz="1400" dirty="0" smtClean="0"/>
              <a:t>La idea de la búsqueda interpolada es arriesgar una proporcionalidad basándose en los valores de las siguientes claves :</a:t>
            </a:r>
          </a:p>
          <a:p>
            <a:pPr lvl="0">
              <a:buNone/>
            </a:pPr>
            <a:endParaRPr lang="es-ES" sz="1400" dirty="0" smtClean="0"/>
          </a:p>
          <a:p>
            <a:pPr lvl="1"/>
            <a:r>
              <a:rPr lang="es-ES" sz="1600" b="1" dirty="0" smtClean="0"/>
              <a:t>Clave mas baja = Kl ( l de low )</a:t>
            </a:r>
          </a:p>
          <a:p>
            <a:pPr lvl="1"/>
            <a:r>
              <a:rPr lang="es-ES" sz="1600" b="1" dirty="0" smtClean="0"/>
              <a:t>Clave de búsqueda = K</a:t>
            </a:r>
          </a:p>
          <a:p>
            <a:pPr lvl="1"/>
            <a:r>
              <a:rPr lang="es-ES" sz="1600" b="1" dirty="0" smtClean="0"/>
              <a:t>clave de interpolación = Ki</a:t>
            </a:r>
          </a:p>
          <a:p>
            <a:pPr lvl="1"/>
            <a:r>
              <a:rPr lang="es-ES" sz="1600" b="1" dirty="0" smtClean="0"/>
              <a:t>Clave mas alta = Ku ( u de up )</a:t>
            </a:r>
          </a:p>
          <a:p>
            <a:pPr lvl="1">
              <a:buNone/>
            </a:pPr>
            <a:endParaRPr lang="es-ES" sz="1400" dirty="0" smtClean="0"/>
          </a:p>
          <a:p>
            <a:pPr lvl="0"/>
            <a:r>
              <a:rPr lang="es-ES" sz="1400" dirty="0" smtClean="0"/>
              <a:t>donde el índice de la clave de interpolación es : </a:t>
            </a:r>
          </a:p>
          <a:p>
            <a:pPr lvl="0">
              <a:buNone/>
            </a:pPr>
            <a:r>
              <a:rPr lang="es-ES" sz="1400" dirty="0" smtClean="0"/>
              <a:t/>
            </a:r>
            <a:br>
              <a:rPr lang="es-ES" sz="1400" dirty="0" smtClean="0"/>
            </a:br>
            <a:r>
              <a:rPr lang="es-ES" sz="1400" dirty="0" smtClean="0"/>
              <a:t>	</a:t>
            </a:r>
            <a:r>
              <a:rPr lang="es-ES" sz="1600" b="1" dirty="0" smtClean="0"/>
              <a:t>i = ( ( K - Kl ) / ( Ku - Kl ) ) * n 	= factor de interpolación * n </a:t>
            </a:r>
          </a:p>
          <a:p>
            <a:pPr lvl="0">
              <a:buNone/>
            </a:pPr>
            <a:r>
              <a:rPr lang="es-ES" sz="1400" dirty="0" smtClean="0"/>
              <a:t/>
            </a:r>
            <a:br>
              <a:rPr lang="es-ES" sz="1400" dirty="0" smtClean="0"/>
            </a:br>
            <a:r>
              <a:rPr lang="es-ES" sz="1400" dirty="0" smtClean="0"/>
              <a:t>donde :</a:t>
            </a:r>
          </a:p>
          <a:p>
            <a:pPr lvl="1"/>
            <a:r>
              <a:rPr lang="es-ES" sz="1400" dirty="0" smtClean="0"/>
              <a:t>Kl = ( low )</a:t>
            </a:r>
          </a:p>
          <a:p>
            <a:pPr lvl="1"/>
            <a:r>
              <a:rPr lang="es-ES" sz="1400" dirty="0" smtClean="0"/>
              <a:t>Ku = ( up )</a:t>
            </a:r>
          </a:p>
          <a:p>
            <a:pPr lvl="1"/>
            <a:r>
              <a:rPr lang="es-ES" sz="1400" dirty="0" smtClean="0"/>
              <a:t>K  = clave de búsqueda</a:t>
            </a:r>
          </a:p>
          <a:p>
            <a:pPr lvl="1"/>
            <a:r>
              <a:rPr lang="es-ES" sz="1400" dirty="0" smtClean="0"/>
              <a:t>n es la cantidad de claves presentes en el archivo o cantidad de registros</a:t>
            </a:r>
          </a:p>
          <a:p>
            <a:pPr>
              <a:buNone/>
            </a:pPr>
            <a:endParaRPr lang="es-ES" sz="1400" dirty="0" smtClean="0"/>
          </a:p>
          <a:p>
            <a:r>
              <a:rPr lang="es-ES" sz="1400" dirty="0" smtClean="0"/>
              <a:t>Observar que si K = Kl ------&gt; factor de interpolación = ( Kl - Kl ) / ( Ku - Kl ) = 0 / ( Ku - Kl ) = 0; donde para un archivo de 70 registros i = 0 * 70 = 0 </a:t>
            </a:r>
            <a:br>
              <a:rPr lang="es-ES" sz="1400" dirty="0" smtClean="0"/>
            </a:br>
            <a:r>
              <a:rPr lang="es-ES" sz="1400" dirty="0" smtClean="0"/>
              <a:t>Observar que si K = Ku ------&gt; factor de interpolación = ( Ku - Kl ) / ( Ku - Kl ) = 1; donde para un archivo de 70 registros i = 1 * 70 = 70 </a:t>
            </a:r>
          </a:p>
          <a:p>
            <a:pPr>
              <a:buNone/>
            </a:pPr>
            <a:endParaRPr lang="es-E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654032"/>
          </a:xfrm>
        </p:spPr>
        <p:txBody>
          <a:bodyPr/>
          <a:lstStyle/>
          <a:p>
            <a:r>
              <a:rPr lang="es-ES" b="1" dirty="0" smtClean="0"/>
              <a:t>Búsqueda Interpolada</a:t>
            </a:r>
            <a:endParaRPr lang="es-ES" dirty="0"/>
          </a:p>
        </p:txBody>
      </p:sp>
      <p:sp>
        <p:nvSpPr>
          <p:cNvPr id="3" name="2 Marcador de contenido"/>
          <p:cNvSpPr>
            <a:spLocks noGrp="1"/>
          </p:cNvSpPr>
          <p:nvPr>
            <p:ph idx="1"/>
          </p:nvPr>
        </p:nvSpPr>
        <p:spPr>
          <a:xfrm>
            <a:off x="285720" y="928670"/>
            <a:ext cx="8572560" cy="5429288"/>
          </a:xfrm>
        </p:spPr>
        <p:txBody>
          <a:bodyPr/>
          <a:lstStyle/>
          <a:p>
            <a:pPr>
              <a:buNone/>
            </a:pPr>
            <a:r>
              <a:rPr lang="es-ES" sz="1200" dirty="0" smtClean="0"/>
              <a:t>Claves ----&gt;   Kl                                                 Ku</a:t>
            </a:r>
          </a:p>
          <a:p>
            <a:pPr>
              <a:buNone/>
            </a:pPr>
            <a:r>
              <a:rPr lang="es-ES" sz="1200" dirty="0" smtClean="0"/>
              <a:t>             |&lt;-----------------------------------------------------&gt;|</a:t>
            </a:r>
          </a:p>
          <a:p>
            <a:pPr>
              <a:buNone/>
            </a:pPr>
            <a:r>
              <a:rPr lang="es-ES" sz="1200" dirty="0" smtClean="0"/>
              <a:t>Factor ----&gt;   0                                                   1</a:t>
            </a:r>
          </a:p>
          <a:p>
            <a:pPr>
              <a:buNone/>
            </a:pPr>
            <a:r>
              <a:rPr lang="es-ES" sz="1200" dirty="0" smtClean="0"/>
              <a:t>Registro --&gt;   1                                                   n</a:t>
            </a:r>
          </a:p>
          <a:p>
            <a:pPr>
              <a:buNone/>
            </a:pPr>
            <a:r>
              <a:rPr lang="es-ES" sz="1200" dirty="0" smtClean="0"/>
              <a:t>Indice ----&gt;   0                                                   n-1</a:t>
            </a:r>
          </a:p>
          <a:p>
            <a:pPr>
              <a:buNone/>
            </a:pPr>
            <a:endParaRPr lang="es-ES" sz="1200" dirty="0" smtClean="0"/>
          </a:p>
          <a:p>
            <a:pPr>
              <a:buNone/>
            </a:pPr>
            <a:r>
              <a:rPr lang="es-ES" sz="1200" dirty="0" smtClean="0"/>
              <a:t>Establecido el índice de la clave de interpolación, queda fijado el registro Ri, de clave Ki, y determinados los subarchivos menor y mayor.</a:t>
            </a:r>
          </a:p>
          <a:p>
            <a:pPr>
              <a:buNone/>
            </a:pPr>
            <a:r>
              <a:rPr lang="es-ES" sz="1200" dirty="0" smtClean="0"/>
              <a:t>               R1                       Ri                        Rn</a:t>
            </a:r>
          </a:p>
          <a:p>
            <a:pPr>
              <a:buNone/>
            </a:pPr>
            <a:r>
              <a:rPr lang="es-ES" sz="1200" dirty="0" smtClean="0"/>
              <a:t>         ...------------------.......--------..................--------.......</a:t>
            </a:r>
          </a:p>
          <a:p>
            <a:pPr>
              <a:buNone/>
            </a:pPr>
            <a:r>
              <a:rPr lang="es-ES" sz="1200" dirty="0" smtClean="0"/>
              <a:t>             | Kl |    |    |         | Ki |                    | Ku |              n slots</a:t>
            </a:r>
          </a:p>
          <a:p>
            <a:pPr>
              <a:buNone/>
            </a:pPr>
            <a:r>
              <a:rPr lang="es-ES" sz="1200" dirty="0" smtClean="0"/>
              <a:t>         ...------------------.......--------..................--------.......</a:t>
            </a:r>
          </a:p>
          <a:p>
            <a:pPr>
              <a:buNone/>
            </a:pPr>
            <a:r>
              <a:rPr lang="es-ES" sz="1200" dirty="0" smtClean="0"/>
              <a:t> </a:t>
            </a:r>
          </a:p>
          <a:p>
            <a:pPr>
              <a:buNone/>
            </a:pPr>
            <a:r>
              <a:rPr lang="es-ES" sz="1200" dirty="0" smtClean="0"/>
              <a:t> </a:t>
            </a:r>
          </a:p>
          <a:p>
            <a:pPr>
              <a:buNone/>
            </a:pPr>
            <a:r>
              <a:rPr lang="es-ES" sz="1200" dirty="0" smtClean="0"/>
              <a:t>             |&lt;----------------------&gt;|    |&lt;-----------------------&gt;|</a:t>
            </a:r>
          </a:p>
          <a:p>
            <a:pPr>
              <a:buNone/>
            </a:pPr>
            <a:r>
              <a:rPr lang="es-ES" sz="1200" dirty="0" smtClean="0"/>
              <a:t>                  subarchivo menor               subarchivo mayor</a:t>
            </a:r>
          </a:p>
          <a:p>
            <a:pPr>
              <a:buNone/>
            </a:pPr>
            <a:r>
              <a:rPr lang="es-ES" sz="1200" dirty="0" smtClean="0"/>
              <a:t> </a:t>
            </a:r>
          </a:p>
          <a:p>
            <a:pPr>
              <a:buNone/>
            </a:pPr>
            <a:r>
              <a:rPr lang="es-ES" sz="1200" dirty="0" smtClean="0"/>
              <a:t>             |&lt;-------- Ki - Kl ----------&gt;|</a:t>
            </a:r>
          </a:p>
          <a:p>
            <a:pPr>
              <a:buNone/>
            </a:pPr>
            <a:r>
              <a:rPr lang="es-ES" sz="1200" dirty="0" smtClean="0"/>
              <a:t> </a:t>
            </a:r>
          </a:p>
          <a:p>
            <a:pPr>
              <a:buNone/>
            </a:pPr>
            <a:r>
              <a:rPr lang="es-ES" sz="1200" dirty="0" smtClean="0"/>
              <a:t>             |&lt;---------------------- Ku - Kl ----------------------&gt;|</a:t>
            </a:r>
          </a:p>
          <a:p>
            <a:pPr>
              <a:buNone/>
            </a:pPr>
            <a:endParaRPr lang="es-ES" sz="1200" dirty="0" smtClean="0"/>
          </a:p>
          <a:p>
            <a:r>
              <a:rPr lang="es-ES" sz="1200" dirty="0" smtClean="0"/>
              <a:t>Si K = Ki, la clave fué hallada. </a:t>
            </a:r>
            <a:br>
              <a:rPr lang="es-ES" sz="1200" dirty="0" smtClean="0"/>
            </a:br>
            <a:r>
              <a:rPr lang="es-ES" sz="1200" dirty="0" smtClean="0"/>
              <a:t>Si K &lt; Ki, se repite el procedimiento con el subarchivo menor. </a:t>
            </a:r>
            <a:br>
              <a:rPr lang="es-ES" sz="1200" dirty="0" smtClean="0"/>
            </a:br>
            <a:r>
              <a:rPr lang="es-ES" sz="1200" dirty="0" smtClean="0"/>
              <a:t>Si K &gt; Ki, se repite el procedimiento con el subarchivo mayor.</a:t>
            </a:r>
            <a:endParaRPr lang="es-E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descr="Resultado de imagen para IMAGENES DE BUSQUEDA BINAR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41990" name="Picture 6" descr="Resultado de imagen para IMAGENES DE BUSQUEDA BINARI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r>
              <a:rPr lang="es-ES" dirty="0" smtClean="0"/>
              <a:t>PARTE TERCERA</a:t>
            </a:r>
            <a:endParaRPr lang="es-ES" dirty="0"/>
          </a:p>
        </p:txBody>
      </p:sp>
      <p:pic>
        <p:nvPicPr>
          <p:cNvPr id="41992" name="Picture 8" descr="Resultado de imagen para IMAGEN DE BUSCAR"/>
          <p:cNvPicPr>
            <a:picLocks noChangeAspect="1" noChangeArrowheads="1"/>
          </p:cNvPicPr>
          <p:nvPr/>
        </p:nvPicPr>
        <p:blipFill>
          <a:blip r:embed="rId3"/>
          <a:srcRect/>
          <a:stretch>
            <a:fillRect/>
          </a:stretch>
        </p:blipFill>
        <p:spPr bwMode="auto">
          <a:xfrm>
            <a:off x="7077075" y="4648199"/>
            <a:ext cx="2066925" cy="220980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imagen de cola con prioridad"/>
          <p:cNvPicPr>
            <a:picLocks noChangeAspect="1" noChangeArrowheads="1"/>
          </p:cNvPicPr>
          <p:nvPr/>
        </p:nvPicPr>
        <p:blipFill>
          <a:blip r:embed="rId2"/>
          <a:srcRect/>
          <a:stretch>
            <a:fillRect/>
          </a:stretch>
        </p:blipFill>
        <p:spPr bwMode="auto">
          <a:xfrm>
            <a:off x="6191250" y="3905249"/>
            <a:ext cx="2952750" cy="2952751"/>
          </a:xfrm>
          <a:prstGeom prst="rect">
            <a:avLst/>
          </a:prstGeom>
          <a:noFill/>
        </p:spPr>
      </p:pic>
      <p:sp>
        <p:nvSpPr>
          <p:cNvPr id="2" name="1 Título"/>
          <p:cNvSpPr>
            <a:spLocks noGrp="1"/>
          </p:cNvSpPr>
          <p:nvPr>
            <p:ph type="title"/>
          </p:nvPr>
        </p:nvSpPr>
        <p:spPr/>
        <p:txBody>
          <a:bodyPr/>
          <a:lstStyle/>
          <a:p>
            <a:r>
              <a:rPr lang="es-ES" b="1" dirty="0" smtClean="0">
                <a:hlinkClick r:id="rId3"/>
              </a:rPr>
              <a:t>Colas de prioridad</a:t>
            </a:r>
            <a:endParaRPr lang="es-ES" dirty="0"/>
          </a:p>
        </p:txBody>
      </p:sp>
      <p:sp>
        <p:nvSpPr>
          <p:cNvPr id="3" name="2 Marcador de contenido"/>
          <p:cNvSpPr>
            <a:spLocks noGrp="1"/>
          </p:cNvSpPr>
          <p:nvPr>
            <p:ph idx="1"/>
          </p:nvPr>
        </p:nvSpPr>
        <p:spPr/>
        <p:txBody>
          <a:bodyPr/>
          <a:lstStyle/>
          <a:p>
            <a:pPr algn="just"/>
            <a:r>
              <a:rPr lang="es-ES" sz="1800" dirty="0" smtClean="0"/>
              <a:t>Una cola de prioridades es una estructura de datos en la que los elementos se atienden en el orden indicado por una prioridad asociada a cada uno. Si varios elementos tienen la misma prioridad, se atenderán de modo convencional según la posición que ocupen.</a:t>
            </a:r>
          </a:p>
          <a:p>
            <a:pPr algn="just"/>
            <a:r>
              <a:rPr lang="es-ES" sz="1800" dirty="0" smtClean="0"/>
              <a:t/>
            </a:r>
            <a:br>
              <a:rPr lang="es-ES" sz="1800" dirty="0" smtClean="0"/>
            </a:br>
            <a:r>
              <a:rPr lang="es-ES" sz="1800" dirty="0" smtClean="0"/>
              <a:t>Este tipo especial de colas tienen las mismas operaciones que las colas FIFO, pero con la condición de que los elementos se atienden en orden de prioridad.</a:t>
            </a:r>
            <a:br>
              <a:rPr lang="es-ES" sz="1800" dirty="0" smtClean="0"/>
            </a:br>
            <a:r>
              <a:rPr lang="es-ES" sz="1800" dirty="0" smtClean="0"/>
              <a:t/>
            </a:r>
            <a:br>
              <a:rPr lang="es-ES" sz="1800" dirty="0" smtClean="0"/>
            </a:br>
            <a:r>
              <a:rPr lang="es-ES" sz="1800" dirty="0" smtClean="0"/>
              <a:t>Ejemplos de la vida diaria serían la sala de urgencias de un hospital, ya que los enfermos se van atendiendo en función de la gravedad de su enfermedad.</a:t>
            </a:r>
            <a:br>
              <a:rPr lang="es-ES" sz="1800" dirty="0" smtClean="0"/>
            </a:br>
            <a:r>
              <a:rPr lang="es-ES" sz="1800" dirty="0" smtClean="0"/>
              <a:t/>
            </a:r>
            <a:br>
              <a:rPr lang="es-ES" sz="1800" dirty="0" smtClean="0"/>
            </a:br>
            <a:r>
              <a:rPr lang="es-ES" sz="1800" dirty="0" smtClean="0"/>
              <a:t>Entendiendo la prioridad como un valor numérico y asignando a altas prioridades valores pequeños, las colas de prioridad nos permiten añadir elementos en cualquier orden y recuperarlos de menor a mayor.</a:t>
            </a:r>
          </a:p>
          <a:p>
            <a:pPr>
              <a:buNone/>
            </a:pPr>
            <a:endParaRPr lang="es-E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imagen de cola con prioridad"/>
          <p:cNvPicPr>
            <a:picLocks noChangeAspect="1" noChangeArrowheads="1"/>
          </p:cNvPicPr>
          <p:nvPr/>
        </p:nvPicPr>
        <p:blipFill>
          <a:blip r:embed="rId2"/>
          <a:srcRect/>
          <a:stretch>
            <a:fillRect/>
          </a:stretch>
        </p:blipFill>
        <p:spPr bwMode="auto">
          <a:xfrm>
            <a:off x="6191250" y="3905249"/>
            <a:ext cx="2952750" cy="2952751"/>
          </a:xfrm>
          <a:prstGeom prst="rect">
            <a:avLst/>
          </a:prstGeom>
          <a:noFill/>
        </p:spPr>
      </p:pic>
      <p:sp>
        <p:nvSpPr>
          <p:cNvPr id="2" name="1 Título"/>
          <p:cNvSpPr>
            <a:spLocks noGrp="1"/>
          </p:cNvSpPr>
          <p:nvPr>
            <p:ph type="title"/>
          </p:nvPr>
        </p:nvSpPr>
        <p:spPr/>
        <p:txBody>
          <a:bodyPr/>
          <a:lstStyle/>
          <a:p>
            <a:r>
              <a:rPr lang="es-ES" b="1" dirty="0" smtClean="0">
                <a:hlinkClick r:id="rId3"/>
              </a:rPr>
              <a:t>Colas de prioridad</a:t>
            </a:r>
            <a:endParaRPr lang="es-ES" dirty="0"/>
          </a:p>
        </p:txBody>
      </p:sp>
      <p:sp>
        <p:nvSpPr>
          <p:cNvPr id="3" name="2 Marcador de contenido"/>
          <p:cNvSpPr>
            <a:spLocks noGrp="1"/>
          </p:cNvSpPr>
          <p:nvPr>
            <p:ph idx="1"/>
          </p:nvPr>
        </p:nvSpPr>
        <p:spPr/>
        <p:txBody>
          <a:bodyPr/>
          <a:lstStyle/>
          <a:p>
            <a:pPr algn="just">
              <a:buNone/>
            </a:pPr>
            <a:r>
              <a:rPr lang="es-ES" sz="1800" dirty="0" smtClean="0"/>
              <a:t>Hay 2 formas de implementación:</a:t>
            </a:r>
          </a:p>
          <a:p>
            <a:pPr algn="just">
              <a:buNone/>
            </a:pPr>
            <a:endParaRPr lang="es-ES" sz="1800" dirty="0" smtClean="0"/>
          </a:p>
          <a:p>
            <a:pPr lvl="0" algn="just"/>
            <a:r>
              <a:rPr lang="es-ES" sz="1800" dirty="0" smtClean="0"/>
              <a:t>Añadir un campo a cada nodo con su prioridad. Resulta conveniente mantener la cola ordenada por orden de prioridad.</a:t>
            </a:r>
          </a:p>
          <a:p>
            <a:pPr lvl="0" algn="just"/>
            <a:r>
              <a:rPr lang="es-ES" sz="1800" dirty="0" smtClean="0"/>
              <a:t>Crear tantas colas como prioridades haya, y almacenar cada elemento en su cola.</a:t>
            </a:r>
          </a:p>
          <a:p>
            <a:pPr algn="just">
              <a:buNone/>
            </a:pPr>
            <a:endParaRPr lang="es-ES" sz="1800" dirty="0" smtClean="0"/>
          </a:p>
          <a:p>
            <a:pPr algn="just">
              <a:buNone/>
            </a:pPr>
            <a:r>
              <a:rPr lang="es-ES" sz="1800" dirty="0" smtClean="0"/>
              <a:t>Existe 2 tipos de colas de prioridad:</a:t>
            </a:r>
          </a:p>
          <a:p>
            <a:pPr algn="just">
              <a:buNone/>
            </a:pPr>
            <a:r>
              <a:rPr lang="es-ES" sz="1800" dirty="0" smtClean="0"/>
              <a:t> </a:t>
            </a:r>
          </a:p>
          <a:p>
            <a:pPr algn="just"/>
            <a:r>
              <a:rPr lang="es-ES" sz="1800" dirty="0" smtClean="0"/>
              <a:t>Colas de prioridades con ordenamiento ascendente: en ellas los elementos se insertan de forma arbitraria, pero a la hora de extraerlos, se extrae el elemento de menor prioridad.</a:t>
            </a:r>
          </a:p>
          <a:p>
            <a:pPr algn="just">
              <a:buNone/>
            </a:pPr>
            <a:r>
              <a:rPr lang="es-ES" sz="1800" dirty="0" smtClean="0"/>
              <a:t> </a:t>
            </a:r>
          </a:p>
          <a:p>
            <a:pPr algn="just"/>
            <a:r>
              <a:rPr lang="es-ES" sz="1800" dirty="0" smtClean="0"/>
              <a:t>Colas de prioridades con ordenamiento descendente: son iguales que la colas de prioridad con ordenamiento ascendente, pero al extraer el elemento se extrae el de mayor prioridad.</a:t>
            </a:r>
          </a:p>
          <a:p>
            <a:pPr>
              <a:buNone/>
            </a:pPr>
            <a:endParaRPr lang="es-E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Resultado de imagen para imagen de busqueda de fuerza bruta"/>
          <p:cNvPicPr>
            <a:picLocks noChangeAspect="1" noChangeArrowheads="1"/>
          </p:cNvPicPr>
          <p:nvPr/>
        </p:nvPicPr>
        <p:blipFill>
          <a:blip r:embed="rId2"/>
          <a:srcRect/>
          <a:stretch>
            <a:fillRect/>
          </a:stretch>
        </p:blipFill>
        <p:spPr bwMode="auto">
          <a:xfrm>
            <a:off x="4857750" y="4457699"/>
            <a:ext cx="4286250" cy="2400301"/>
          </a:xfrm>
          <a:prstGeom prst="rect">
            <a:avLst/>
          </a:prstGeom>
          <a:noFill/>
        </p:spPr>
      </p:pic>
      <p:sp>
        <p:nvSpPr>
          <p:cNvPr id="2" name="1 Título"/>
          <p:cNvSpPr>
            <a:spLocks noGrp="1"/>
          </p:cNvSpPr>
          <p:nvPr>
            <p:ph type="title"/>
          </p:nvPr>
        </p:nvSpPr>
        <p:spPr>
          <a:xfrm>
            <a:off x="214282" y="214290"/>
            <a:ext cx="4614866" cy="439718"/>
          </a:xfrm>
        </p:spPr>
        <p:txBody>
          <a:bodyPr/>
          <a:lstStyle/>
          <a:p>
            <a:r>
              <a:rPr lang="es-ES" sz="2800" dirty="0" smtClean="0"/>
              <a:t>Búsqueda Fuerza Bruta</a:t>
            </a:r>
            <a:endParaRPr lang="es-ES" sz="2800" dirty="0"/>
          </a:p>
        </p:txBody>
      </p:sp>
      <p:sp>
        <p:nvSpPr>
          <p:cNvPr id="3" name="2 Marcador de contenido"/>
          <p:cNvSpPr>
            <a:spLocks noGrp="1"/>
          </p:cNvSpPr>
          <p:nvPr>
            <p:ph idx="1"/>
          </p:nvPr>
        </p:nvSpPr>
        <p:spPr>
          <a:xfrm>
            <a:off x="285720" y="857232"/>
            <a:ext cx="8358246" cy="5572164"/>
          </a:xfrm>
        </p:spPr>
        <p:txBody>
          <a:bodyPr/>
          <a:lstStyle/>
          <a:p>
            <a:pPr algn="just"/>
            <a:r>
              <a:rPr lang="es-ES" sz="1600" b="1" dirty="0" smtClean="0"/>
              <a:t>Búsqueda por fuerza bruta</a:t>
            </a:r>
            <a:r>
              <a:rPr lang="es-ES" sz="1600" dirty="0" smtClean="0"/>
              <a:t>, </a:t>
            </a:r>
            <a:r>
              <a:rPr lang="es-ES" sz="1600" b="1" dirty="0" smtClean="0"/>
              <a:t>búsqueda combinatoria</a:t>
            </a:r>
            <a:r>
              <a:rPr lang="es-ES" sz="1600" dirty="0" smtClean="0"/>
              <a:t>, </a:t>
            </a:r>
            <a:r>
              <a:rPr lang="es-ES" sz="1600" b="1" dirty="0" smtClean="0"/>
              <a:t>búsqueda exhaustiva</a:t>
            </a:r>
            <a:r>
              <a:rPr lang="es-ES" sz="1600" dirty="0" smtClean="0"/>
              <a:t> o simplemente </a:t>
            </a:r>
            <a:r>
              <a:rPr lang="es-ES" sz="1600" b="1" dirty="0" smtClean="0"/>
              <a:t>fuerza bruta</a:t>
            </a:r>
            <a:r>
              <a:rPr lang="es-ES" sz="1600" dirty="0" smtClean="0"/>
              <a:t>, es una técnica trivial pero a menudo usada, que consiste en enumerar sistemáticamente todos los posibles candidatos para la solución de un problema, con el fin de chequear si dicho candidato satisface la solución al mismo.</a:t>
            </a:r>
          </a:p>
          <a:p>
            <a:pPr algn="just">
              <a:buNone/>
            </a:pPr>
            <a:endParaRPr lang="es-ES" sz="1600" dirty="0" smtClean="0"/>
          </a:p>
          <a:p>
            <a:pPr algn="just"/>
            <a:r>
              <a:rPr lang="es-ES" sz="1600" dirty="0" smtClean="0"/>
              <a:t>Por ejemplo, un algoritmo de fuerza bruta para encontrar el divisor de un número</a:t>
            </a:r>
            <a:r>
              <a:rPr lang="es-ES" sz="1600" dirty="0" smtClean="0">
                <a:hlinkClick r:id="rId3" tooltip="Número natural"/>
              </a:rPr>
              <a:t> </a:t>
            </a:r>
            <a:r>
              <a:rPr lang="es-ES" sz="1600" dirty="0" smtClean="0"/>
              <a:t>natural </a:t>
            </a:r>
            <a:r>
              <a:rPr lang="es-ES" sz="1600" i="1" dirty="0" smtClean="0"/>
              <a:t>n</a:t>
            </a:r>
            <a:r>
              <a:rPr lang="es-ES" sz="1600" dirty="0" smtClean="0"/>
              <a:t> consistiría en enumerar todos los enteros desde 1 hasta </a:t>
            </a:r>
            <a:r>
              <a:rPr lang="es-ES" sz="1600" i="1" dirty="0" smtClean="0"/>
              <a:t>n</a:t>
            </a:r>
            <a:r>
              <a:rPr lang="es-ES" sz="1600" dirty="0" smtClean="0"/>
              <a:t>, chequeando si cada uno de ellos divide </a:t>
            </a:r>
            <a:r>
              <a:rPr lang="es-ES" sz="1600" i="1" dirty="0" smtClean="0"/>
              <a:t>n</a:t>
            </a:r>
            <a:r>
              <a:rPr lang="es-ES" sz="1600" dirty="0" smtClean="0"/>
              <a:t> sin generar resto.</a:t>
            </a:r>
          </a:p>
          <a:p>
            <a:pPr algn="just">
              <a:buNone/>
            </a:pPr>
            <a:endParaRPr lang="es-ES" sz="1600" dirty="0" smtClean="0"/>
          </a:p>
          <a:p>
            <a:pPr algn="just"/>
            <a:r>
              <a:rPr lang="es-ES" sz="1600" dirty="0" smtClean="0"/>
              <a:t>La búsqueda por fuerza bruta es sencilla de implementar y, siempre que exista, encuentra una solución. Sin embargo, su coste de ejecución es proporcional al número de soluciones candidatas, el cual es exponencialmente proporcional al tamaño del problema. Por el contrario, la búsqueda por fuerza bruta se usa habitualmente cuando el número de soluciones candidatas no es elevado, o bien cuando éste puede reducirse previamente usando algún otro método heurístico.</a:t>
            </a:r>
          </a:p>
          <a:p>
            <a:pPr algn="just">
              <a:buNone/>
            </a:pPr>
            <a:endParaRPr lang="es-ES" sz="1600" dirty="0" smtClean="0"/>
          </a:p>
          <a:p>
            <a:pPr algn="just"/>
            <a:r>
              <a:rPr lang="es-ES" sz="1600" dirty="0" smtClean="0"/>
              <a:t>Este método sólo se usa cuando el número de posibilidades a evitar es lo suficientemente grande y que contando con el tiempo de ejecución del código necesario para implementarlo, reduzca ampliamente el tiempo necesario para encontrar el resultado esperado.</a:t>
            </a:r>
            <a:endParaRPr lang="es-ES" sz="1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57356" y="0"/>
            <a:ext cx="5257808" cy="796908"/>
          </a:xfrm>
        </p:spPr>
        <p:txBody>
          <a:bodyPr/>
          <a:lstStyle/>
          <a:p>
            <a:r>
              <a:rPr lang="es-ES" dirty="0" smtClean="0"/>
              <a:t>Fuerza bruta lógica</a:t>
            </a:r>
            <a:endParaRPr lang="es-ES" dirty="0"/>
          </a:p>
        </p:txBody>
      </p:sp>
      <p:sp>
        <p:nvSpPr>
          <p:cNvPr id="4" name="3 Marcador de contenido"/>
          <p:cNvSpPr>
            <a:spLocks noGrp="1"/>
          </p:cNvSpPr>
          <p:nvPr>
            <p:ph idx="1"/>
          </p:nvPr>
        </p:nvSpPr>
        <p:spPr>
          <a:xfrm>
            <a:off x="285720" y="1071546"/>
            <a:ext cx="8229600" cy="2857519"/>
          </a:xfrm>
        </p:spPr>
        <p:txBody>
          <a:bodyPr/>
          <a:lstStyle/>
          <a:p>
            <a:pPr>
              <a:buNone/>
            </a:pPr>
            <a:r>
              <a:rPr lang="es-ES" sz="1800" dirty="0" smtClean="0"/>
              <a:t>Características</a:t>
            </a:r>
          </a:p>
          <a:p>
            <a:pPr>
              <a:buNone/>
            </a:pPr>
            <a:endParaRPr lang="es-ES" sz="1800" dirty="0" smtClean="0"/>
          </a:p>
          <a:p>
            <a:r>
              <a:rPr lang="es-ES" sz="1800" dirty="0" smtClean="0"/>
              <a:t>Es el algoritmo más simple posible.</a:t>
            </a:r>
          </a:p>
          <a:p>
            <a:r>
              <a:rPr lang="es-ES" sz="1800" dirty="0" smtClean="0"/>
              <a:t>Consiste en probar todas las posibles posiciones del patrón en el texto.</a:t>
            </a:r>
          </a:p>
          <a:p>
            <a:r>
              <a:rPr lang="es-ES" sz="1800" dirty="0" smtClean="0"/>
              <a:t>Requiere espacio constante.</a:t>
            </a:r>
          </a:p>
          <a:p>
            <a:r>
              <a:rPr lang="es-ES" sz="1800" dirty="0" smtClean="0"/>
              <a:t>Realiza siempre saltos de un carácter.</a:t>
            </a:r>
          </a:p>
          <a:p>
            <a:r>
              <a:rPr lang="es-ES" sz="1800" dirty="0" smtClean="0"/>
              <a:t>Compara de izquierda a derecha.</a:t>
            </a:r>
          </a:p>
          <a:p>
            <a:r>
              <a:rPr lang="es-ES" sz="1800" dirty="0" smtClean="0"/>
              <a:t>Realiza la búsqueda del patrón en un tiempo O(mn).</a:t>
            </a:r>
          </a:p>
          <a:p>
            <a:r>
              <a:rPr lang="es-ES" sz="1800" dirty="0" smtClean="0"/>
              <a:t>Realiza 2n comparaciones previstas de los caracteres del texto.</a:t>
            </a:r>
          </a:p>
          <a:p>
            <a:endParaRPr lang="es-ES" sz="1800" dirty="0"/>
          </a:p>
        </p:txBody>
      </p:sp>
      <p:pic>
        <p:nvPicPr>
          <p:cNvPr id="5" name="Picture 2" descr="Resultado de imagen para imagen de busqueda de fuerza bruta"/>
          <p:cNvPicPr>
            <a:picLocks noChangeAspect="1" noChangeArrowheads="1"/>
          </p:cNvPicPr>
          <p:nvPr/>
        </p:nvPicPr>
        <p:blipFill>
          <a:blip r:embed="rId2"/>
          <a:srcRect/>
          <a:stretch>
            <a:fillRect/>
          </a:stretch>
        </p:blipFill>
        <p:spPr bwMode="auto">
          <a:xfrm>
            <a:off x="1142976" y="4286256"/>
            <a:ext cx="6858048" cy="2143116"/>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500042"/>
            <a:ext cx="8429684" cy="2257428"/>
          </a:xfrm>
        </p:spPr>
        <p:txBody>
          <a:bodyPr/>
          <a:lstStyle/>
          <a:p>
            <a:pPr>
              <a:buNone/>
            </a:pPr>
            <a:r>
              <a:rPr lang="es-ES" sz="2000" dirty="0" smtClean="0"/>
              <a:t>Lógica</a:t>
            </a:r>
          </a:p>
          <a:p>
            <a:r>
              <a:rPr lang="es-ES" sz="2000" dirty="0" smtClean="0"/>
              <a:t>Se sitúa el patrón en la primera posición, y se compara carácter a carácter hasta encontrar un fallo o llegar al final del patrón.</a:t>
            </a:r>
          </a:p>
          <a:p>
            <a:r>
              <a:rPr lang="es-ES" sz="2000" dirty="0" smtClean="0"/>
              <a:t>Se pasa a la siguiente posición y se repite el proceso.</a:t>
            </a:r>
          </a:p>
          <a:p>
            <a:r>
              <a:rPr lang="es-ES" sz="2000" dirty="0" smtClean="0"/>
              <a:t>El proceso finaliza al alcanzar el final del texto</a:t>
            </a:r>
          </a:p>
          <a:p>
            <a:r>
              <a:rPr lang="es-ES" sz="2000" dirty="0" smtClean="0"/>
              <a:t>No existe un pre procesamiento del patrón.</a:t>
            </a:r>
          </a:p>
          <a:p>
            <a:endParaRPr lang="es-ES" sz="2000" dirty="0"/>
          </a:p>
        </p:txBody>
      </p:sp>
      <p:sp>
        <p:nvSpPr>
          <p:cNvPr id="4" name="3 Rectángulo"/>
          <p:cNvSpPr/>
          <p:nvPr/>
        </p:nvSpPr>
        <p:spPr>
          <a:xfrm>
            <a:off x="428596" y="2887682"/>
            <a:ext cx="8215370" cy="3139321"/>
          </a:xfrm>
          <a:prstGeom prst="rect">
            <a:avLst/>
          </a:prstGeom>
        </p:spPr>
        <p:txBody>
          <a:bodyPr wrap="square">
            <a:spAutoFit/>
          </a:bodyPr>
          <a:lstStyle/>
          <a:p>
            <a:r>
              <a:rPr lang="es-ES" dirty="0" smtClean="0"/>
              <a:t>Descripción</a:t>
            </a:r>
          </a:p>
          <a:p>
            <a:endParaRPr lang="es-ES" dirty="0" smtClean="0"/>
          </a:p>
          <a:p>
            <a:r>
              <a:rPr lang="es-ES" dirty="0" smtClean="0"/>
              <a:t>No requiere ninguna fase de pre proceso previo, ni un espacio extra constante además del espacio asignado al patrón y al texto.</a:t>
            </a:r>
          </a:p>
          <a:p>
            <a:endParaRPr lang="es-ES" dirty="0" smtClean="0"/>
          </a:p>
          <a:p>
            <a:r>
              <a:rPr lang="es-ES" dirty="0" smtClean="0"/>
              <a:t>Para la búsqueda:</a:t>
            </a:r>
            <a:br>
              <a:rPr lang="es-ES" dirty="0" smtClean="0"/>
            </a:br>
            <a:endParaRPr lang="es-ES" dirty="0" smtClean="0"/>
          </a:p>
          <a:p>
            <a:pPr lvl="1"/>
            <a:r>
              <a:rPr lang="es-ES" dirty="0" smtClean="0"/>
              <a:t>Consiste en la comparación de todas las posiciones del texto entre 0 y el n-m, si una ocurrencia del patrón corresponde o no.</a:t>
            </a:r>
          </a:p>
          <a:p>
            <a:pPr lvl="1"/>
            <a:r>
              <a:rPr lang="es-ES" dirty="0" smtClean="0"/>
              <a:t>Si encuentra una no ocurrencia, o una ocurrencia total del patrón, salta un carácter hacia la derecha.</a:t>
            </a:r>
            <a:endParaRPr lang="es-E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54032"/>
          </a:xfrm>
        </p:spPr>
        <p:txBody>
          <a:bodyPr/>
          <a:lstStyle/>
          <a:p>
            <a:r>
              <a:rPr lang="es-ES" dirty="0" smtClean="0"/>
              <a:t>Ejemplo</a:t>
            </a:r>
            <a:endParaRPr lang="es-ES" dirty="0"/>
          </a:p>
        </p:txBody>
      </p:sp>
      <p:sp>
        <p:nvSpPr>
          <p:cNvPr id="3" name="2 Marcador de contenido"/>
          <p:cNvSpPr>
            <a:spLocks noGrp="1"/>
          </p:cNvSpPr>
          <p:nvPr>
            <p:ph idx="1"/>
          </p:nvPr>
        </p:nvSpPr>
        <p:spPr>
          <a:xfrm>
            <a:off x="214282" y="1000108"/>
            <a:ext cx="8715436" cy="900106"/>
          </a:xfrm>
        </p:spPr>
        <p:txBody>
          <a:bodyPr/>
          <a:lstStyle/>
          <a:p>
            <a:r>
              <a:rPr lang="es-ES" sz="1600" dirty="0" smtClean="0"/>
              <a:t>Se alinea la primera posición del patrón con la primera posición del texto, y se comparan los caracteres uno a uno hasta que se acabe el patrón, esto es, se encontró una ocurrencia del patrón en el texto, o hasta que se encuentre una discrepancia.</a:t>
            </a:r>
            <a:endParaRPr lang="es-ES" sz="1600" dirty="0"/>
          </a:p>
        </p:txBody>
      </p:sp>
      <p:pic>
        <p:nvPicPr>
          <p:cNvPr id="1026" name="Picture 2" descr="https://sites.google.com/site/busquedasecuencialdetexto/_/rsrc/1257187747904/algoritmo-fuerza-bruta/FB1.JPG"/>
          <p:cNvPicPr>
            <a:picLocks noChangeAspect="1" noChangeArrowheads="1"/>
          </p:cNvPicPr>
          <p:nvPr/>
        </p:nvPicPr>
        <p:blipFill>
          <a:blip r:embed="rId2"/>
          <a:srcRect/>
          <a:stretch>
            <a:fillRect/>
          </a:stretch>
        </p:blipFill>
        <p:spPr bwMode="auto">
          <a:xfrm>
            <a:off x="2214546" y="2000240"/>
            <a:ext cx="4724400" cy="781051"/>
          </a:xfrm>
          <a:prstGeom prst="rect">
            <a:avLst/>
          </a:prstGeom>
          <a:noFill/>
        </p:spPr>
      </p:pic>
      <p:sp>
        <p:nvSpPr>
          <p:cNvPr id="5" name="4 Rectángulo"/>
          <p:cNvSpPr/>
          <p:nvPr/>
        </p:nvSpPr>
        <p:spPr>
          <a:xfrm>
            <a:off x="285720" y="2857496"/>
            <a:ext cx="8429684" cy="646331"/>
          </a:xfrm>
          <a:prstGeom prst="rect">
            <a:avLst/>
          </a:prstGeom>
        </p:spPr>
        <p:txBody>
          <a:bodyPr wrap="square">
            <a:spAutoFit/>
          </a:bodyPr>
          <a:lstStyle/>
          <a:p>
            <a:r>
              <a:rPr lang="es-ES" dirty="0" smtClean="0"/>
              <a:t>Si se detiene la búsqueda por una discrepancia, se desliza el patrón en una posición hacia la derecha y se intenta calzar el patrón nuevamente.</a:t>
            </a:r>
            <a:endParaRPr lang="es-ES" dirty="0"/>
          </a:p>
        </p:txBody>
      </p:sp>
      <p:pic>
        <p:nvPicPr>
          <p:cNvPr id="1028" name="Picture 4" descr="https://sites.google.com/site/busquedasecuencialdetexto/_/rsrc/1257187845126/algoritmo-fuerza-bruta/FB2.JPG"/>
          <p:cNvPicPr>
            <a:picLocks noChangeAspect="1" noChangeArrowheads="1"/>
          </p:cNvPicPr>
          <p:nvPr/>
        </p:nvPicPr>
        <p:blipFill>
          <a:blip r:embed="rId3"/>
          <a:srcRect/>
          <a:stretch>
            <a:fillRect/>
          </a:stretch>
        </p:blipFill>
        <p:spPr bwMode="auto">
          <a:xfrm>
            <a:off x="2143108" y="3929066"/>
            <a:ext cx="4724400" cy="19050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28596" y="357166"/>
            <a:ext cx="5000660" cy="3970318"/>
          </a:xfrm>
          <a:prstGeom prst="rect">
            <a:avLst/>
          </a:prstGeom>
        </p:spPr>
        <p:txBody>
          <a:bodyPr wrap="square">
            <a:spAutoFit/>
          </a:bodyPr>
          <a:lstStyle/>
          <a:p>
            <a:r>
              <a:rPr lang="es-ES" b="1" dirty="0" smtClean="0"/>
              <a:t>Código C</a:t>
            </a:r>
          </a:p>
          <a:p>
            <a:endParaRPr lang="es-ES" dirty="0" smtClean="0"/>
          </a:p>
          <a:p>
            <a:r>
              <a:rPr lang="es-ES" dirty="0" smtClean="0"/>
              <a:t>/* Búsqueda */</a:t>
            </a:r>
            <a:endParaRPr lang="es-ES" b="1" dirty="0" smtClean="0"/>
          </a:p>
          <a:p>
            <a:endParaRPr lang="es-ES" dirty="0" smtClean="0"/>
          </a:p>
          <a:p>
            <a:r>
              <a:rPr lang="es-ES" b="1" dirty="0" smtClean="0"/>
              <a:t>void FB(char *x, int m, char *y, int n) </a:t>
            </a:r>
          </a:p>
          <a:p>
            <a:r>
              <a:rPr lang="es-ES" b="1" dirty="0" smtClean="0"/>
              <a:t>  {    </a:t>
            </a:r>
            <a:br>
              <a:rPr lang="es-ES" b="1" dirty="0" smtClean="0"/>
            </a:br>
            <a:r>
              <a:rPr lang="es-ES" b="1" dirty="0" smtClean="0"/>
              <a:t>    int i, j;</a:t>
            </a:r>
            <a:br>
              <a:rPr lang="es-ES" b="1" dirty="0" smtClean="0"/>
            </a:br>
            <a:r>
              <a:rPr lang="es-ES" b="1" dirty="0" smtClean="0"/>
              <a:t>    for (j = 0; j &lt;= n - m; ++j) </a:t>
            </a:r>
          </a:p>
          <a:p>
            <a:r>
              <a:rPr lang="es-ES" b="1" dirty="0" smtClean="0"/>
              <a:t>       {</a:t>
            </a:r>
            <a:br>
              <a:rPr lang="es-ES" b="1" dirty="0" smtClean="0"/>
            </a:br>
            <a:r>
              <a:rPr lang="es-ES" b="1" dirty="0" smtClean="0"/>
              <a:t>        for (i = 0; i &lt; m &amp;&amp; x[i] == y[i + j]; ++i);</a:t>
            </a:r>
            <a:br>
              <a:rPr lang="es-ES" b="1" dirty="0" smtClean="0"/>
            </a:br>
            <a:r>
              <a:rPr lang="es-ES" b="1" dirty="0" smtClean="0"/>
              <a:t>           if (i &gt;= m) OUTPUT(j);</a:t>
            </a:r>
            <a:br>
              <a:rPr lang="es-ES" b="1" dirty="0" smtClean="0"/>
            </a:br>
            <a:r>
              <a:rPr lang="es-ES" b="1" dirty="0" smtClean="0"/>
              <a:t>       }</a:t>
            </a:r>
            <a:br>
              <a:rPr lang="es-ES" b="1" dirty="0" smtClean="0"/>
            </a:br>
            <a:r>
              <a:rPr lang="es-ES" b="1" dirty="0" smtClean="0"/>
              <a:t>  } </a:t>
            </a:r>
            <a:r>
              <a:rPr lang="es-ES" dirty="0" smtClean="0"/>
              <a:t/>
            </a:r>
            <a:br>
              <a:rPr lang="es-ES" dirty="0" smtClean="0"/>
            </a:br>
            <a:endParaRPr lang="es-ES" dirty="0"/>
          </a:p>
        </p:txBody>
      </p:sp>
      <p:sp>
        <p:nvSpPr>
          <p:cNvPr id="5" name="4 Rectángulo"/>
          <p:cNvSpPr/>
          <p:nvPr/>
        </p:nvSpPr>
        <p:spPr>
          <a:xfrm>
            <a:off x="214282" y="4143380"/>
            <a:ext cx="5643602" cy="1815882"/>
          </a:xfrm>
          <a:prstGeom prst="rect">
            <a:avLst/>
          </a:prstGeom>
        </p:spPr>
        <p:txBody>
          <a:bodyPr wrap="square">
            <a:spAutoFit/>
          </a:bodyPr>
          <a:lstStyle/>
          <a:p>
            <a:pPr algn="just"/>
            <a:r>
              <a:rPr lang="es-ES" sz="1400" dirty="0" smtClean="0"/>
              <a:t>El algoritmo encuentra todas las ocurrencias del patrón en el texto.</a:t>
            </a:r>
            <a:br>
              <a:rPr lang="es-ES" sz="1400" dirty="0" smtClean="0"/>
            </a:br>
            <a:r>
              <a:rPr lang="es-ES" sz="1400" dirty="0" smtClean="0"/>
              <a:t>El </a:t>
            </a:r>
            <a:r>
              <a:rPr lang="es-ES" sz="1400" b="1" dirty="0" smtClean="0"/>
              <a:t>patrón </a:t>
            </a:r>
            <a:r>
              <a:rPr lang="es-ES" sz="1400" dirty="0" smtClean="0"/>
              <a:t>se denota por x = x[0, ..., m-1]; su longitud es igual a m.</a:t>
            </a:r>
          </a:p>
          <a:p>
            <a:pPr algn="just"/>
            <a:r>
              <a:rPr lang="es-ES" sz="1400" dirty="0" smtClean="0"/>
              <a:t>El </a:t>
            </a:r>
            <a:r>
              <a:rPr lang="es-ES" sz="1400" b="1" dirty="0" smtClean="0"/>
              <a:t>texto </a:t>
            </a:r>
            <a:r>
              <a:rPr lang="es-ES" sz="1400" dirty="0" smtClean="0"/>
              <a:t>se denota por y = y[0, ..., n-1]; su longitud es igual a n.</a:t>
            </a:r>
          </a:p>
          <a:p>
            <a:pPr algn="just"/>
            <a:r>
              <a:rPr lang="es-ES" sz="1400" dirty="0" smtClean="0"/>
              <a:t>Ambas secuencias son estructuras sobre un sistema finito de caracteres llamado alfabeto denotado por S, con tamaño igual a s.</a:t>
            </a:r>
          </a:p>
          <a:p>
            <a:pPr algn="just"/>
            <a:endParaRPr lang="es-ES" sz="1400" b="1" dirty="0" smtClean="0"/>
          </a:p>
          <a:p>
            <a:pPr algn="just"/>
            <a:r>
              <a:rPr lang="es-ES" sz="1400" b="1" dirty="0" smtClean="0"/>
              <a:t>		x = GCAGAGAG</a:t>
            </a:r>
          </a:p>
          <a:p>
            <a:pPr algn="just"/>
            <a:r>
              <a:rPr lang="es-ES" sz="1400" b="1" dirty="0" smtClean="0"/>
              <a:t>	y = GCATC</a:t>
            </a:r>
            <a:r>
              <a:rPr lang="es-ES" sz="1400" b="1" dirty="0" smtClean="0">
                <a:solidFill>
                  <a:srgbClr val="FF0000"/>
                </a:solidFill>
              </a:rPr>
              <a:t>GCAGAGAG</a:t>
            </a:r>
            <a:r>
              <a:rPr lang="es-ES" sz="1400" b="1" dirty="0" smtClean="0"/>
              <a:t>TATACAGTACG</a:t>
            </a:r>
            <a:endParaRPr lang="es-ES" sz="1400" dirty="0"/>
          </a:p>
        </p:txBody>
      </p:sp>
      <p:sp>
        <p:nvSpPr>
          <p:cNvPr id="19464" name="AutoShape 8" descr="Resultado de imagen para imagen de alumnos programand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9468" name="Picture 12" descr="Resultado de imagen para imagen de alumnos programando"/>
          <p:cNvPicPr>
            <a:picLocks noChangeAspect="1" noChangeArrowheads="1"/>
          </p:cNvPicPr>
          <p:nvPr/>
        </p:nvPicPr>
        <p:blipFill>
          <a:blip r:embed="rId2"/>
          <a:srcRect/>
          <a:stretch>
            <a:fillRect/>
          </a:stretch>
        </p:blipFill>
        <p:spPr bwMode="auto">
          <a:xfrm>
            <a:off x="6000761" y="0"/>
            <a:ext cx="3143240" cy="6858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Resultado de imagen para imagen de busca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a:xfrm>
            <a:off x="571472" y="3643314"/>
            <a:ext cx="8229600" cy="2828932"/>
          </a:xfrm>
        </p:spPr>
        <p:txBody>
          <a:bodyPr/>
          <a:lstStyle/>
          <a:p>
            <a:pPr algn="just"/>
            <a:r>
              <a:rPr lang="es-ES" dirty="0" smtClean="0"/>
              <a:t>La operación de búsqueda de un elemento X en un conjunto consiste en determinar si el elemento X pertenece al conjunto y en este caso dar su posición, o bien, determinar que el elemento X no pertenece al  conjunto.</a:t>
            </a:r>
          </a:p>
          <a:p>
            <a:endParaRPr lang="es-A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magen de bIBLIOGRAFIA"/>
          <p:cNvPicPr>
            <a:picLocks noChangeAspect="1" noChangeArrowheads="1"/>
          </p:cNvPicPr>
          <p:nvPr/>
        </p:nvPicPr>
        <p:blipFill>
          <a:blip r:embed="rId2"/>
          <a:srcRect/>
          <a:stretch>
            <a:fillRect/>
          </a:stretch>
        </p:blipFill>
        <p:spPr bwMode="auto">
          <a:xfrm>
            <a:off x="2952750" y="0"/>
            <a:ext cx="6191250" cy="6858000"/>
          </a:xfrm>
          <a:prstGeom prst="rect">
            <a:avLst/>
          </a:prstGeom>
          <a:noFill/>
        </p:spPr>
      </p:pic>
      <p:sp>
        <p:nvSpPr>
          <p:cNvPr id="37890" name="Rectangle 2"/>
          <p:cNvSpPr>
            <a:spLocks noGrp="1"/>
          </p:cNvSpPr>
          <p:nvPr>
            <p:ph type="title" idx="4294967295"/>
          </p:nvPr>
        </p:nvSpPr>
        <p:spPr/>
        <p:txBody>
          <a:bodyPr/>
          <a:lstStyle/>
          <a:p>
            <a:r>
              <a:rPr lang="es-AR" dirty="0" smtClean="0"/>
              <a:t>Bibliografía</a:t>
            </a:r>
            <a:endParaRPr lang="es-ES" dirty="0" smtClean="0"/>
          </a:p>
        </p:txBody>
      </p:sp>
      <p:sp>
        <p:nvSpPr>
          <p:cNvPr id="37891" name="Rectangle 3"/>
          <p:cNvSpPr>
            <a:spLocks noGrp="1"/>
          </p:cNvSpPr>
          <p:nvPr>
            <p:ph type="body" idx="4294967295"/>
          </p:nvPr>
        </p:nvSpPr>
        <p:spPr>
          <a:xfrm>
            <a:off x="457200" y="1412875"/>
            <a:ext cx="8229600" cy="4713288"/>
          </a:xfrm>
        </p:spPr>
        <p:txBody>
          <a:bodyPr/>
          <a:lstStyle/>
          <a:p>
            <a:pPr algn="just">
              <a:buFont typeface="Arial" charset="0"/>
              <a:buNone/>
            </a:pPr>
            <a:r>
              <a:rPr lang="es-AR" sz="1600" dirty="0" smtClean="0"/>
              <a:t>Libros </a:t>
            </a:r>
          </a:p>
          <a:p>
            <a:pPr algn="just">
              <a:buFont typeface="Arial" charset="0"/>
              <a:buNone/>
            </a:pPr>
            <a:endParaRPr lang="es-AR" sz="1600" dirty="0" smtClean="0"/>
          </a:p>
          <a:p>
            <a:pPr algn="just"/>
            <a:r>
              <a:rPr lang="es-ES" sz="1600" dirty="0" smtClean="0"/>
              <a:t>Fundamentos de programación. Algoritmos, estructuras de datos y objetos; Luis Joyanes </a:t>
            </a:r>
            <a:r>
              <a:rPr lang="en-US" sz="1600" dirty="0" smtClean="0"/>
              <a:t>Aguilar; 2003; Editorial: MCGRAW-HILL. ISBN: 8448136642.</a:t>
            </a:r>
            <a:endParaRPr lang="es-ES" sz="1600" dirty="0" smtClean="0"/>
          </a:p>
          <a:p>
            <a:r>
              <a:rPr lang="es-AR" sz="1600" dirty="0" smtClean="0"/>
              <a:t>INTRODUCCION AL DISEÑO Y ANALISIS DE ALGORITMOS. UN ENFOQUE ESTRATEGICO. R.C.T. Lee; S.S. Tseng; R.C. Chang; Y.T. Tsai 2007. MCGRAW-HILL. ISBN: 978-970-10-6124-4. </a:t>
            </a:r>
          </a:p>
          <a:p>
            <a:r>
              <a:rPr lang="es-AR" sz="1600" dirty="0" smtClean="0"/>
              <a:t>3. ANALISIS Y DISEÑO DE ALGORITMOS: UN ENFOQUE TEORICO PRÁCTICO. Dr. José I. Peláez. 2003. Editorial: UMA. ISBN: 84-7496-971-9. </a:t>
            </a:r>
          </a:p>
          <a:p>
            <a:pPr algn="just"/>
            <a:r>
              <a:rPr lang="es-ES" sz="1600" dirty="0" smtClean="0"/>
              <a:t>PROGRAMACIÓN; Castor F. Herrmann, María E. Valesani.; 2001; Editorial: MOGLIA S.R.L..ISBN: 9874338326.</a:t>
            </a:r>
          </a:p>
          <a:p>
            <a:pPr algn="just">
              <a:buFont typeface="Arial" charset="0"/>
              <a:buNone/>
            </a:pPr>
            <a:endParaRPr lang="es-AR" sz="1600" dirty="0" smtClean="0"/>
          </a:p>
          <a:p>
            <a:pPr algn="just">
              <a:buFont typeface="Arial" charset="0"/>
              <a:buNone/>
            </a:pPr>
            <a:r>
              <a:rPr lang="es-AR" sz="1600" dirty="0" smtClean="0"/>
              <a:t>Link:</a:t>
            </a:r>
          </a:p>
          <a:p>
            <a:pPr algn="just">
              <a:buNone/>
            </a:pPr>
            <a:r>
              <a:rPr lang="es-AR" sz="1600" dirty="0" smtClean="0">
                <a:hlinkClick r:id="rId3"/>
              </a:rPr>
              <a:t>https://issuu.com/luiseduardovivar/docs/algbusquedaytransfllaves</a:t>
            </a:r>
            <a:endParaRPr lang="es-AR" sz="1600" dirty="0" smtClean="0"/>
          </a:p>
          <a:p>
            <a:pPr algn="just">
              <a:buNone/>
            </a:pPr>
            <a:r>
              <a:rPr lang="es-AR" sz="1600" dirty="0" smtClean="0">
                <a:hlinkClick r:id="rId4"/>
              </a:rPr>
              <a:t>http://mtodosdeordenamientoybsqueda.blogspot.com.ar/p/por-enumeracion.html</a:t>
            </a:r>
            <a:endParaRPr lang="es-AR" sz="1600" dirty="0" smtClean="0"/>
          </a:p>
          <a:p>
            <a:pPr algn="just">
              <a:buNone/>
            </a:pPr>
            <a:r>
              <a:rPr lang="es-AR" sz="1600" dirty="0" smtClean="0">
                <a:hlinkClick r:id="rId5"/>
              </a:rPr>
              <a:t>http://es.slideshare.net/javiervilugron/algoritmo-de-busqueda-truncamiento</a:t>
            </a:r>
            <a:endParaRPr lang="es-AR" sz="1600" dirty="0" smtClean="0"/>
          </a:p>
          <a:p>
            <a:pPr algn="just">
              <a:buNone/>
            </a:pPr>
            <a:endParaRPr lang="es-AR" sz="1600" dirty="0" smtClean="0"/>
          </a:p>
          <a:p>
            <a:pPr algn="just">
              <a:buFont typeface="Arial" charset="0"/>
              <a:buNone/>
            </a:pPr>
            <a:endParaRPr lang="es-ES" sz="1600" dirty="0" smtClean="0"/>
          </a:p>
          <a:p>
            <a:pPr algn="just"/>
            <a:endParaRPr lang="es-ES" sz="1600" dirty="0" smtClean="0"/>
          </a:p>
          <a:p>
            <a:pPr algn="just"/>
            <a:endParaRPr lang="es-E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para imagen de alumnos realizando tareas de programaci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2 CuadroTexto"/>
          <p:cNvSpPr txBox="1"/>
          <p:nvPr/>
        </p:nvSpPr>
        <p:spPr>
          <a:xfrm>
            <a:off x="142844" y="142852"/>
            <a:ext cx="5214974" cy="369332"/>
          </a:xfrm>
          <a:prstGeom prst="rect">
            <a:avLst/>
          </a:prstGeom>
          <a:noFill/>
        </p:spPr>
        <p:txBody>
          <a:bodyPr wrap="square" rtlCol="0">
            <a:spAutoFit/>
          </a:bodyPr>
          <a:lstStyle/>
          <a:p>
            <a:r>
              <a:rPr lang="es-AR" dirty="0" smtClean="0">
                <a:solidFill>
                  <a:schemeClr val="bg1"/>
                </a:solidFill>
              </a:rPr>
              <a:t>Tarea a realizar en la semana  (Del 21/9 al 27/9)</a:t>
            </a:r>
            <a:endParaRPr lang="es-AR" dirty="0">
              <a:solidFill>
                <a:schemeClr val="bg1"/>
              </a:solidFill>
            </a:endParaRPr>
          </a:p>
        </p:txBody>
      </p:sp>
      <p:sp>
        <p:nvSpPr>
          <p:cNvPr id="4" name="3 CuadroTexto"/>
          <p:cNvSpPr txBox="1"/>
          <p:nvPr/>
        </p:nvSpPr>
        <p:spPr>
          <a:xfrm>
            <a:off x="142844" y="785794"/>
            <a:ext cx="8786874" cy="2831544"/>
          </a:xfrm>
          <a:prstGeom prst="rect">
            <a:avLst/>
          </a:prstGeom>
          <a:noFill/>
        </p:spPr>
        <p:txBody>
          <a:bodyPr wrap="square" rtlCol="0">
            <a:spAutoFit/>
          </a:bodyPr>
          <a:lstStyle/>
          <a:p>
            <a:r>
              <a:rPr lang="es-AR" sz="1600" dirty="0" smtClean="0">
                <a:solidFill>
                  <a:schemeClr val="bg1"/>
                </a:solidFill>
              </a:rPr>
              <a:t>A) Codificamos un programa para:</a:t>
            </a:r>
          </a:p>
          <a:p>
            <a:endParaRPr lang="es-AR" sz="1600" dirty="0" smtClean="0">
              <a:solidFill>
                <a:schemeClr val="bg1"/>
              </a:solidFill>
            </a:endParaRPr>
          </a:p>
          <a:p>
            <a:r>
              <a:rPr lang="es-AR" sz="1600" dirty="0" smtClean="0">
                <a:solidFill>
                  <a:schemeClr val="bg1"/>
                </a:solidFill>
              </a:rPr>
              <a:t>	1.- Búsqueda secuencial para compara tiempo de ejecución (mejor, peor, promedio)</a:t>
            </a:r>
          </a:p>
          <a:p>
            <a:r>
              <a:rPr lang="es-AR" sz="1600" dirty="0" smtClean="0">
                <a:solidFill>
                  <a:schemeClr val="bg1"/>
                </a:solidFill>
              </a:rPr>
              <a:t>	2.- Búsqueda de  máximos y mínimos (los tres métodos)</a:t>
            </a:r>
          </a:p>
          <a:p>
            <a:r>
              <a:rPr lang="es-AR" sz="1600" dirty="0" smtClean="0">
                <a:solidFill>
                  <a:schemeClr val="bg1"/>
                </a:solidFill>
              </a:rPr>
              <a:t>	3.- Búsqueda binaria, ternaria, n-aria.</a:t>
            </a:r>
          </a:p>
          <a:p>
            <a:r>
              <a:rPr lang="es-AR" sz="1600" dirty="0" smtClean="0">
                <a:solidFill>
                  <a:schemeClr val="bg1"/>
                </a:solidFill>
              </a:rPr>
              <a:t>	4.- Transformación de claves (hash)</a:t>
            </a:r>
          </a:p>
          <a:p>
            <a:r>
              <a:rPr lang="es-AR" sz="1600" dirty="0" smtClean="0">
                <a:solidFill>
                  <a:schemeClr val="bg1"/>
                </a:solidFill>
              </a:rPr>
              <a:t>	5.- Búsqueda interpolada</a:t>
            </a:r>
          </a:p>
          <a:p>
            <a:r>
              <a:rPr lang="es-AR" sz="1600" dirty="0" smtClean="0">
                <a:solidFill>
                  <a:schemeClr val="bg1"/>
                </a:solidFill>
              </a:rPr>
              <a:t>	6.- Búsqueda de fuerza bruta.</a:t>
            </a:r>
          </a:p>
          <a:p>
            <a:endParaRPr lang="es-AR" sz="1600" dirty="0" smtClean="0">
              <a:solidFill>
                <a:schemeClr val="bg1"/>
              </a:solidFill>
            </a:endParaRPr>
          </a:p>
          <a:p>
            <a:r>
              <a:rPr lang="es-AR" sz="1600" dirty="0" smtClean="0">
                <a:solidFill>
                  <a:schemeClr val="bg1"/>
                </a:solidFill>
              </a:rPr>
              <a:t>B) Posteamos en el blog la codificación realizada </a:t>
            </a:r>
          </a:p>
          <a:p>
            <a:r>
              <a:rPr lang="es-AR" sz="1600" dirty="0" smtClean="0">
                <a:solidFill>
                  <a:schemeClr val="bg1"/>
                </a:solidFill>
              </a:rPr>
              <a:t>C) Se seleccionaran algunos de los trabajos para presentarlos en clase (20 m)      </a:t>
            </a:r>
            <a:endParaRPr lang="es-AR" sz="16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Título"/>
          <p:cNvSpPr>
            <a:spLocks noGrp="1"/>
          </p:cNvSpPr>
          <p:nvPr>
            <p:ph type="title"/>
          </p:nvPr>
        </p:nvSpPr>
        <p:spPr/>
        <p:txBody>
          <a:bodyPr/>
          <a:lstStyle/>
          <a:p>
            <a:endParaRPr lang="es-ES" dirty="0" smtClean="0"/>
          </a:p>
        </p:txBody>
      </p:sp>
      <p:sp>
        <p:nvSpPr>
          <p:cNvPr id="3" name="2 Marcador de contenido"/>
          <p:cNvSpPr>
            <a:spLocks noGrp="1"/>
          </p:cNvSpPr>
          <p:nvPr>
            <p:ph idx="1"/>
          </p:nvPr>
        </p:nvSpPr>
        <p:spPr/>
        <p:txBody>
          <a:bodyPr rtlCol="0">
            <a:normAutofit lnSpcReduction="10000"/>
          </a:bodyPr>
          <a:lstStyle/>
          <a:p>
            <a:pPr fontAlgn="auto">
              <a:spcAft>
                <a:spcPts val="0"/>
              </a:spcAft>
              <a:buFont typeface="Arial" pitchFamily="34" charset="0"/>
              <a:buChar char="•"/>
              <a:defRPr/>
            </a:pPr>
            <a:r>
              <a:rPr lang="es-ES" dirty="0" smtClean="0"/>
              <a:t>Los métodos más usuales para la búsqueda son:</a:t>
            </a:r>
          </a:p>
          <a:p>
            <a:pPr fontAlgn="auto">
              <a:spcAft>
                <a:spcPts val="0"/>
              </a:spcAft>
              <a:buFont typeface="Arial" pitchFamily="34" charset="0"/>
              <a:buNone/>
              <a:defRPr/>
            </a:pPr>
            <a:endParaRPr lang="es-ES" dirty="0" smtClean="0"/>
          </a:p>
          <a:p>
            <a:pPr fontAlgn="auto">
              <a:spcAft>
                <a:spcPts val="0"/>
              </a:spcAft>
              <a:buFont typeface="Arial" pitchFamily="34" charset="0"/>
              <a:buChar char="•"/>
              <a:defRPr/>
            </a:pPr>
            <a:r>
              <a:rPr lang="es-ES" i="1" dirty="0" smtClean="0"/>
              <a:t>Búsqueda secuencial o lineal</a:t>
            </a:r>
          </a:p>
          <a:p>
            <a:pPr fontAlgn="auto">
              <a:spcAft>
                <a:spcPts val="0"/>
              </a:spcAft>
              <a:buFont typeface="Arial" pitchFamily="34" charset="0"/>
              <a:buNone/>
              <a:defRPr/>
            </a:pPr>
            <a:endParaRPr lang="es-ES" dirty="0" smtClean="0"/>
          </a:p>
          <a:p>
            <a:pPr fontAlgn="auto">
              <a:spcAft>
                <a:spcPts val="0"/>
              </a:spcAft>
              <a:buFont typeface="Arial" pitchFamily="34" charset="0"/>
              <a:buChar char="•"/>
              <a:defRPr/>
            </a:pPr>
            <a:r>
              <a:rPr lang="es-ES" i="1" dirty="0" smtClean="0"/>
              <a:t>Búsqueda binaria</a:t>
            </a:r>
          </a:p>
          <a:p>
            <a:pPr fontAlgn="auto">
              <a:spcAft>
                <a:spcPts val="0"/>
              </a:spcAft>
              <a:buFont typeface="Arial" pitchFamily="34" charset="0"/>
              <a:buNone/>
              <a:defRPr/>
            </a:pPr>
            <a:endParaRPr lang="es-ES" dirty="0" smtClean="0"/>
          </a:p>
          <a:p>
            <a:pPr fontAlgn="auto">
              <a:spcAft>
                <a:spcPts val="0"/>
              </a:spcAft>
              <a:buFont typeface="Arial" pitchFamily="34" charset="0"/>
              <a:buChar char="•"/>
              <a:defRPr/>
            </a:pPr>
            <a:r>
              <a:rPr lang="es-ES" i="1" dirty="0" smtClean="0"/>
              <a:t>Búsqueda por transformación de claves </a:t>
            </a:r>
            <a:endParaRPr lang="es-ES" dirty="0" smtClean="0"/>
          </a:p>
          <a:p>
            <a:pPr fontAlgn="auto">
              <a:spcAft>
                <a:spcPts val="0"/>
              </a:spcAft>
              <a:buFont typeface="Arial" pitchFamily="34" charset="0"/>
              <a:buChar char="•"/>
              <a:defRPr/>
            </a:pP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p:cNvSpPr>
            <a:spLocks noGrp="1"/>
          </p:cNvSpPr>
          <p:nvPr>
            <p:ph type="title"/>
          </p:nvPr>
        </p:nvSpPr>
        <p:spPr>
          <a:xfrm>
            <a:off x="457200" y="274638"/>
            <a:ext cx="8229600" cy="654050"/>
          </a:xfrm>
        </p:spPr>
        <p:txBody>
          <a:bodyPr/>
          <a:lstStyle/>
          <a:p>
            <a:r>
              <a:rPr lang="es-ES" sz="3200" dirty="0" smtClean="0"/>
              <a:t>Búsqueda Secuencial</a:t>
            </a:r>
          </a:p>
        </p:txBody>
      </p:sp>
      <p:graphicFrame>
        <p:nvGraphicFramePr>
          <p:cNvPr id="5" name="4 Marcador de contenido"/>
          <p:cNvGraphicFramePr>
            <a:graphicFrameLocks noGrp="1"/>
          </p:cNvGraphicFramePr>
          <p:nvPr>
            <p:ph idx="1"/>
          </p:nvPr>
        </p:nvGraphicFramePr>
        <p:xfrm>
          <a:off x="428625" y="1071563"/>
          <a:ext cx="8358188" cy="5357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descr="secuen"/>
          <p:cNvPicPr>
            <a:picLocks noChangeAspect="1" noChangeArrowheads="1"/>
          </p:cNvPicPr>
          <p:nvPr/>
        </p:nvPicPr>
        <p:blipFill>
          <a:blip r:embed="rId2"/>
          <a:srcRect/>
          <a:stretch>
            <a:fillRect/>
          </a:stretch>
        </p:blipFill>
        <p:spPr bwMode="auto">
          <a:xfrm>
            <a:off x="4929188" y="285750"/>
            <a:ext cx="3111500" cy="6572250"/>
          </a:xfrm>
          <a:prstGeom prst="rect">
            <a:avLst/>
          </a:prstGeom>
          <a:noFill/>
          <a:ln w="9525">
            <a:noFill/>
            <a:miter lim="800000"/>
            <a:headEnd/>
            <a:tailEnd/>
          </a:ln>
        </p:spPr>
      </p:pic>
      <p:sp>
        <p:nvSpPr>
          <p:cNvPr id="18434" name="Rectangle 3"/>
          <p:cNvSpPr>
            <a:spLocks noChangeArrowheads="1"/>
          </p:cNvSpPr>
          <p:nvPr/>
        </p:nvSpPr>
        <p:spPr bwMode="auto">
          <a:xfrm>
            <a:off x="857250" y="1589088"/>
            <a:ext cx="3857625" cy="3370262"/>
          </a:xfrm>
          <a:prstGeom prst="rect">
            <a:avLst/>
          </a:prstGeom>
          <a:noFill/>
          <a:ln w="9525">
            <a:noFill/>
            <a:miter lim="800000"/>
            <a:headEnd/>
            <a:tailEnd/>
          </a:ln>
        </p:spPr>
        <p:txBody>
          <a:bodyPr bIns="0" anchor="ctr">
            <a:spAutoFit/>
          </a:bodyPr>
          <a:lstStyle/>
          <a:p>
            <a:pPr indent="449263"/>
            <a:r>
              <a:rPr lang="es-ES" b="1" dirty="0">
                <a:latin typeface="Times New Roman" pitchFamily="18" charset="0"/>
                <a:cs typeface="Times New Roman" pitchFamily="18" charset="0"/>
              </a:rPr>
              <a:t>Inicio</a:t>
            </a:r>
          </a:p>
          <a:p>
            <a:pPr indent="449263" eaLnBrk="0" hangingPunct="0"/>
            <a:r>
              <a:rPr lang="es-ES" dirty="0">
                <a:cs typeface="Times New Roman" pitchFamily="18" charset="0"/>
              </a:rPr>
              <a:t>	</a:t>
            </a:r>
            <a:r>
              <a:rPr lang="es-ES" b="1" dirty="0">
                <a:cs typeface="Times New Roman" pitchFamily="18" charset="0"/>
              </a:rPr>
              <a:t>Ingresar </a:t>
            </a:r>
            <a:r>
              <a:rPr lang="es-ES" dirty="0">
                <a:cs typeface="Times New Roman" pitchFamily="18" charset="0"/>
              </a:rPr>
              <a:t> X</a:t>
            </a:r>
            <a:endParaRPr lang="es-ES" dirty="0"/>
          </a:p>
          <a:p>
            <a:pPr indent="449263" eaLnBrk="0" hangingPunct="0"/>
            <a:r>
              <a:rPr lang="es-ES" b="1" dirty="0">
                <a:cs typeface="Times New Roman" pitchFamily="18" charset="0"/>
              </a:rPr>
              <a:t>Leer </a:t>
            </a:r>
            <a:r>
              <a:rPr lang="es-ES" dirty="0">
                <a:cs typeface="Times New Roman" pitchFamily="18" charset="0"/>
              </a:rPr>
              <a:t>V(100)</a:t>
            </a:r>
            <a:endParaRPr lang="es-ES" dirty="0"/>
          </a:p>
          <a:p>
            <a:pPr indent="449263" eaLnBrk="0" hangingPunct="0"/>
            <a:r>
              <a:rPr lang="es-ES" b="1" dirty="0">
                <a:cs typeface="Times New Roman" pitchFamily="18" charset="0"/>
              </a:rPr>
              <a:t>Desde </a:t>
            </a:r>
            <a:r>
              <a:rPr lang="es-ES" dirty="0">
                <a:cs typeface="Times New Roman" pitchFamily="18" charset="0"/>
              </a:rPr>
              <a:t>I = 1 hasta 100 </a:t>
            </a:r>
            <a:r>
              <a:rPr lang="es-ES" b="1" dirty="0">
                <a:cs typeface="Times New Roman" pitchFamily="18" charset="0"/>
              </a:rPr>
              <a:t>hacer</a:t>
            </a:r>
            <a:endParaRPr lang="es-ES" dirty="0"/>
          </a:p>
          <a:p>
            <a:pPr indent="449263" eaLnBrk="0" hangingPunct="0"/>
            <a:r>
              <a:rPr lang="es-ES" dirty="0">
                <a:cs typeface="Times New Roman" pitchFamily="18" charset="0"/>
              </a:rPr>
              <a:t>	</a:t>
            </a:r>
            <a:r>
              <a:rPr lang="es-ES" b="1" dirty="0">
                <a:cs typeface="Times New Roman" pitchFamily="18" charset="0"/>
              </a:rPr>
              <a:t>Si </a:t>
            </a:r>
            <a:r>
              <a:rPr lang="es-ES" dirty="0">
                <a:cs typeface="Times New Roman" pitchFamily="18" charset="0"/>
              </a:rPr>
              <a:t> V(i) = X </a:t>
            </a:r>
            <a:r>
              <a:rPr lang="es-ES" b="1" dirty="0">
                <a:cs typeface="Times New Roman" pitchFamily="18" charset="0"/>
              </a:rPr>
              <a:t> entonces</a:t>
            </a:r>
            <a:endParaRPr lang="es-ES" dirty="0"/>
          </a:p>
          <a:p>
            <a:pPr indent="449263" eaLnBrk="0" hangingPunct="0"/>
            <a:r>
              <a:rPr lang="es-ES" b="1" dirty="0">
                <a:cs typeface="Times New Roman" pitchFamily="18" charset="0"/>
              </a:rPr>
              <a:t>		Imprimir </a:t>
            </a:r>
            <a:r>
              <a:rPr lang="es-ES" dirty="0">
                <a:cs typeface="Times New Roman" pitchFamily="18" charset="0"/>
              </a:rPr>
              <a:t>“</a:t>
            </a:r>
          </a:p>
          <a:p>
            <a:pPr indent="449263" eaLnBrk="0" hangingPunct="0"/>
            <a:r>
              <a:rPr lang="es-ES" dirty="0">
                <a:cs typeface="Times New Roman" pitchFamily="18" charset="0"/>
              </a:rPr>
              <a:t>Encontrado” V(i), “Posición” i</a:t>
            </a:r>
            <a:endParaRPr lang="es-ES" dirty="0"/>
          </a:p>
          <a:p>
            <a:pPr indent="449263" eaLnBrk="0" hangingPunct="0"/>
            <a:r>
              <a:rPr lang="es-ES" dirty="0">
                <a:cs typeface="Times New Roman" pitchFamily="18" charset="0"/>
              </a:rPr>
              <a:t>		</a:t>
            </a:r>
            <a:r>
              <a:rPr lang="es-ES" b="1" dirty="0">
                <a:cs typeface="Times New Roman" pitchFamily="18" charset="0"/>
              </a:rPr>
              <a:t>Fin</a:t>
            </a:r>
            <a:r>
              <a:rPr lang="es-ES" dirty="0">
                <a:cs typeface="Times New Roman" pitchFamily="18" charset="0"/>
              </a:rPr>
              <a:t>	</a:t>
            </a:r>
            <a:endParaRPr lang="es-ES" dirty="0"/>
          </a:p>
          <a:p>
            <a:pPr indent="449263" eaLnBrk="0" hangingPunct="0"/>
            <a:r>
              <a:rPr lang="es-ES" b="1" dirty="0">
                <a:cs typeface="Times New Roman" pitchFamily="18" charset="0"/>
              </a:rPr>
              <a:t>         Fin Si</a:t>
            </a:r>
            <a:endParaRPr lang="es-ES" dirty="0"/>
          </a:p>
          <a:p>
            <a:pPr indent="449263" eaLnBrk="0" hangingPunct="0"/>
            <a:r>
              <a:rPr lang="es-ES" b="1" dirty="0">
                <a:cs typeface="Times New Roman" pitchFamily="18" charset="0"/>
              </a:rPr>
              <a:t>Fin desde</a:t>
            </a:r>
            <a:endParaRPr lang="es-ES" dirty="0"/>
          </a:p>
          <a:p>
            <a:pPr indent="449263" eaLnBrk="0" hangingPunct="0"/>
            <a:r>
              <a:rPr lang="es-ES" b="1" dirty="0">
                <a:cs typeface="Times New Roman" pitchFamily="18" charset="0"/>
              </a:rPr>
              <a:t>Imprimir </a:t>
            </a:r>
            <a:r>
              <a:rPr lang="es-ES" dirty="0">
                <a:cs typeface="Times New Roman" pitchFamily="18" charset="0"/>
              </a:rPr>
              <a:t>“Dato no encontrado”</a:t>
            </a:r>
            <a:endParaRPr lang="es-ES" dirty="0"/>
          </a:p>
          <a:p>
            <a:pPr indent="449263" eaLnBrk="0" hangingPunct="0"/>
            <a:r>
              <a:rPr lang="es-ES" b="1" dirty="0">
                <a:cs typeface="Times New Roman" pitchFamily="18" charset="0"/>
              </a:rPr>
              <a:t>Fin</a:t>
            </a:r>
            <a:r>
              <a:rPr lang="es-ES" dirty="0">
                <a:cs typeface="Times New Roman" pitchFamily="18" charset="0"/>
              </a:rPr>
              <a:t> </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lstStyle/>
          <a:p>
            <a:endParaRPr lang="es-AR" dirty="0"/>
          </a:p>
        </p:txBody>
      </p:sp>
      <p:pic>
        <p:nvPicPr>
          <p:cNvPr id="60418" name="Picture 2" descr="Resultado de imagen para imagen de busqueda secuencial lineal"/>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2982</Words>
  <Application>Microsoft Office PowerPoint</Application>
  <PresentationFormat>Presentación en pantalla (4:3)</PresentationFormat>
  <Paragraphs>408</Paragraphs>
  <Slides>51</Slides>
  <Notes>0</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Presentación de PowerPoint</vt:lpstr>
      <vt:lpstr>PARTE PRIMERA</vt:lpstr>
      <vt:lpstr>Búsqueda</vt:lpstr>
      <vt:lpstr>Tipos de Búsqueda</vt:lpstr>
      <vt:lpstr>Presentación de PowerPoint</vt:lpstr>
      <vt:lpstr>Presentación de PowerPoint</vt:lpstr>
      <vt:lpstr>Búsqueda Secuencial</vt:lpstr>
      <vt:lpstr>Presentación de PowerPoint</vt:lpstr>
      <vt:lpstr>Presentación de PowerPoint</vt:lpstr>
      <vt:lpstr>Búsqueda Secuencial - Consideraciones</vt:lpstr>
      <vt:lpstr>Búsqueda Secuencial - Casos</vt:lpstr>
      <vt:lpstr>Búsqueda de máximos y mínimos </vt:lpstr>
      <vt:lpstr>Presentación de PowerPoint</vt:lpstr>
      <vt:lpstr>Presentación de PowerPoint</vt:lpstr>
      <vt:lpstr>Presentación de PowerPoint</vt:lpstr>
      <vt:lpstr>Presentación de PowerPoint</vt:lpstr>
      <vt:lpstr>Código en C: Búsqueda del mayor elemento en un vector</vt:lpstr>
      <vt:lpstr>Código en “C”</vt:lpstr>
      <vt:lpstr>búsqueda externa.</vt:lpstr>
      <vt:lpstr>Presentación de PowerPoint</vt:lpstr>
      <vt:lpstr>Presentación de PowerPoint</vt:lpstr>
      <vt:lpstr>PARTE SEGUNDA</vt:lpstr>
      <vt:lpstr>Búsqueda binaria</vt:lpstr>
      <vt:lpstr>Presentación de PowerPoint</vt:lpstr>
      <vt:lpstr>Presentación de PowerPoint</vt:lpstr>
      <vt:lpstr>Presentación de PowerPoint</vt:lpstr>
      <vt:lpstr>Código en C: Búsqueda Binaria</vt:lpstr>
      <vt:lpstr>Búsqueda binaria</vt:lpstr>
      <vt:lpstr>Búsqueda mediante transformación de claves (hashing) </vt:lpstr>
      <vt:lpstr>Presentación de PowerPoint</vt:lpstr>
      <vt:lpstr>Búsqueda mediante transformación de claves (hashing) </vt:lpstr>
      <vt:lpstr>Restas sucesivas</vt:lpstr>
      <vt:lpstr>ARITMÉTICA MODULAR</vt:lpstr>
      <vt:lpstr>TRUNCAMIENTO</vt:lpstr>
      <vt:lpstr>PLEGAMIENTO</vt:lpstr>
      <vt:lpstr>MITAD DEL CUADRADO</vt:lpstr>
      <vt:lpstr>Tratamiento de colisiones</vt:lpstr>
      <vt:lpstr>Búsqueda Interpolada</vt:lpstr>
      <vt:lpstr>Búsqueda Interpolada</vt:lpstr>
      <vt:lpstr>Búsqueda Interpolada</vt:lpstr>
      <vt:lpstr>Búsqueda Interpolada</vt:lpstr>
      <vt:lpstr>PARTE TERCERA</vt:lpstr>
      <vt:lpstr>Colas de prioridad</vt:lpstr>
      <vt:lpstr>Colas de prioridad</vt:lpstr>
      <vt:lpstr>Búsqueda Fuerza Bruta</vt:lpstr>
      <vt:lpstr>Fuerza bruta lógica</vt:lpstr>
      <vt:lpstr>Presentación de PowerPoint</vt:lpstr>
      <vt:lpstr>Ejemplo</vt:lpstr>
      <vt:lpstr>Presentación de PowerPoint</vt:lpstr>
      <vt:lpstr>Bibliografía</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de problemas mediante programas</dc:title>
  <dc:creator>USUARIO PRINCIPAL</dc:creator>
  <cp:lastModifiedBy>Administrador</cp:lastModifiedBy>
  <cp:revision>129</cp:revision>
  <dcterms:created xsi:type="dcterms:W3CDTF">2011-01-08T22:34:39Z</dcterms:created>
  <dcterms:modified xsi:type="dcterms:W3CDTF">2020-09-08T01:36:37Z</dcterms:modified>
</cp:coreProperties>
</file>