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6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8F51"/>
    <a:srgbClr val="F8BA00"/>
    <a:srgbClr val="FF7EB9"/>
    <a:srgbClr val="4EAFCC"/>
    <a:srgbClr val="B4FEEF"/>
    <a:srgbClr val="6C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0"/>
    <p:restoredTop sz="96327"/>
  </p:normalViewPr>
  <p:slideViewPr>
    <p:cSldViewPr snapToGrid="0" snapToObjects="1">
      <p:cViewPr varScale="1">
        <p:scale>
          <a:sx n="122" d="100"/>
          <a:sy n="122" d="100"/>
        </p:scale>
        <p:origin x="232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164AD-2C0D-CE42-AF4F-B7A9E9460441}" type="datetimeFigureOut">
              <a:rPr lang="it-IT" smtClean="0"/>
              <a:t>19/07/21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38FE4-5746-FD4D-86A9-79127AAEAD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162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D8BBA7-BE3E-584A-A343-2FA748C23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59F0A28-9195-8248-BB85-359ACF5D2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607EA4-15F1-EE44-B7B6-0A85D2E11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CEE2-8FE2-AB4A-827D-4861B5849DF3}" type="datetimeFigureOut">
              <a:rPr lang="it-IT" smtClean="0"/>
              <a:t>19/07/21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2D10EF-9368-0147-9C11-A1F07376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432103-1475-1F4C-94D2-1AC9F3AE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06A6-F385-FC4D-8DE7-D4053A8185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97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43EB1F-94FD-6D48-80CE-A0832239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2B6C37A-F515-9340-B681-B2E4244DC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2D92E7-9333-1446-BEBA-A061E7CD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CEE2-8FE2-AB4A-827D-4861B5849DF3}" type="datetimeFigureOut">
              <a:rPr lang="it-IT" smtClean="0"/>
              <a:t>19/07/21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FC4DC6-3409-4F4D-9E8E-39292861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A992CF-3256-1F43-A1AE-DB18DD0A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06A6-F385-FC4D-8DE7-D4053A8185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168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1955C29-31D8-7D42-9F7F-5523A6F06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8639B99-4D1C-8945-BCCF-8742F6207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7B6CA9-DF35-B34A-8EE1-68C03154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CEE2-8FE2-AB4A-827D-4861B5849DF3}" type="datetimeFigureOut">
              <a:rPr lang="it-IT" smtClean="0"/>
              <a:t>19/07/21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12D534-6EB6-2E45-8179-1937C1AD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989D75-C7CD-9F44-BA0D-9F909789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06A6-F385-FC4D-8DE7-D4053A8185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546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E5DA57-CE3C-D649-844D-9EF57C784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C686D4-74D6-924E-88B0-DA0C78DAB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6C2D99-6FED-4842-A403-6B7BB7C1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CEE2-8FE2-AB4A-827D-4861B5849DF3}" type="datetimeFigureOut">
              <a:rPr lang="it-IT" smtClean="0"/>
              <a:t>19/07/21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B19102-039D-6244-8163-AF1C4CC83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005A63-8FCE-FC4B-A205-57336956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06A6-F385-FC4D-8DE7-D4053A8185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372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F31E0C-E49A-AC49-901B-FA8A0FE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39EC09-BB5A-2245-AA1A-29466661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211C3B-2871-354C-B7E1-43301AF97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CEE2-8FE2-AB4A-827D-4861B5849DF3}" type="datetimeFigureOut">
              <a:rPr lang="it-IT" smtClean="0"/>
              <a:t>19/07/21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181B5B-E660-3B4E-9317-95125F0A5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03D516-1B26-114C-9CAC-2FE0E497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06A6-F385-FC4D-8DE7-D4053A8185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440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606133-3210-0D47-8994-B10D759A7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E29B17-4342-4941-8F07-2B87E6F09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ABCCBA-C85D-894D-863F-5D3CEC38A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B9B1A9A-F80A-A448-BBD8-22C584B3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CEE2-8FE2-AB4A-827D-4861B5849DF3}" type="datetimeFigureOut">
              <a:rPr lang="it-IT" smtClean="0"/>
              <a:t>19/07/21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FF2FB01-B08D-A74C-9093-C2D699A3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CA51D5-8DA5-6A42-B094-C6A4C0ED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06A6-F385-FC4D-8DE7-D4053A8185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96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E3798-A16A-0844-8FDF-9A147C6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7376275-9C99-4A4D-8101-6C7C47B18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27216D7-3F09-F847-B949-21260463A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DFE23D7-743C-784D-AF8E-2EA512A78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5DA280D-3F3B-FB4C-9853-25B75C5A7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7A13B12-6D6E-D940-A335-671CF6330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CEE2-8FE2-AB4A-827D-4861B5849DF3}" type="datetimeFigureOut">
              <a:rPr lang="it-IT" smtClean="0"/>
              <a:t>19/07/21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A237524-1576-2940-86E5-6A0DD98B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57832E9-C87F-D847-8A3D-5006CB83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06A6-F385-FC4D-8DE7-D4053A8185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654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70F588-62C4-564A-A52B-BA1AF326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2D1A297-89A5-BD4D-B2DD-E213E496C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CEE2-8FE2-AB4A-827D-4861B5849DF3}" type="datetimeFigureOut">
              <a:rPr lang="it-IT" smtClean="0"/>
              <a:t>19/07/21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1590B5-F6CD-814E-BA8E-AA076ECD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C312A81-3BA7-4442-8EBF-34249DD6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06A6-F385-FC4D-8DE7-D4053A8185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662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49F6E24-B75E-4048-BDB8-DED16A52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CEE2-8FE2-AB4A-827D-4861B5849DF3}" type="datetimeFigureOut">
              <a:rPr lang="it-IT" smtClean="0"/>
              <a:t>19/07/21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58AC46-65C4-DC4D-9959-B091B5EC4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86F1806-8277-2C43-AF09-22251378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06A6-F385-FC4D-8DE7-D4053A8185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0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324CA9-A674-B949-BB2B-EC812F53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216E44-9FE7-1243-B0B3-7CFC4F8E8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C679F4D-23CE-E049-9DB1-94097219D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3EB8A2-9341-BE4D-A072-3415A689C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CEE2-8FE2-AB4A-827D-4861B5849DF3}" type="datetimeFigureOut">
              <a:rPr lang="it-IT" smtClean="0"/>
              <a:t>19/07/21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ED4ED4-DE81-B24C-9045-BFA598E9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DE1B87-9534-9A43-BC27-B5844A5D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06A6-F385-FC4D-8DE7-D4053A8185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207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12BB03-C378-AA41-8E87-B5C2B6C9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AF3F3F2-F550-A342-9203-3CFE90988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5C70B42-5BCD-7140-AC58-9E59E7A96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B04E86D-10AF-1F41-B797-EF14C08D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CEE2-8FE2-AB4A-827D-4861B5849DF3}" type="datetimeFigureOut">
              <a:rPr lang="it-IT" smtClean="0"/>
              <a:t>19/07/21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091A4E-7AE4-8B4A-BB84-E1547A6E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6FC62B4-2D10-DA43-BDDA-52B19457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06A6-F385-FC4D-8DE7-D4053A8185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3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30E7DE2-305D-7345-BBBF-DA34B74D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7C7F3A0-B7E9-9943-8C97-55477758F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6BD0FC-5FF7-F046-AED4-B4F17796B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ECEE2-8FE2-AB4A-827D-4861B5849DF3}" type="datetimeFigureOut">
              <a:rPr lang="it-IT" smtClean="0"/>
              <a:t>19/07/21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BC0666-F144-C243-BA17-39A8374EC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E90E8C-B982-1448-8F1A-B61F6B8A9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C06A6-F385-FC4D-8DE7-D4053A818553}" type="slidenum">
              <a:rPr lang="it-IT" smtClean="0"/>
              <a:t>‹N›</a:t>
            </a:fld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6DFF5D5-FE0C-BC40-AA39-E8DDE098E76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087938" y="6736080"/>
            <a:ext cx="18573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it-IT" sz="800">
                <a:solidFill>
                  <a:srgbClr val="4472C4"/>
                </a:solidFill>
                <a:latin typeface="TIM Sans" panose="02020503040602060503" pitchFamily="18" charset="77"/>
              </a:rPr>
              <a:t>TIM - Uso Interno - Tutti i diritti riservati.</a:t>
            </a:r>
          </a:p>
        </p:txBody>
      </p:sp>
    </p:spTree>
    <p:extLst>
      <p:ext uri="{BB962C8B-B14F-4D97-AF65-F5344CB8AC3E}">
        <p14:creationId xmlns:p14="http://schemas.microsoft.com/office/powerpoint/2010/main" val="316162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E18F35-A638-0242-88B9-827A6EA9C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" y="804667"/>
            <a:ext cx="10807700" cy="4241800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73CBCF12-5883-5B4E-BC56-C5B04B1C87EC}"/>
              </a:ext>
            </a:extLst>
          </p:cNvPr>
          <p:cNvSpPr/>
          <p:nvPr/>
        </p:nvSpPr>
        <p:spPr>
          <a:xfrm>
            <a:off x="4874004" y="6576969"/>
            <a:ext cx="2122414" cy="281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479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ttangolo 56">
            <a:extLst>
              <a:ext uri="{FF2B5EF4-FFF2-40B4-BE49-F238E27FC236}">
                <a16:creationId xmlns:a16="http://schemas.microsoft.com/office/drawing/2014/main" id="{CCBB6ED8-3108-694E-BF94-40168E0860FA}"/>
              </a:ext>
            </a:extLst>
          </p:cNvPr>
          <p:cNvSpPr/>
          <p:nvPr/>
        </p:nvSpPr>
        <p:spPr>
          <a:xfrm>
            <a:off x="6371099" y="1705055"/>
            <a:ext cx="5351714" cy="812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7193FE0D-B224-9A4B-A2D7-50A602A9FF8E}"/>
              </a:ext>
            </a:extLst>
          </p:cNvPr>
          <p:cNvSpPr/>
          <p:nvPr/>
        </p:nvSpPr>
        <p:spPr>
          <a:xfrm>
            <a:off x="88330" y="1694856"/>
            <a:ext cx="5254232" cy="725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D868AE0-CA31-6E43-B082-D29FF058A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23095"/>
            <a:ext cx="5956300" cy="54821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6F1E3FC-832F-C546-9AB8-086E6E72B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671" y="123095"/>
            <a:ext cx="1504950" cy="29577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274FB4A-364C-6441-91F3-83148B31D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00" y="1743418"/>
            <a:ext cx="5106540" cy="54821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1D41A46-D4C4-3E4A-88BA-9672A3487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400" y="1743418"/>
            <a:ext cx="5106540" cy="69793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AF826A3-5A00-AE42-B335-7A12C1AD0A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5262" y="4411579"/>
            <a:ext cx="5254232" cy="588160"/>
          </a:xfrm>
          <a:prstGeom prst="rect">
            <a:avLst/>
          </a:prstGeom>
        </p:spPr>
      </p:pic>
      <p:grpSp>
        <p:nvGrpSpPr>
          <p:cNvPr id="24" name="Gruppo 23">
            <a:extLst>
              <a:ext uri="{FF2B5EF4-FFF2-40B4-BE49-F238E27FC236}">
                <a16:creationId xmlns:a16="http://schemas.microsoft.com/office/drawing/2014/main" id="{BC7F39B4-4F64-B74D-9FA5-5A88F7DDF88F}"/>
              </a:ext>
            </a:extLst>
          </p:cNvPr>
          <p:cNvGrpSpPr/>
          <p:nvPr/>
        </p:nvGrpSpPr>
        <p:grpSpPr>
          <a:xfrm>
            <a:off x="1566026" y="329046"/>
            <a:ext cx="4886928" cy="1393434"/>
            <a:chOff x="1566026" y="329046"/>
            <a:chExt cx="4886928" cy="1393434"/>
          </a:xfrm>
        </p:grpSpPr>
        <p:cxnSp>
          <p:nvCxnSpPr>
            <p:cNvPr id="16" name="Connettore 7 15">
              <a:extLst>
                <a:ext uri="{FF2B5EF4-FFF2-40B4-BE49-F238E27FC236}">
                  <a16:creationId xmlns:a16="http://schemas.microsoft.com/office/drawing/2014/main" id="{B6159963-3836-014D-8887-C2C5E599956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57678" y="337394"/>
              <a:ext cx="1393434" cy="1376737"/>
            </a:xfrm>
            <a:prstGeom prst="curvedConnector3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BCB7B53B-3EF7-FA40-9562-9AE0552E13A2}"/>
                </a:ext>
              </a:extLst>
            </p:cNvPr>
            <p:cNvSpPr txBox="1"/>
            <p:nvPr/>
          </p:nvSpPr>
          <p:spPr>
            <a:xfrm>
              <a:off x="2530085" y="906252"/>
              <a:ext cx="39228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/>
                <a:t>1) </a:t>
              </a:r>
              <a:r>
                <a:rPr lang="it-IT" sz="1100" dirty="0" err="1">
                  <a:solidFill>
                    <a:srgbClr val="6CE0FF"/>
                  </a:solidFill>
                  <a:highlight>
                    <a:srgbClr val="000000"/>
                  </a:highlight>
                </a:rPr>
                <a:t>NavigationMenuViewController</a:t>
              </a:r>
              <a:r>
                <a:rPr lang="it-IT" sz="1100" dirty="0"/>
                <a:t> eredita da </a:t>
              </a:r>
              <a:r>
                <a:rPr lang="it-IT" sz="1100" dirty="0" err="1">
                  <a:solidFill>
                    <a:srgbClr val="6CE0FF"/>
                  </a:solidFill>
                  <a:highlight>
                    <a:srgbClr val="000000"/>
                  </a:highlight>
                </a:rPr>
                <a:t>BaseViewController</a:t>
              </a:r>
              <a:endParaRPr lang="it-IT" sz="1100" dirty="0">
                <a:solidFill>
                  <a:srgbClr val="6CE0FF"/>
                </a:solidFill>
                <a:highlight>
                  <a:srgbClr val="000000"/>
                </a:highlight>
              </a:endParaRPr>
            </a:p>
          </p:txBody>
        </p: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DDCB2E1C-2260-574A-B457-B7D288CADEA9}"/>
              </a:ext>
            </a:extLst>
          </p:cNvPr>
          <p:cNvGrpSpPr/>
          <p:nvPr/>
        </p:nvGrpSpPr>
        <p:grpSpPr>
          <a:xfrm>
            <a:off x="2692970" y="321970"/>
            <a:ext cx="7110019" cy="1393434"/>
            <a:chOff x="2692970" y="321970"/>
            <a:chExt cx="7110019" cy="1393434"/>
          </a:xfrm>
        </p:grpSpPr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F3C40BFC-46BB-474D-BB91-8BDCD896C7BB}"/>
                </a:ext>
              </a:extLst>
            </p:cNvPr>
            <p:cNvSpPr txBox="1"/>
            <p:nvPr/>
          </p:nvSpPr>
          <p:spPr>
            <a:xfrm>
              <a:off x="3906823" y="1127993"/>
              <a:ext cx="58961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/>
                <a:t>2) Nell’ereditare da </a:t>
              </a:r>
              <a:r>
                <a:rPr lang="it-IT" sz="1100" dirty="0" err="1">
                  <a:solidFill>
                    <a:srgbClr val="6CE0FF"/>
                  </a:solidFill>
                  <a:highlight>
                    <a:srgbClr val="000000"/>
                  </a:highlight>
                </a:rPr>
                <a:t>BaseViewController</a:t>
              </a:r>
              <a:r>
                <a:rPr lang="it-IT" sz="1100" dirty="0"/>
                <a:t>, il </a:t>
              </a:r>
              <a:r>
                <a:rPr lang="it-IT" sz="1100" dirty="0" err="1"/>
                <a:t>generic</a:t>
              </a:r>
              <a:r>
                <a:rPr lang="it-IT" sz="1100" dirty="0"/>
                <a:t> </a:t>
              </a:r>
              <a:r>
                <a:rPr lang="it-IT" sz="1100" dirty="0">
                  <a:solidFill>
                    <a:schemeClr val="bg1">
                      <a:lumMod val="95000"/>
                    </a:schemeClr>
                  </a:solidFill>
                  <a:highlight>
                    <a:srgbClr val="000000"/>
                  </a:highlight>
                </a:rPr>
                <a:t>&lt;</a:t>
              </a:r>
              <a:r>
                <a:rPr lang="it-IT" sz="1100" dirty="0">
                  <a:solidFill>
                    <a:srgbClr val="4EAFCC"/>
                  </a:solidFill>
                  <a:highlight>
                    <a:srgbClr val="000000"/>
                  </a:highlight>
                </a:rPr>
                <a:t>T</a:t>
              </a:r>
              <a:r>
                <a:rPr lang="it-IT" sz="1100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:</a:t>
              </a:r>
              <a:r>
                <a:rPr lang="it-IT" sz="1100" dirty="0">
                  <a:highlight>
                    <a:srgbClr val="000000"/>
                  </a:highlight>
                </a:rPr>
                <a:t> </a:t>
              </a:r>
              <a:r>
                <a:rPr lang="it-IT" sz="1100" dirty="0" err="1">
                  <a:solidFill>
                    <a:srgbClr val="B4FEEF"/>
                  </a:solidFill>
                  <a:highlight>
                    <a:srgbClr val="000000"/>
                  </a:highlight>
                </a:rPr>
                <a:t>BaseManager</a:t>
              </a:r>
              <a:r>
                <a:rPr lang="it-IT" sz="1100" dirty="0">
                  <a:solidFill>
                    <a:schemeClr val="bg1">
                      <a:lumMod val="95000"/>
                    </a:schemeClr>
                  </a:solidFill>
                  <a:highlight>
                    <a:srgbClr val="000000"/>
                  </a:highlight>
                </a:rPr>
                <a:t>&gt;.</a:t>
              </a:r>
              <a:r>
                <a:rPr lang="it-IT" sz="1100" dirty="0"/>
                <a:t> </a:t>
              </a:r>
            </a:p>
            <a:p>
              <a:r>
                <a:rPr lang="it-IT" sz="1100" dirty="0"/>
                <a:t>  viene «specializzato» con la classe </a:t>
              </a:r>
              <a:r>
                <a:rPr lang="it-IT" sz="1100" dirty="0" err="1">
                  <a:solidFill>
                    <a:srgbClr val="B4FEEF"/>
                  </a:solidFill>
                  <a:highlight>
                    <a:srgbClr val="000000"/>
                  </a:highlight>
                </a:rPr>
                <a:t>NavigationMenuManager</a:t>
              </a:r>
              <a:r>
                <a:rPr lang="it-IT" sz="1100" dirty="0"/>
                <a:t>, ovvero il manager del </a:t>
              </a:r>
              <a:r>
                <a:rPr lang="it-IT" sz="1100" dirty="0" err="1"/>
                <a:t>ViewController</a:t>
              </a:r>
              <a:endParaRPr lang="it-IT" sz="1100" dirty="0"/>
            </a:p>
          </p:txBody>
        </p:sp>
        <p:cxnSp>
          <p:nvCxnSpPr>
            <p:cNvPr id="23" name="Connettore 7 22">
              <a:extLst>
                <a:ext uri="{FF2B5EF4-FFF2-40B4-BE49-F238E27FC236}">
                  <a16:creationId xmlns:a16="http://schemas.microsoft.com/office/drawing/2014/main" id="{018D83FB-7C7B-074D-B456-640AE5DD3A0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684622" y="330318"/>
              <a:ext cx="1393434" cy="1376737"/>
            </a:xfrm>
            <a:prstGeom prst="curvedConnector3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AAD69E0B-ED4E-AD4A-BCA4-307E0B29D41B}"/>
              </a:ext>
            </a:extLst>
          </p:cNvPr>
          <p:cNvGrpSpPr/>
          <p:nvPr/>
        </p:nvGrpSpPr>
        <p:grpSpPr>
          <a:xfrm>
            <a:off x="139700" y="652575"/>
            <a:ext cx="8858515" cy="913457"/>
            <a:chOff x="139700" y="652575"/>
            <a:chExt cx="8858515" cy="913457"/>
          </a:xfrm>
        </p:grpSpPr>
        <p:cxnSp>
          <p:nvCxnSpPr>
            <p:cNvPr id="34" name="Connettore 7 33">
              <a:extLst>
                <a:ext uri="{FF2B5EF4-FFF2-40B4-BE49-F238E27FC236}">
                  <a16:creationId xmlns:a16="http://schemas.microsoft.com/office/drawing/2014/main" id="{59B8CDD8-F46A-6C44-9CB9-A34582B7672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97835" y="690187"/>
              <a:ext cx="475418" cy="400193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A60618C7-9E73-9C43-B2B6-7673FFBBF23C}"/>
                </a:ext>
              </a:extLst>
            </p:cNvPr>
            <p:cNvSpPr txBox="1"/>
            <p:nvPr/>
          </p:nvSpPr>
          <p:spPr>
            <a:xfrm>
              <a:off x="139700" y="1135145"/>
              <a:ext cx="885851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/>
                <a:t>3) La classe </a:t>
              </a:r>
              <a:r>
                <a:rPr lang="it-IT" sz="1100" dirty="0" err="1">
                  <a:solidFill>
                    <a:srgbClr val="6CE0FF"/>
                  </a:solidFill>
                  <a:highlight>
                    <a:srgbClr val="000000"/>
                  </a:highlight>
                </a:rPr>
                <a:t>BaseViewController</a:t>
              </a:r>
              <a:r>
                <a:rPr lang="it-IT" sz="1100" dirty="0"/>
                <a:t>, ha una proprietà </a:t>
              </a:r>
              <a:r>
                <a:rPr lang="it-IT" sz="1100" dirty="0">
                  <a:solidFill>
                    <a:srgbClr val="4EAFCC"/>
                  </a:solidFill>
                  <a:highlight>
                    <a:srgbClr val="000000"/>
                  </a:highlight>
                </a:rPr>
                <a:t>manager</a:t>
              </a:r>
              <a:r>
                <a:rPr lang="it-IT" sz="1100" dirty="0"/>
                <a:t> del tipo </a:t>
              </a:r>
              <a:r>
                <a:rPr lang="it-IT" sz="1100" dirty="0" err="1"/>
                <a:t>generic</a:t>
              </a:r>
              <a:r>
                <a:rPr lang="it-IT" sz="1100" dirty="0"/>
                <a:t> </a:t>
              </a:r>
              <a:r>
                <a:rPr lang="it-IT" sz="1100" dirty="0">
                  <a:solidFill>
                    <a:schemeClr val="bg1">
                      <a:lumMod val="95000"/>
                    </a:schemeClr>
                  </a:solidFill>
                  <a:highlight>
                    <a:srgbClr val="000000"/>
                  </a:highlight>
                </a:rPr>
                <a:t>&lt;</a:t>
              </a:r>
              <a:r>
                <a:rPr lang="it-IT" sz="1100" dirty="0">
                  <a:solidFill>
                    <a:srgbClr val="4EAFCC"/>
                  </a:solidFill>
                  <a:highlight>
                    <a:srgbClr val="000000"/>
                  </a:highlight>
                </a:rPr>
                <a:t>T</a:t>
              </a:r>
              <a:r>
                <a:rPr lang="it-IT" sz="1100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:</a:t>
              </a:r>
              <a:r>
                <a:rPr lang="it-IT" sz="1100" dirty="0">
                  <a:highlight>
                    <a:srgbClr val="000000"/>
                  </a:highlight>
                </a:rPr>
                <a:t> </a:t>
              </a:r>
              <a:r>
                <a:rPr lang="it-IT" sz="1100" dirty="0" err="1">
                  <a:solidFill>
                    <a:srgbClr val="B4FEEF"/>
                  </a:solidFill>
                  <a:highlight>
                    <a:srgbClr val="000000"/>
                  </a:highlight>
                </a:rPr>
                <a:t>BaseManager</a:t>
              </a:r>
              <a:r>
                <a:rPr lang="it-IT" sz="1100" dirty="0">
                  <a:solidFill>
                    <a:schemeClr val="bg1">
                      <a:lumMod val="95000"/>
                    </a:schemeClr>
                  </a:solidFill>
                  <a:highlight>
                    <a:srgbClr val="000000"/>
                  </a:highlight>
                </a:rPr>
                <a:t>&gt;</a:t>
              </a:r>
              <a:r>
                <a:rPr lang="it-IT" sz="1100" dirty="0"/>
                <a:t>.</a:t>
              </a:r>
            </a:p>
            <a:p>
              <a:r>
                <a:rPr lang="it-IT" sz="1100" dirty="0"/>
                <a:t>Come da </a:t>
              </a:r>
              <a:r>
                <a:rPr lang="it-IT" sz="1100" dirty="0" err="1"/>
                <a:t>step</a:t>
              </a:r>
              <a:r>
                <a:rPr lang="it-IT" sz="1100" dirty="0"/>
                <a:t> precedente, tale proprietà </a:t>
              </a:r>
              <a:r>
                <a:rPr lang="it-IT" sz="1100" dirty="0">
                  <a:solidFill>
                    <a:srgbClr val="4EAFCC"/>
                  </a:solidFill>
                  <a:highlight>
                    <a:srgbClr val="000000"/>
                  </a:highlight>
                </a:rPr>
                <a:t>manager</a:t>
              </a:r>
              <a:r>
                <a:rPr lang="it-IT" sz="1100" dirty="0"/>
                <a:t> viene quindi specializzata con </a:t>
              </a:r>
              <a:r>
                <a:rPr lang="it-IT" sz="1100" dirty="0" err="1">
                  <a:solidFill>
                    <a:srgbClr val="B4FEEF"/>
                  </a:solidFill>
                  <a:highlight>
                    <a:srgbClr val="000000"/>
                  </a:highlight>
                </a:rPr>
                <a:t>NavigationMenuManager</a:t>
              </a:r>
              <a:r>
                <a:rPr lang="it-IT" sz="1100" dirty="0"/>
                <a:t> (ovvero </a:t>
              </a:r>
              <a:r>
                <a:rPr lang="it-IT" sz="1100" dirty="0">
                  <a:solidFill>
                    <a:srgbClr val="4EAFCC"/>
                  </a:solidFill>
                  <a:highlight>
                    <a:srgbClr val="000000"/>
                  </a:highlight>
                </a:rPr>
                <a:t>manager</a:t>
              </a:r>
              <a:r>
                <a:rPr lang="it-IT" sz="1100" dirty="0">
                  <a:solidFill>
                    <a:schemeClr val="bg1">
                      <a:lumMod val="95000"/>
                    </a:schemeClr>
                  </a:solidFill>
                  <a:highlight>
                    <a:srgbClr val="000000"/>
                  </a:highlight>
                </a:rPr>
                <a:t>:</a:t>
              </a:r>
              <a:r>
                <a:rPr lang="it-IT" sz="1100" dirty="0">
                  <a:highlight>
                    <a:srgbClr val="000000"/>
                  </a:highlight>
                </a:rPr>
                <a:t> </a:t>
              </a:r>
              <a:r>
                <a:rPr lang="it-IT" sz="1100" dirty="0" err="1">
                  <a:solidFill>
                    <a:srgbClr val="B4FEEF"/>
                  </a:solidFill>
                  <a:highlight>
                    <a:srgbClr val="000000"/>
                  </a:highlight>
                </a:rPr>
                <a:t>NavigationMenuManager</a:t>
              </a:r>
              <a:r>
                <a:rPr lang="it-IT" sz="1100" dirty="0"/>
                <a:t>)</a:t>
              </a:r>
            </a:p>
          </p:txBody>
        </p:sp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05C8CC0A-83FA-5241-A76D-461502FBECD7}"/>
              </a:ext>
            </a:extLst>
          </p:cNvPr>
          <p:cNvGrpSpPr/>
          <p:nvPr/>
        </p:nvGrpSpPr>
        <p:grpSpPr>
          <a:xfrm>
            <a:off x="5514571" y="2087614"/>
            <a:ext cx="5755219" cy="946300"/>
            <a:chOff x="5514571" y="2087614"/>
            <a:chExt cx="5755219" cy="946300"/>
          </a:xfrm>
        </p:grpSpPr>
        <p:cxnSp>
          <p:nvCxnSpPr>
            <p:cNvPr id="53" name="Connettore 7 52">
              <a:extLst>
                <a:ext uri="{FF2B5EF4-FFF2-40B4-BE49-F238E27FC236}">
                  <a16:creationId xmlns:a16="http://schemas.microsoft.com/office/drawing/2014/main" id="{11A394F6-FFF7-1F40-B56C-8D31AB0D7DD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378948" y="2100847"/>
              <a:ext cx="507354" cy="480888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D5642080-CAED-8543-8214-5FE96B891F71}"/>
                </a:ext>
              </a:extLst>
            </p:cNvPr>
            <p:cNvSpPr txBox="1"/>
            <p:nvPr/>
          </p:nvSpPr>
          <p:spPr>
            <a:xfrm>
              <a:off x="5514571" y="2603027"/>
              <a:ext cx="57552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3) La classe </a:t>
              </a:r>
              <a:r>
                <a:rPr lang="it-IT" sz="1100" dirty="0" err="1">
                  <a:solidFill>
                    <a:srgbClr val="6CE0FF"/>
                  </a:solidFill>
                  <a:highlight>
                    <a:srgbClr val="000000"/>
                  </a:highlight>
                </a:rPr>
                <a:t>NavigationMenuManager</a:t>
              </a:r>
              <a:r>
                <a:rPr lang="it-IT" sz="1100" dirty="0"/>
                <a:t>, ha una proprietà </a:t>
              </a:r>
              <a:r>
                <a:rPr lang="it-IT" sz="1100" dirty="0" err="1">
                  <a:solidFill>
                    <a:srgbClr val="6CE0FF"/>
                  </a:solidFill>
                  <a:highlight>
                    <a:srgbClr val="000000"/>
                  </a:highlight>
                </a:rPr>
                <a:t>viewControllerDelegate</a:t>
              </a:r>
              <a:r>
                <a:rPr lang="it-IT" sz="1100" dirty="0">
                  <a:solidFill>
                    <a:srgbClr val="4EAFCC"/>
                  </a:solidFill>
                  <a:highlight>
                    <a:srgbClr val="000000"/>
                  </a:highlight>
                </a:rPr>
                <a:t> </a:t>
              </a:r>
              <a:r>
                <a:rPr lang="it-IT" sz="1100" dirty="0"/>
                <a:t> (proprietà </a:t>
              </a:r>
              <a:r>
                <a:rPr lang="it-IT" sz="1100" dirty="0" err="1">
                  <a:solidFill>
                    <a:srgbClr val="FF7EB9"/>
                  </a:solidFill>
                  <a:highlight>
                    <a:srgbClr val="000000"/>
                  </a:highlight>
                </a:rPr>
                <a:t>weak</a:t>
              </a:r>
              <a:r>
                <a:rPr lang="it-IT" sz="1100" dirty="0"/>
                <a:t>) il cui tipo è un </a:t>
              </a:r>
              <a:r>
                <a:rPr lang="it-IT" sz="1100" u="sng" dirty="0"/>
                <a:t>protocollo</a:t>
              </a:r>
              <a:r>
                <a:rPr lang="it-IT" sz="1100" dirty="0"/>
                <a:t> </a:t>
              </a:r>
              <a:r>
                <a:rPr lang="it-IT" sz="1100" dirty="0" err="1">
                  <a:solidFill>
                    <a:srgbClr val="6CE0FF"/>
                  </a:solidFill>
                  <a:highlight>
                    <a:srgbClr val="000000"/>
                  </a:highlight>
                </a:rPr>
                <a:t>NavigationMenuControllerDelegate</a:t>
              </a:r>
              <a:r>
                <a:rPr lang="it-IT" sz="1100" dirty="0"/>
                <a:t>. </a:t>
              </a:r>
            </a:p>
          </p:txBody>
        </p: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BA827675-AE95-0B42-BC7F-EB5601CC5C9C}"/>
              </a:ext>
            </a:extLst>
          </p:cNvPr>
          <p:cNvGrpSpPr/>
          <p:nvPr/>
        </p:nvGrpSpPr>
        <p:grpSpPr>
          <a:xfrm>
            <a:off x="684672" y="2240912"/>
            <a:ext cx="3990070" cy="1059169"/>
            <a:chOff x="684672" y="2240912"/>
            <a:chExt cx="3990070" cy="1059169"/>
          </a:xfrm>
        </p:grpSpPr>
        <p:cxnSp>
          <p:nvCxnSpPr>
            <p:cNvPr id="59" name="Connettore 7 58">
              <a:extLst>
                <a:ext uri="{FF2B5EF4-FFF2-40B4-BE49-F238E27FC236}">
                  <a16:creationId xmlns:a16="http://schemas.microsoft.com/office/drawing/2014/main" id="{39EC9FB1-71B5-FE41-81A8-D5D5DFFFC2B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35638" y="2347591"/>
              <a:ext cx="644908" cy="431549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3328CCBA-3128-9245-A79F-47F53FECC0D8}"/>
                </a:ext>
              </a:extLst>
            </p:cNvPr>
            <p:cNvSpPr txBox="1"/>
            <p:nvPr/>
          </p:nvSpPr>
          <p:spPr>
            <a:xfrm>
              <a:off x="684672" y="2869194"/>
              <a:ext cx="39900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4) Anche la classe </a:t>
              </a:r>
              <a:r>
                <a:rPr lang="it-IT" sz="1100" dirty="0" err="1">
                  <a:solidFill>
                    <a:srgbClr val="6CE0FF"/>
                  </a:solidFill>
                  <a:highlight>
                    <a:srgbClr val="000000"/>
                  </a:highlight>
                </a:rPr>
                <a:t>NavigationMenuViewController</a:t>
              </a:r>
              <a:r>
                <a:rPr lang="it-IT" sz="1100" dirty="0"/>
                <a:t> è conforme a questo stesso protocollo </a:t>
              </a:r>
              <a:r>
                <a:rPr lang="it-IT" sz="1100" dirty="0" err="1">
                  <a:solidFill>
                    <a:srgbClr val="6CE0FF"/>
                  </a:solidFill>
                  <a:highlight>
                    <a:srgbClr val="000000"/>
                  </a:highlight>
                </a:rPr>
                <a:t>NavigationMenuControllerDelegate</a:t>
              </a:r>
              <a:endParaRPr lang="it-IT" sz="1100" dirty="0">
                <a:solidFill>
                  <a:srgbClr val="6CE0FF"/>
                </a:solidFill>
                <a:highlight>
                  <a:srgbClr val="000000"/>
                </a:highlight>
              </a:endParaRPr>
            </a:p>
          </p:txBody>
        </p:sp>
      </p:grpSp>
      <p:grpSp>
        <p:nvGrpSpPr>
          <p:cNvPr id="79" name="Gruppo 78">
            <a:extLst>
              <a:ext uri="{FF2B5EF4-FFF2-40B4-BE49-F238E27FC236}">
                <a16:creationId xmlns:a16="http://schemas.microsoft.com/office/drawing/2014/main" id="{77F01A6C-2561-8041-A25A-3B0056AF788F}"/>
              </a:ext>
            </a:extLst>
          </p:cNvPr>
          <p:cNvGrpSpPr/>
          <p:nvPr/>
        </p:nvGrpSpPr>
        <p:grpSpPr>
          <a:xfrm>
            <a:off x="3309305" y="707228"/>
            <a:ext cx="5357654" cy="1251218"/>
            <a:chOff x="5514571" y="3070903"/>
            <a:chExt cx="5357654" cy="1251218"/>
          </a:xfrm>
        </p:grpSpPr>
        <p:cxnSp>
          <p:nvCxnSpPr>
            <p:cNvPr id="65" name="Connettore 7 64">
              <a:extLst>
                <a:ext uri="{FF2B5EF4-FFF2-40B4-BE49-F238E27FC236}">
                  <a16:creationId xmlns:a16="http://schemas.microsoft.com/office/drawing/2014/main" id="{7CA8FBAE-6B1F-6D49-B282-B6D7F40EB8D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514571" y="3370984"/>
              <a:ext cx="1367586" cy="951137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asellaDiTesto 65">
              <a:extLst>
                <a:ext uri="{FF2B5EF4-FFF2-40B4-BE49-F238E27FC236}">
                  <a16:creationId xmlns:a16="http://schemas.microsoft.com/office/drawing/2014/main" id="{83DB7BC7-532E-CB4E-B8E1-28935462A274}"/>
                </a:ext>
              </a:extLst>
            </p:cNvPr>
            <p:cNvSpPr txBox="1"/>
            <p:nvPr/>
          </p:nvSpPr>
          <p:spPr>
            <a:xfrm>
              <a:off x="6882155" y="3070903"/>
              <a:ext cx="399007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5) Al caricamento del </a:t>
              </a:r>
              <a:r>
                <a:rPr lang="it-IT" sz="1100" dirty="0" err="1"/>
                <a:t>ViewController</a:t>
              </a:r>
              <a:r>
                <a:rPr lang="it-IT" sz="1100" dirty="0"/>
                <a:t> imposto la proprietà </a:t>
              </a:r>
              <a:r>
                <a:rPr lang="it-IT" sz="1100" dirty="0" err="1">
                  <a:solidFill>
                    <a:srgbClr val="FF7EB9"/>
                  </a:solidFill>
                  <a:highlight>
                    <a:srgbClr val="000000"/>
                  </a:highlight>
                </a:rPr>
                <a:t>self</a:t>
              </a:r>
              <a:r>
                <a:rPr lang="it-IT" sz="1100" dirty="0" err="1">
                  <a:solidFill>
                    <a:schemeClr val="bg1">
                      <a:lumMod val="95000"/>
                    </a:schemeClr>
                  </a:solidFill>
                  <a:highlight>
                    <a:srgbClr val="000000"/>
                  </a:highlight>
                </a:rPr>
                <a:t>.manager.viewControllerDelegate</a:t>
              </a:r>
              <a:r>
                <a:rPr lang="it-IT" sz="1100" dirty="0">
                  <a:solidFill>
                    <a:schemeClr val="bg1">
                      <a:lumMod val="95000"/>
                    </a:schemeClr>
                  </a:solidFill>
                  <a:highlight>
                    <a:srgbClr val="000000"/>
                  </a:highlight>
                </a:rPr>
                <a:t> = </a:t>
              </a:r>
              <a:r>
                <a:rPr lang="it-IT" sz="1100" dirty="0">
                  <a:solidFill>
                    <a:srgbClr val="FF7EB9"/>
                  </a:solidFill>
                  <a:highlight>
                    <a:srgbClr val="000000"/>
                  </a:highlight>
                </a:rPr>
                <a:t>self</a:t>
              </a:r>
              <a:br>
                <a:rPr lang="it-IT" sz="1100" dirty="0">
                  <a:highlight>
                    <a:srgbClr val="000000"/>
                  </a:highlight>
                </a:rPr>
              </a:br>
              <a:r>
                <a:rPr lang="it-IT" sz="1100" dirty="0"/>
                <a:t>(poiché anche VC conforme </a:t>
              </a:r>
              <a:r>
                <a:rPr lang="it-IT" sz="1100" dirty="0" err="1">
                  <a:solidFill>
                    <a:srgbClr val="4EAFCC"/>
                  </a:solidFill>
                  <a:highlight>
                    <a:srgbClr val="000000"/>
                  </a:highlight>
                </a:rPr>
                <a:t>NavigationMenuControllerDelegate</a:t>
              </a:r>
              <a:endParaRPr lang="it-IT" sz="1100" dirty="0">
                <a:solidFill>
                  <a:srgbClr val="4EAFCC"/>
                </a:solidFill>
                <a:highlight>
                  <a:srgbClr val="000000"/>
                </a:highlight>
              </a:endParaRPr>
            </a:p>
          </p:txBody>
        </p:sp>
      </p:grp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8926259E-2FBA-4145-8DB7-20DA5424903D}"/>
              </a:ext>
            </a:extLst>
          </p:cNvPr>
          <p:cNvSpPr txBox="1"/>
          <p:nvPr/>
        </p:nvSpPr>
        <p:spPr>
          <a:xfrm>
            <a:off x="133435" y="1457984"/>
            <a:ext cx="47051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/>
              <a:t>- </a:t>
            </a:r>
            <a:r>
              <a:rPr lang="it-IT" sz="1100" b="1" dirty="0" err="1"/>
              <a:t>viewController</a:t>
            </a:r>
            <a:r>
              <a:rPr lang="it-IT" sz="1100" b="1" dirty="0">
                <a:solidFill>
                  <a:srgbClr val="C00000"/>
                </a:solidFill>
              </a:rPr>
              <a:t> </a:t>
            </a:r>
            <a:r>
              <a:rPr lang="it-IT" sz="1100" b="1" dirty="0"/>
              <a:t>utilizza</a:t>
            </a:r>
            <a:r>
              <a:rPr lang="it-IT" sz="1100" b="1" dirty="0">
                <a:solidFill>
                  <a:srgbClr val="C00000"/>
                </a:solidFill>
              </a:rPr>
              <a:t> </a:t>
            </a:r>
            <a:r>
              <a:rPr lang="it-IT" sz="1100" b="1" dirty="0" err="1">
                <a:solidFill>
                  <a:srgbClr val="FF7EB9"/>
                </a:solidFill>
                <a:highlight>
                  <a:srgbClr val="000000"/>
                </a:highlight>
              </a:rPr>
              <a:t>self</a:t>
            </a:r>
            <a:r>
              <a:rPr lang="it-IT" sz="1100" b="1" dirty="0" err="1">
                <a:solidFill>
                  <a:srgbClr val="C00000"/>
                </a:solidFill>
                <a:highlight>
                  <a:srgbClr val="000000"/>
                </a:highlight>
              </a:rPr>
              <a:t>.</a:t>
            </a:r>
            <a:r>
              <a:rPr lang="it-IT" sz="1100" b="1" dirty="0" err="1">
                <a:solidFill>
                  <a:srgbClr val="4EAFCC"/>
                </a:solidFill>
                <a:highlight>
                  <a:srgbClr val="000000"/>
                </a:highlight>
              </a:rPr>
              <a:t>manager</a:t>
            </a:r>
            <a:r>
              <a:rPr lang="it-IT" sz="1100" b="1" dirty="0">
                <a:solidFill>
                  <a:srgbClr val="C00000"/>
                </a:solidFill>
                <a:highlight>
                  <a:srgbClr val="000000"/>
                </a:highlight>
              </a:rPr>
              <a:t> </a:t>
            </a:r>
            <a:r>
              <a:rPr lang="it-IT" sz="1100" b="1" dirty="0">
                <a:solidFill>
                  <a:srgbClr val="C00000"/>
                </a:solidFill>
              </a:rPr>
              <a:t> </a:t>
            </a:r>
            <a:r>
              <a:rPr lang="it-IT" sz="1100" b="1" dirty="0"/>
              <a:t>per comunicare con il proprio manager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2E2E87AB-F676-F448-89D9-0F8718BA7E81}"/>
              </a:ext>
            </a:extLst>
          </p:cNvPr>
          <p:cNvSpPr txBox="1"/>
          <p:nvPr/>
        </p:nvSpPr>
        <p:spPr>
          <a:xfrm>
            <a:off x="4664467" y="1187649"/>
            <a:ext cx="5514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/>
              <a:t>- manager</a:t>
            </a:r>
            <a:r>
              <a:rPr lang="it-IT" sz="1100" b="1" dirty="0">
                <a:solidFill>
                  <a:srgbClr val="C00000"/>
                </a:solidFill>
              </a:rPr>
              <a:t> </a:t>
            </a:r>
            <a:r>
              <a:rPr lang="it-IT" sz="1100" b="1" dirty="0"/>
              <a:t>utilizza</a:t>
            </a:r>
            <a:r>
              <a:rPr lang="it-IT" sz="1100" b="1" dirty="0">
                <a:solidFill>
                  <a:srgbClr val="C00000"/>
                </a:solidFill>
              </a:rPr>
              <a:t> </a:t>
            </a:r>
            <a:r>
              <a:rPr lang="it-IT" sz="1100" b="1" dirty="0" err="1">
                <a:solidFill>
                  <a:srgbClr val="FF7EB9"/>
                </a:solidFill>
                <a:highlight>
                  <a:srgbClr val="000000"/>
                </a:highlight>
              </a:rPr>
              <a:t>self</a:t>
            </a:r>
            <a:r>
              <a:rPr lang="it-IT" sz="1100" b="1" dirty="0" err="1">
                <a:solidFill>
                  <a:srgbClr val="C00000"/>
                </a:solidFill>
                <a:highlight>
                  <a:srgbClr val="000000"/>
                </a:highlight>
              </a:rPr>
              <a:t>.</a:t>
            </a:r>
            <a:r>
              <a:rPr lang="it-IT" sz="1100" b="1" dirty="0" err="1">
                <a:solidFill>
                  <a:srgbClr val="4EAFCC"/>
                </a:solidFill>
                <a:highlight>
                  <a:srgbClr val="000000"/>
                </a:highlight>
              </a:rPr>
              <a:t>viewControllerDelegate</a:t>
            </a:r>
            <a:r>
              <a:rPr lang="it-IT" sz="1100" b="1" dirty="0">
                <a:solidFill>
                  <a:srgbClr val="4EAFCC"/>
                </a:solidFill>
                <a:highlight>
                  <a:srgbClr val="000000"/>
                </a:highlight>
              </a:rPr>
              <a:t> </a:t>
            </a:r>
            <a:r>
              <a:rPr lang="it-IT" sz="1100" b="1" dirty="0"/>
              <a:t>per comunicare con il proprio </a:t>
            </a:r>
            <a:r>
              <a:rPr lang="it-IT" sz="1100" b="1" dirty="0" err="1"/>
              <a:t>viewController</a:t>
            </a:r>
            <a:endParaRPr lang="it-IT" sz="1100" b="1" dirty="0"/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A92B1B52-3508-B64E-838B-0D7D6E82D965}"/>
              </a:ext>
            </a:extLst>
          </p:cNvPr>
          <p:cNvSpPr txBox="1"/>
          <p:nvPr/>
        </p:nvSpPr>
        <p:spPr>
          <a:xfrm>
            <a:off x="5017691" y="2075314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7406149D-638E-C540-895B-BFE1390542E7}"/>
              </a:ext>
            </a:extLst>
          </p:cNvPr>
          <p:cNvSpPr txBox="1"/>
          <p:nvPr/>
        </p:nvSpPr>
        <p:spPr>
          <a:xfrm>
            <a:off x="11419525" y="2181674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</a:rPr>
              <a:t>P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107170CE-8D11-E840-8CD2-44B79663C378}"/>
              </a:ext>
            </a:extLst>
          </p:cNvPr>
          <p:cNvSpPr/>
          <p:nvPr/>
        </p:nvSpPr>
        <p:spPr>
          <a:xfrm>
            <a:off x="4874004" y="6576969"/>
            <a:ext cx="2122414" cy="281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533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7305 0.09653 -0.14597 0.19306 -0.14662 0.29051 C -0.1474 0.38796 -0.03243 0.52963 -0.0043 0.58426 " pathEditMode="relative" ptsTypes="AAA">
                                      <p:cBhvr>
                                        <p:cTn id="3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378 0.12732 0.30768 0.25486 0.24779 0.36389 C 0.18776 0.47292 -0.35976 0.65463 -0.35976 0.65463 L -0.35976 0.65463 " pathEditMode="relative" ptsTypes="AAAA">
                                      <p:cBhvr>
                                        <p:cTn id="5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69" grpId="1"/>
      <p:bldP spid="76" grpId="0"/>
      <p:bldP spid="76" grpId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155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 Sans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De Vito Mauro</dc:creator>
  <cp:lastModifiedBy>De Vito Mauro</cp:lastModifiedBy>
  <cp:revision>18</cp:revision>
  <dcterms:created xsi:type="dcterms:W3CDTF">2021-07-19T07:16:37Z</dcterms:created>
  <dcterms:modified xsi:type="dcterms:W3CDTF">2021-07-19T14:56:38Z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6986fb0-3baa-42d2-89d5-89f9b25e6ac9_Enabled">
    <vt:lpwstr>true</vt:lpwstr>
  </property>
  <property fmtid="{D5CDD505-2E9C-101B-9397-08002B2CF9AE}" pid="3" name="MSIP_Label_d6986fb0-3baa-42d2-89d5-89f9b25e6ac9_SetDate">
    <vt:lpwstr>2021-07-19T07:16:38Z</vt:lpwstr>
  </property>
  <property fmtid="{D5CDD505-2E9C-101B-9397-08002B2CF9AE}" pid="4" name="MSIP_Label_d6986fb0-3baa-42d2-89d5-89f9b25e6ac9_Method">
    <vt:lpwstr>Standard</vt:lpwstr>
  </property>
  <property fmtid="{D5CDD505-2E9C-101B-9397-08002B2CF9AE}" pid="5" name="MSIP_Label_d6986fb0-3baa-42d2-89d5-89f9b25e6ac9_Name">
    <vt:lpwstr>Uso Interno</vt:lpwstr>
  </property>
  <property fmtid="{D5CDD505-2E9C-101B-9397-08002B2CF9AE}" pid="6" name="MSIP_Label_d6986fb0-3baa-42d2-89d5-89f9b25e6ac9_SiteId">
    <vt:lpwstr>6815f468-021c-48f2-a6b2-d65c8e979dfb</vt:lpwstr>
  </property>
  <property fmtid="{D5CDD505-2E9C-101B-9397-08002B2CF9AE}" pid="7" name="MSIP_Label_d6986fb0-3baa-42d2-89d5-89f9b25e6ac9_ActionId">
    <vt:lpwstr>be0c6716-bb29-40d0-a8bb-f55c0b1011d6</vt:lpwstr>
  </property>
  <property fmtid="{D5CDD505-2E9C-101B-9397-08002B2CF9AE}" pid="8" name="MSIP_Label_d6986fb0-3baa-42d2-89d5-89f9b25e6ac9_ContentBits">
    <vt:lpwstr>2</vt:lpwstr>
  </property>
  <property fmtid="{D5CDD505-2E9C-101B-9397-08002B2CF9AE}" pid="9" name="ClassificationContentMarkingFooterLocations">
    <vt:lpwstr>Tema di Office:8</vt:lpwstr>
  </property>
  <property fmtid="{D5CDD505-2E9C-101B-9397-08002B2CF9AE}" pid="10" name="ClassificationContentMarkingFooterText">
    <vt:lpwstr>TIM - Uso Interno - Tutti i diritti riservati.</vt:lpwstr>
  </property>
</Properties>
</file>