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2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1" r:id="rId17"/>
    <p:sldId id="270" r:id="rId18"/>
    <p:sldId id="273" r:id="rId19"/>
    <p:sldId id="275" r:id="rId20"/>
    <p:sldId id="276" r:id="rId21"/>
    <p:sldId id="274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ner Martins" initials="VM" lastIdx="1" clrIdx="0">
    <p:extLst>
      <p:ext uri="{19B8F6BF-5375-455C-9EA6-DF929625EA0E}">
        <p15:presenceInfo xmlns:p15="http://schemas.microsoft.com/office/powerpoint/2012/main" userId="30dc99dd59bb8b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F34E-4DD4-4A1B-825C-50FA5FBC41A9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F66D-1751-439C-B5EB-978C191CF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59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*Sem valores nulos no 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dataset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8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*Retirada do gênero Other.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*Supondo que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Smoking_status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é importante para detecção de AVC, tempos um problema pois temos 4500 linhas com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infromação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desconhecida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91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*Devido a grande quantidade de outliers nas </a:t>
            </a:r>
            <a:r>
              <a:rPr lang="pt-BR" dirty="0" err="1"/>
              <a:t>features</a:t>
            </a:r>
            <a:r>
              <a:rPr lang="pt-BR" dirty="0"/>
              <a:t> de </a:t>
            </a:r>
            <a:r>
              <a:rPr lang="pt-BR" dirty="0" err="1"/>
              <a:t>avc_glucose_level</a:t>
            </a:r>
            <a:r>
              <a:rPr lang="pt-BR" dirty="0"/>
              <a:t> e </a:t>
            </a:r>
            <a:r>
              <a:rPr lang="pt-BR" dirty="0" err="1"/>
              <a:t>bmi</a:t>
            </a:r>
            <a:r>
              <a:rPr lang="pt-BR" dirty="0"/>
              <a:t>, treinamos os modelos de ML sem eles para experimentar se obteríamos resultados melhores. Não obtivemos sucesso e decidimos continuar com eles.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74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*Notamos que apenas 4.1% dos dados, 632 de 15.303, são com positivo para AVC, o que parece ser um comportamento que se repete nas análises de doenças, visto que em uma população a quantidade de pessoas com determinada doença é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peqeuna</a:t>
            </a:r>
            <a:endParaRPr lang="pt-B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12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*Notamos que as pessoas mais velhas tem maior tendencia de ter o AVC, temos uma faixa a ser considerada em pessoas que tem a glicose alta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754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*Grande maioria que é casada (mas pode ser uma correlação espúria, pois há estudos que informam que pessoas casadas tem menos chances de ter AVC)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0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*As classes depois foram transformadas em dados numéricos para podermos rodá-las no modelo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0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*As classes depois foram transformadas em dados numéricos para podermos rodá-las no modelo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Acurácia boa, mas isso é  Acurácia = VN+VN/(VP + FN + FN + VP)</a:t>
            </a:r>
          </a:p>
          <a:p>
            <a:r>
              <a:rPr lang="pt-BR" dirty="0"/>
              <a:t>Entretanto a precisão e o recall, que medem a fração de falsos positivos e negativos é ruim.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91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0D39-4573-F6E2-45D0-F1052A71F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67EFE8-02F2-66D4-0973-17950E55F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4487A-9650-7EB0-1567-C6156DD5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DD170-DD5A-D15F-9AD8-AA559B90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8DE8F0-26E7-F636-BAE3-ECA5A7BF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01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1CDA4-D89F-7812-62D5-7425887A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396F65-6274-0837-22DB-1F0F10C9A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3633DD-9EA3-ECAB-4FFD-81C706FB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82C9F4-4C8D-3E4A-E19A-66885DC3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AA795-D6FE-DAEC-9372-06DA8F74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52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70B591-8602-61F3-9DC5-C75A65012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EA5E17-DB21-F640-42F6-30241DFD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B654AA-0593-BC72-B8B3-570D1865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C724DB-6DA6-C364-662A-23A5C2FC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B71E6A-95E9-B628-3809-B872508E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0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01D84-3680-7CA3-51EA-DF2A8493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DF5EC-DB00-5B28-B6BD-337C9955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B1FCF2-FFAD-101F-D025-BB7B04A2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0F7CF6-2C42-4559-25DB-FC1FDA14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37672-9F73-789D-A148-1C4D7C54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6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780EC-8F27-7A1E-263F-32D59EE1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22B446-44BC-8876-906E-ADA172BB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9CCF9-EFC6-4405-FBBE-2EABD930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4695DC-02C0-D2DC-9424-A78F90E6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E6E1A9-BC1B-B9C0-396B-EA6778E6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62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45A33-6D94-D423-0B03-AFCD69F5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A7F9E-370A-D735-68E3-BE4E71E19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3E1FAD-3656-07F2-4EF3-1A6E4715A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98FD47-D3E2-92DD-1889-CC1FE198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5EF5CD-B8ED-0330-3C2F-AF9BE608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918CDF-50A1-3299-B803-704D8F1D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80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DCFA3-DED2-D031-ED34-D2894B83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61EEA9-EE93-C7F0-BFF6-94E2B493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D35A47-29C0-2849-B744-280CD7CA6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55BB08-60B4-CE48-9C92-983C7A1D2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B163F5-D646-A3C2-B0A6-A4F9B3CED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04AA83-83D7-88B8-C2FB-1D8CC92B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D96B55-11C9-9202-D658-CB9A29C7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6A032A-44B1-3854-00A2-C1BBB57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1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8753F-E735-49C9-6A8F-01DFD197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B16B8D-43D5-038C-7019-4C261F82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696B8C-6376-3FCA-8546-A44484F9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EC502F-495A-D4CB-B2C2-6E3B186B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57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68E9DF-ED87-3E0E-9E4C-2E12F35E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9122CB-FF8D-EB7D-AB7A-173F956A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9AA1CC-3133-3286-4638-C7A9E5C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8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70273-4690-5E01-8664-4D49A0D7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AA5E6-5A3A-F197-A949-05C1F702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A1577E-8144-DA60-7EF6-0C4372F37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B00099-8982-9B6A-F6E4-C6050142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0BE4BA-AFEE-BD9E-C889-DDB192F2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3FB72D-BEA2-9311-CE31-EEFDEF71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94AC3-F7F3-38CA-4250-DAE926CB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96FD16-E54E-9DA4-B7A5-9CB5BF926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C60D50-642C-33CE-C8FB-382A5F61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2BDC99-8224-687F-4895-C07793FC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02934A-EE06-39F9-E028-2E884CBE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A8F7F4-4D21-DC4E-05A3-2C55D479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66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5ABEDB-4B51-3C93-625D-64317BF1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859E02-D160-DC9B-7A09-69182CE1D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6B9F5-2C54-7948-65BD-3025AC686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CF728-CB8D-4824-86FE-79294CF6465B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3ABC2-6F58-92F6-616D-1D0C50934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3866CA-52F6-04BA-BF0D-E14541A78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96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62FA8B5-72F1-180A-6969-E1406F0DD607}"/>
              </a:ext>
            </a:extLst>
          </p:cNvPr>
          <p:cNvSpPr txBox="1"/>
          <p:nvPr/>
        </p:nvSpPr>
        <p:spPr>
          <a:xfrm>
            <a:off x="4397778" y="3105834"/>
            <a:ext cx="3396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ANÁLISE EXPLORATÓRIA</a:t>
            </a:r>
          </a:p>
          <a:p>
            <a:pPr algn="ctr"/>
            <a:r>
              <a:rPr lang="pt-BR" dirty="0">
                <a:latin typeface="Arial Black" panose="020B0A04020102020204" pitchFamily="34" charset="0"/>
              </a:rPr>
              <a:t>DOS DADOS</a:t>
            </a:r>
          </a:p>
        </p:txBody>
      </p:sp>
    </p:spTree>
    <p:extLst>
      <p:ext uri="{BB962C8B-B14F-4D97-AF65-F5344CB8AC3E}">
        <p14:creationId xmlns:p14="http://schemas.microsoft.com/office/powerpoint/2010/main" val="170851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860391-8C2E-85C6-D94B-58AFB0A83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73" y="1458953"/>
            <a:ext cx="10532853" cy="394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5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1C3D7B-B603-150E-EE8E-BBCFD599C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86" r="33194"/>
          <a:stretch/>
        </p:blipFill>
        <p:spPr>
          <a:xfrm>
            <a:off x="366332" y="2382624"/>
            <a:ext cx="7624314" cy="22434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199B2D8-E4B0-FE65-117B-05902C363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85" b="50447"/>
          <a:stretch/>
        </p:blipFill>
        <p:spPr>
          <a:xfrm>
            <a:off x="8203716" y="2454277"/>
            <a:ext cx="3722299" cy="21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9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FA9840-4935-8DDB-AEE6-9B85AD7FB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6"/>
          <a:stretch/>
        </p:blipFill>
        <p:spPr>
          <a:xfrm>
            <a:off x="6207440" y="2089296"/>
            <a:ext cx="4257675" cy="415861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7109083-F5B5-AE09-4648-75D22CAFBF8C}"/>
              </a:ext>
            </a:extLst>
          </p:cNvPr>
          <p:cNvSpPr txBox="1"/>
          <p:nvPr/>
        </p:nvSpPr>
        <p:spPr>
          <a:xfrm>
            <a:off x="4264822" y="1067289"/>
            <a:ext cx="3150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 Black" panose="020B0A04020102020204" pitchFamily="34" charset="0"/>
                <a:cs typeface="Arial" panose="020B0604020202020204" pitchFamily="34" charset="0"/>
              </a:rPr>
              <a:t>Análise do Target</a:t>
            </a:r>
            <a:endParaRPr lang="pt-BR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EE31EF0-7622-A71A-0B49-D1D2140B0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89" y="2871216"/>
            <a:ext cx="4711464" cy="196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0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D37094-9BF1-0E33-4B04-9FCCBB43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" y="1961908"/>
            <a:ext cx="10905474" cy="39948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C33B16-0A37-2314-F7AE-47168E1EA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467296"/>
            <a:ext cx="8763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3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7E4194-CA34-EAC0-8C2D-25421EF37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6" y="1840182"/>
            <a:ext cx="11036808" cy="41286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3D0464-8C31-0E53-280C-FD582141F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421576"/>
            <a:ext cx="8763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5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AB8338-840F-6DD8-E69B-13AC8F4DC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968" y="1972236"/>
            <a:ext cx="6345807" cy="34804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A1FF2-DB52-97EA-2118-13AB6BDF45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874"/>
          <a:stretch/>
        </p:blipFill>
        <p:spPr>
          <a:xfrm>
            <a:off x="368823" y="2330471"/>
            <a:ext cx="4203177" cy="27639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CF9F6B9-070B-AA9A-C483-5D83E7082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531304"/>
            <a:ext cx="8763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6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9D73425-BEA0-9036-8B0B-9E0893BC6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961" y="2112264"/>
            <a:ext cx="6935543" cy="38039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BB3BAA8-E25E-5244-5380-C023BD9DF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21"/>
          <a:stretch/>
        </p:blipFill>
        <p:spPr>
          <a:xfrm>
            <a:off x="211496" y="2039112"/>
            <a:ext cx="4720349" cy="37330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609BEA9-0870-F618-7233-2E5FA9B66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421576"/>
            <a:ext cx="8763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0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9C040-E6A8-F412-E29C-247EC6C0E58C}"/>
              </a:ext>
            </a:extLst>
          </p:cNvPr>
          <p:cNvSpPr txBox="1"/>
          <p:nvPr/>
        </p:nvSpPr>
        <p:spPr>
          <a:xfrm>
            <a:off x="4082147" y="3105834"/>
            <a:ext cx="402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TREINAMENTO DOS MODELOS DE</a:t>
            </a:r>
          </a:p>
          <a:p>
            <a:pPr algn="ctr"/>
            <a:r>
              <a:rPr lang="pt-BR" dirty="0">
                <a:latin typeface="Arial Black" panose="020B0A04020102020204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58272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B991CD-5B79-F2EF-07E7-B652EBFE8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91"/>
          <a:stretch/>
        </p:blipFill>
        <p:spPr>
          <a:xfrm>
            <a:off x="455295" y="2247791"/>
            <a:ext cx="6356985" cy="260767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7DB253C-EDD2-8743-92C8-9052DB966EDF}"/>
              </a:ext>
            </a:extLst>
          </p:cNvPr>
          <p:cNvSpPr txBox="1"/>
          <p:nvPr/>
        </p:nvSpPr>
        <p:spPr>
          <a:xfrm>
            <a:off x="4843928" y="700962"/>
            <a:ext cx="25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Árvore de Decisão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8929500-0231-463D-FAF2-519E209E8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076" y="2131695"/>
            <a:ext cx="2886075" cy="13430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701C774-C1F9-4502-25B8-8B05B41616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30"/>
          <a:stretch/>
        </p:blipFill>
        <p:spPr>
          <a:xfrm>
            <a:off x="7393796" y="3612258"/>
            <a:ext cx="29527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8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FB084D-0569-05C9-B2F2-FB0827A2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70116"/>
            <a:ext cx="8220075" cy="17811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3A74CE-DE94-9FEC-95DB-F62654C6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354" y="2131694"/>
            <a:ext cx="8448675" cy="1962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57D4A0-CBA2-0A27-A419-6D6373EB2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957" y="4356543"/>
            <a:ext cx="8458200" cy="18573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0AB732-E002-B628-270E-CFCE2B82B40A}"/>
              </a:ext>
            </a:extLst>
          </p:cNvPr>
          <p:cNvSpPr txBox="1"/>
          <p:nvPr/>
        </p:nvSpPr>
        <p:spPr>
          <a:xfrm>
            <a:off x="240724" y="2926317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0.33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2B73E5-4B6D-8820-729C-E13AA09A6505}"/>
              </a:ext>
            </a:extLst>
          </p:cNvPr>
          <p:cNvSpPr txBox="1"/>
          <p:nvPr/>
        </p:nvSpPr>
        <p:spPr>
          <a:xfrm>
            <a:off x="510299" y="4962064"/>
            <a:ext cx="1704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</p:spTree>
    <p:extLst>
      <p:ext uri="{BB962C8B-B14F-4D97-AF65-F5344CB8AC3E}">
        <p14:creationId xmlns:p14="http://schemas.microsoft.com/office/powerpoint/2010/main" val="205199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9D2920D-428F-D240-16ED-343A091F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6"/>
          <a:stretch/>
        </p:blipFill>
        <p:spPr>
          <a:xfrm>
            <a:off x="258792" y="2008772"/>
            <a:ext cx="11481758" cy="28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9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7848B6C-0D1F-773B-D4DD-8ADD18CD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957" y="4356543"/>
            <a:ext cx="8458200" cy="18573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FB084D-0569-05C9-B2F2-FB0827A2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170116"/>
            <a:ext cx="8220075" cy="17811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3A74CE-DE94-9FEC-95DB-F62654C6C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354" y="2131694"/>
            <a:ext cx="8448675" cy="19621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FAFBD5C-00F5-BB85-9820-96EDA4BA7FFB}"/>
              </a:ext>
            </a:extLst>
          </p:cNvPr>
          <p:cNvSpPr txBox="1"/>
          <p:nvPr/>
        </p:nvSpPr>
        <p:spPr>
          <a:xfrm>
            <a:off x="240724" y="2926317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0.33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6D3A118-B71D-A474-33B9-49F320F484CC}"/>
              </a:ext>
            </a:extLst>
          </p:cNvPr>
          <p:cNvSpPr txBox="1"/>
          <p:nvPr/>
        </p:nvSpPr>
        <p:spPr>
          <a:xfrm>
            <a:off x="510299" y="4962064"/>
            <a:ext cx="1704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9E7E07F-17C7-6FBA-EFA7-ACCCCAED3C10}"/>
              </a:ext>
            </a:extLst>
          </p:cNvPr>
          <p:cNvSpPr/>
          <p:nvPr/>
        </p:nvSpPr>
        <p:spPr>
          <a:xfrm>
            <a:off x="7382611" y="2131694"/>
            <a:ext cx="2438045" cy="4159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65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15ABF16-35DD-3EFC-1B19-0560B4D3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52" y="1374648"/>
            <a:ext cx="8334375" cy="19812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7C04B2E-4930-9449-F32E-DD307320A44F}"/>
              </a:ext>
            </a:extLst>
          </p:cNvPr>
          <p:cNvSpPr txBox="1"/>
          <p:nvPr/>
        </p:nvSpPr>
        <p:spPr>
          <a:xfrm>
            <a:off x="1584892" y="292845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0.33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E87ABC-AC6D-95F2-B2F5-3F6415BB4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2" y="3767518"/>
            <a:ext cx="8458200" cy="20478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32F5442-0173-31E8-AFB5-2F79FBD2F447}"/>
              </a:ext>
            </a:extLst>
          </p:cNvPr>
          <p:cNvSpPr txBox="1"/>
          <p:nvPr/>
        </p:nvSpPr>
        <p:spPr>
          <a:xfrm>
            <a:off x="10200294" y="208202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under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F46B95-353D-18ED-8CD7-4FEDBA82C559}"/>
              </a:ext>
            </a:extLst>
          </p:cNvPr>
          <p:cNvSpPr txBox="1"/>
          <p:nvPr/>
        </p:nvSpPr>
        <p:spPr>
          <a:xfrm>
            <a:off x="10290574" y="4606789"/>
            <a:ext cx="7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over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7C04B2E-4930-9449-F32E-DD307320A44F}"/>
              </a:ext>
            </a:extLst>
          </p:cNvPr>
          <p:cNvSpPr txBox="1"/>
          <p:nvPr/>
        </p:nvSpPr>
        <p:spPr>
          <a:xfrm>
            <a:off x="1838166" y="292845"/>
            <a:ext cx="1704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2F5442-0173-31E8-AFB5-2F79FBD2F447}"/>
              </a:ext>
            </a:extLst>
          </p:cNvPr>
          <p:cNvSpPr txBox="1"/>
          <p:nvPr/>
        </p:nvSpPr>
        <p:spPr>
          <a:xfrm>
            <a:off x="10200294" y="208202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under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F46B95-353D-18ED-8CD7-4FEDBA82C559}"/>
              </a:ext>
            </a:extLst>
          </p:cNvPr>
          <p:cNvSpPr txBox="1"/>
          <p:nvPr/>
        </p:nvSpPr>
        <p:spPr>
          <a:xfrm>
            <a:off x="10196087" y="4606789"/>
            <a:ext cx="7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over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91ECF4-5881-9183-2F83-B805D9A01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5"/>
          <a:stretch/>
        </p:blipFill>
        <p:spPr>
          <a:xfrm>
            <a:off x="959739" y="1609343"/>
            <a:ext cx="8553450" cy="20173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C01FA01-CA95-E7DD-4C23-EC978683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56" y="3956946"/>
            <a:ext cx="85629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3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BF17858-4A13-7C3C-D580-309A75D08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34" y="237517"/>
            <a:ext cx="5672796" cy="638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2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BF17858-4A13-7C3C-D580-309A75D0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72" y="0"/>
            <a:ext cx="6094979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BD93B4-1A8A-B005-C551-68D5BFE3B14A}"/>
              </a:ext>
            </a:extLst>
          </p:cNvPr>
          <p:cNvSpPr/>
          <p:nvPr/>
        </p:nvSpPr>
        <p:spPr>
          <a:xfrm>
            <a:off x="966159" y="2717321"/>
            <a:ext cx="5555412" cy="293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F695DF9-9B51-2ADA-0DD1-84E026865690}"/>
              </a:ext>
            </a:extLst>
          </p:cNvPr>
          <p:cNvSpPr/>
          <p:nvPr/>
        </p:nvSpPr>
        <p:spPr>
          <a:xfrm>
            <a:off x="966159" y="3864633"/>
            <a:ext cx="5555412" cy="897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727C6E-C966-16D4-6B38-DC7A8C1EBB0A}"/>
              </a:ext>
            </a:extLst>
          </p:cNvPr>
          <p:cNvSpPr/>
          <p:nvPr/>
        </p:nvSpPr>
        <p:spPr>
          <a:xfrm>
            <a:off x="966159" y="5345499"/>
            <a:ext cx="5555412" cy="293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1AC7D6-0304-3579-8C67-68CE67621102}"/>
              </a:ext>
            </a:extLst>
          </p:cNvPr>
          <p:cNvSpPr txBox="1"/>
          <p:nvPr/>
        </p:nvSpPr>
        <p:spPr>
          <a:xfrm>
            <a:off x="7364174" y="3111274"/>
            <a:ext cx="4192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Transformação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valores Categóricos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para valores Numéricos</a:t>
            </a:r>
          </a:p>
        </p:txBody>
      </p:sp>
    </p:spTree>
    <p:extLst>
      <p:ext uri="{BB962C8B-B14F-4D97-AF65-F5344CB8AC3E}">
        <p14:creationId xmlns:p14="http://schemas.microsoft.com/office/powerpoint/2010/main" val="3348678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BF17858-4A13-7C3C-D580-309A75D0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72" y="0"/>
            <a:ext cx="6094979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1AC7D6-0304-3579-8C67-68CE67621102}"/>
              </a:ext>
            </a:extLst>
          </p:cNvPr>
          <p:cNvSpPr txBox="1"/>
          <p:nvPr/>
        </p:nvSpPr>
        <p:spPr>
          <a:xfrm>
            <a:off x="8434470" y="3111274"/>
            <a:ext cx="2052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Exclusão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 coluna “id”</a:t>
            </a:r>
            <a:endParaRPr lang="pt-BR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2F28A1A-6028-4FA3-5D21-3632EC152653}"/>
              </a:ext>
            </a:extLst>
          </p:cNvPr>
          <p:cNvCxnSpPr/>
          <p:nvPr/>
        </p:nvCxnSpPr>
        <p:spPr>
          <a:xfrm>
            <a:off x="974785" y="2570672"/>
            <a:ext cx="54260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32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B271C53-2C59-EB36-2407-DFB05E3F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1" y="639085"/>
            <a:ext cx="11758777" cy="557983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D115251-4556-C890-2D19-7CE0E858FD1E}"/>
              </a:ext>
            </a:extLst>
          </p:cNvPr>
          <p:cNvSpPr/>
          <p:nvPr/>
        </p:nvSpPr>
        <p:spPr>
          <a:xfrm>
            <a:off x="6219646" y="4692769"/>
            <a:ext cx="1043796" cy="293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744C475-37F4-077E-304B-26C2A7FFABEB}"/>
              </a:ext>
            </a:extLst>
          </p:cNvPr>
          <p:cNvSpPr/>
          <p:nvPr/>
        </p:nvSpPr>
        <p:spPr>
          <a:xfrm>
            <a:off x="7358334" y="1621766"/>
            <a:ext cx="1043796" cy="3364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0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B271C53-2C59-EB36-2407-DFB05E3F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1" y="639085"/>
            <a:ext cx="11758777" cy="55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2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6CE2D1A-899E-011B-5CEA-42CBA576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7" y="756574"/>
            <a:ext cx="10575985" cy="53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9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7597E26-ED64-AAC8-11B8-955E71543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5" y="1438105"/>
            <a:ext cx="10877909" cy="39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26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343</Words>
  <Application>Microsoft Office PowerPoint</Application>
  <PresentationFormat>Widescreen</PresentationFormat>
  <Paragraphs>53</Paragraphs>
  <Slides>22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Vagner Martins</dc:creator>
  <cp:lastModifiedBy>Vagner Martins</cp:lastModifiedBy>
  <cp:revision>3</cp:revision>
  <dcterms:created xsi:type="dcterms:W3CDTF">2023-10-27T01:03:22Z</dcterms:created>
  <dcterms:modified xsi:type="dcterms:W3CDTF">2023-10-27T03:40:32Z</dcterms:modified>
</cp:coreProperties>
</file>