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7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2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6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20BF-1D79-4220-A3E5-95E9EBA2D735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PROJETO MÓDULO 4 -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7F1DA6-FB78-4C93-B7EE-D0F801D61857}"/>
              </a:ext>
            </a:extLst>
          </p:cNvPr>
          <p:cNvSpPr/>
          <p:nvPr/>
        </p:nvSpPr>
        <p:spPr>
          <a:xfrm>
            <a:off x="2063032" y="5470699"/>
            <a:ext cx="5322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Oswald"/>
              </a:rPr>
              <a:t>Santander </a:t>
            </a:r>
            <a:r>
              <a:rPr lang="pt-BR" sz="2800" dirty="0" err="1">
                <a:solidFill>
                  <a:srgbClr val="002060"/>
                </a:solidFill>
                <a:latin typeface="Oswald"/>
              </a:rPr>
              <a:t>Coders</a:t>
            </a:r>
            <a:r>
              <a:rPr lang="pt-BR" sz="2800" dirty="0">
                <a:solidFill>
                  <a:srgbClr val="002060"/>
                </a:solidFill>
                <a:latin typeface="Oswald"/>
              </a:rPr>
              <a:t> 2023 - Data Science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404EF7-1582-4834-AAF1-1550C5F57AF0}"/>
              </a:ext>
            </a:extLst>
          </p:cNvPr>
          <p:cNvSpPr txBox="1"/>
          <p:nvPr/>
        </p:nvSpPr>
        <p:spPr>
          <a:xfrm>
            <a:off x="2987965" y="1895062"/>
            <a:ext cx="3472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latin typeface="Oswald"/>
              </a:rPr>
              <a:t>Alunos</a:t>
            </a:r>
          </a:p>
          <a:p>
            <a:pPr algn="ctr"/>
            <a:r>
              <a:rPr lang="pt-BR" sz="2800" dirty="0">
                <a:solidFill>
                  <a:srgbClr val="002060"/>
                </a:solidFill>
                <a:latin typeface="Oswald"/>
              </a:rPr>
              <a:t>Ana Cristina Zanetti</a:t>
            </a:r>
          </a:p>
          <a:p>
            <a:pPr algn="ctr"/>
            <a:r>
              <a:rPr lang="pt-BR" sz="2800" dirty="0">
                <a:solidFill>
                  <a:srgbClr val="002060"/>
                </a:solidFill>
                <a:latin typeface="Oswald"/>
              </a:rPr>
              <a:t>Mauro Domingues Junior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8E9C44-9C8D-4D97-A401-D301EE102FC1}"/>
              </a:ext>
            </a:extLst>
          </p:cNvPr>
          <p:cNvSpPr txBox="1"/>
          <p:nvPr/>
        </p:nvSpPr>
        <p:spPr>
          <a:xfrm>
            <a:off x="3945759" y="4087206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latin typeface="Oswald"/>
              </a:rPr>
              <a:t>Professor</a:t>
            </a:r>
          </a:p>
          <a:p>
            <a:pPr algn="ctr"/>
            <a:r>
              <a:rPr lang="pt-BR" sz="2800" dirty="0">
                <a:solidFill>
                  <a:srgbClr val="002060"/>
                </a:solidFill>
                <a:latin typeface="Oswald"/>
              </a:rPr>
              <a:t>Alex Lima</a:t>
            </a:r>
          </a:p>
        </p:txBody>
      </p:sp>
    </p:spTree>
    <p:extLst>
      <p:ext uri="{BB962C8B-B14F-4D97-AF65-F5344CB8AC3E}">
        <p14:creationId xmlns:p14="http://schemas.microsoft.com/office/powerpoint/2010/main" val="1624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das idades dos pacientes para as diferentes vacinas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7A9AF8-50B4-46A1-8915-35B49E5AB78F}"/>
              </a:ext>
            </a:extLst>
          </p:cNvPr>
          <p:cNvSpPr txBox="1"/>
          <p:nvPr/>
        </p:nvSpPr>
        <p:spPr>
          <a:xfrm>
            <a:off x="286602" y="1761921"/>
            <a:ext cx="338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do Outliers da Vacina Pediátrica</a:t>
            </a:r>
            <a:endParaRPr lang="pt-BR" sz="16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FFC658-6A28-4003-A01C-BB518714DE4A}"/>
              </a:ext>
            </a:extLst>
          </p:cNvPr>
          <p:cNvSpPr txBox="1"/>
          <p:nvPr/>
        </p:nvSpPr>
        <p:spPr>
          <a:xfrm>
            <a:off x="375138" y="2579077"/>
            <a:ext cx="2865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Total da vacina pediátrica – 236.831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632E83-0355-491A-8D77-B29EDAE5123C}"/>
              </a:ext>
            </a:extLst>
          </p:cNvPr>
          <p:cNvSpPr txBox="1"/>
          <p:nvPr/>
        </p:nvSpPr>
        <p:spPr>
          <a:xfrm>
            <a:off x="375138" y="3140276"/>
            <a:ext cx="23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Total de outliers – 457 (0,2%)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72B5E-6DBD-4C09-824E-A45F156C0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0" t="24947" r="35205" b="25238"/>
          <a:stretch/>
        </p:blipFill>
        <p:spPr>
          <a:xfrm>
            <a:off x="4048090" y="1432100"/>
            <a:ext cx="4469777" cy="34163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493D11-DD85-47C2-8477-89091CC4A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37" t="55589" r="64614" b="13918"/>
          <a:stretch/>
        </p:blipFill>
        <p:spPr>
          <a:xfrm>
            <a:off x="7425312" y="3309553"/>
            <a:ext cx="2185110" cy="33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E77298-B13B-4A62-9B5E-D4BAC6E7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0" t="31534" r="18892" b="6667"/>
          <a:stretch/>
        </p:blipFill>
        <p:spPr>
          <a:xfrm>
            <a:off x="566058" y="1761921"/>
            <a:ext cx="6212114" cy="46993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D7DDEC-2184-433A-9A5C-9A117B1A93A0}"/>
              </a:ext>
            </a:extLst>
          </p:cNvPr>
          <p:cNvSpPr txBox="1"/>
          <p:nvPr/>
        </p:nvSpPr>
        <p:spPr>
          <a:xfrm>
            <a:off x="7053943" y="3095917"/>
            <a:ext cx="1540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Doses Tomadas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1 -13.4%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2 - 33.0%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3 - 27.0%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4 - 15.5%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5 - 10.9%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5+ - 0.2%</a:t>
            </a:r>
          </a:p>
        </p:txBody>
      </p:sp>
    </p:spTree>
    <p:extLst>
      <p:ext uri="{BB962C8B-B14F-4D97-AF65-F5344CB8AC3E}">
        <p14:creationId xmlns:p14="http://schemas.microsoft.com/office/powerpoint/2010/main" val="379747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Probabilidades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A2F39F-CB77-45B6-B032-B318CCF06A90}"/>
              </a:ext>
            </a:extLst>
          </p:cNvPr>
          <p:cNvSpPr txBox="1"/>
          <p:nvPr/>
        </p:nvSpPr>
        <p:spPr>
          <a:xfrm>
            <a:off x="324736" y="1474098"/>
            <a:ext cx="37946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Oswald"/>
              </a:rPr>
              <a:t>População Total:  2.817.068</a:t>
            </a:r>
          </a:p>
          <a:p>
            <a:r>
              <a:rPr lang="pt-BR" dirty="0">
                <a:latin typeface="Oswald"/>
              </a:rPr>
              <a:t>Pessoas que tomaram a vacina: 2.420.470</a:t>
            </a:r>
          </a:p>
          <a:p>
            <a:br>
              <a:rPr lang="pt-BR" dirty="0">
                <a:latin typeface="Oswald"/>
              </a:rPr>
            </a:br>
            <a:r>
              <a:rPr lang="pt-BR" dirty="0">
                <a:latin typeface="Oswald"/>
              </a:rPr>
              <a:t>Percentuais de doses:</a:t>
            </a:r>
          </a:p>
          <a:p>
            <a:br>
              <a:rPr lang="pt-BR" dirty="0">
                <a:latin typeface="Oswald"/>
              </a:rPr>
            </a:br>
            <a:r>
              <a:rPr lang="pt-BR" dirty="0">
                <a:latin typeface="Oswald"/>
              </a:rPr>
              <a:t>- 1    13.4 %</a:t>
            </a:r>
          </a:p>
          <a:p>
            <a:r>
              <a:rPr lang="pt-BR" dirty="0">
                <a:latin typeface="Oswald"/>
              </a:rPr>
              <a:t>- 2    32.9 %</a:t>
            </a:r>
          </a:p>
          <a:p>
            <a:r>
              <a:rPr lang="pt-BR" dirty="0">
                <a:latin typeface="Oswald"/>
              </a:rPr>
              <a:t>- 3    27.0 %</a:t>
            </a:r>
          </a:p>
          <a:p>
            <a:r>
              <a:rPr lang="pt-BR" dirty="0">
                <a:latin typeface="Oswald"/>
              </a:rPr>
              <a:t>- 4    15.6 %</a:t>
            </a:r>
          </a:p>
          <a:p>
            <a:r>
              <a:rPr lang="pt-BR" dirty="0">
                <a:latin typeface="Oswald"/>
              </a:rPr>
              <a:t>- 5    10.9 %</a:t>
            </a:r>
          </a:p>
          <a:p>
            <a:r>
              <a:rPr lang="pt-BR" dirty="0">
                <a:latin typeface="Oswald"/>
              </a:rPr>
              <a:t>- +5    0.2 %</a:t>
            </a:r>
          </a:p>
          <a:p>
            <a:endParaRPr lang="pt-BR" dirty="0">
              <a:latin typeface="Oswa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3AA75-7ADF-4F91-9EBC-A9EB196C7271}"/>
              </a:ext>
            </a:extLst>
          </p:cNvPr>
          <p:cNvSpPr txBox="1"/>
          <p:nvPr/>
        </p:nvSpPr>
        <p:spPr>
          <a:xfrm>
            <a:off x="4360474" y="794847"/>
            <a:ext cx="486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swald"/>
              </a:rPr>
              <a:t>Probabilidade de termos uma pessoa escolhida aleatoriamente</a:t>
            </a:r>
          </a:p>
          <a:p>
            <a:r>
              <a:rPr lang="pt-BR" sz="1600" dirty="0">
                <a:latin typeface="Oswald"/>
              </a:rPr>
              <a:t> na população e ela ter tomado pelo menos 3 doses de vacina</a:t>
            </a:r>
          </a:p>
          <a:p>
            <a:endParaRPr lang="pt-BR" sz="1600" dirty="0">
              <a:latin typeface="Oswa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00E693-9F16-48D2-BC63-253A9087D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4" t="36867" r="29220" b="10686"/>
          <a:stretch/>
        </p:blipFill>
        <p:spPr>
          <a:xfrm>
            <a:off x="4446570" y="1470961"/>
            <a:ext cx="4742808" cy="35967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A7971C-4683-46FD-836A-CFF260DA28C2}"/>
              </a:ext>
            </a:extLst>
          </p:cNvPr>
          <p:cNvSpPr txBox="1"/>
          <p:nvPr/>
        </p:nvSpPr>
        <p:spPr>
          <a:xfrm>
            <a:off x="7797217" y="4023399"/>
            <a:ext cx="122341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Prob+3 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46%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822F17-48CB-4359-AC73-9ED431BA6314}"/>
              </a:ext>
            </a:extLst>
          </p:cNvPr>
          <p:cNvSpPr txBox="1"/>
          <p:nvPr/>
        </p:nvSpPr>
        <p:spPr>
          <a:xfrm>
            <a:off x="4360474" y="5205235"/>
            <a:ext cx="486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swald"/>
              </a:rPr>
              <a:t>Probabilidade de termos uma pessoa escolhida aleatoriamente</a:t>
            </a:r>
          </a:p>
          <a:p>
            <a:r>
              <a:rPr lang="pt-BR" sz="1600" dirty="0">
                <a:latin typeface="Oswald"/>
              </a:rPr>
              <a:t> na população e ela ter apenas uma dose de vacina</a:t>
            </a:r>
          </a:p>
          <a:p>
            <a:endParaRPr lang="pt-BR" sz="1600" dirty="0">
              <a:latin typeface="Oswa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644BB7-274C-4CE0-A342-21FEB7BD4E32}"/>
              </a:ext>
            </a:extLst>
          </p:cNvPr>
          <p:cNvSpPr txBox="1"/>
          <p:nvPr/>
        </p:nvSpPr>
        <p:spPr>
          <a:xfrm>
            <a:off x="7910581" y="5772872"/>
            <a:ext cx="996683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Prob1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11.5%</a:t>
            </a:r>
          </a:p>
        </p:txBody>
      </p:sp>
    </p:spTree>
    <p:extLst>
      <p:ext uri="{BB962C8B-B14F-4D97-AF65-F5344CB8AC3E}">
        <p14:creationId xmlns:p14="http://schemas.microsoft.com/office/powerpoint/2010/main" val="275379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1360FA-C7D3-487E-BCF0-71C32175D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4" t="25608" r="1438" b="6244"/>
          <a:stretch/>
        </p:blipFill>
        <p:spPr>
          <a:xfrm>
            <a:off x="584199" y="1416641"/>
            <a:ext cx="8476512" cy="50922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9241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1360FA-C7D3-487E-BCF0-71C32175D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4" t="25608" r="1438" b="6244"/>
          <a:stretch/>
        </p:blipFill>
        <p:spPr>
          <a:xfrm>
            <a:off x="2622207" y="1182346"/>
            <a:ext cx="3915754" cy="2352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CC826F-1566-4184-9F05-BC3007D6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9" t="32593" r="29123" b="19364"/>
          <a:stretch/>
        </p:blipFill>
        <p:spPr>
          <a:xfrm>
            <a:off x="715725" y="3770604"/>
            <a:ext cx="4034540" cy="288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55398BF-5009-41D8-96EF-04BBEB7D5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0" t="27724" r="28823" b="24021"/>
          <a:stretch/>
        </p:blipFill>
        <p:spPr>
          <a:xfrm>
            <a:off x="4916209" y="3770604"/>
            <a:ext cx="4029472" cy="288000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2D3AAB6-A6F5-4430-8BC6-1472ABA4FD1A}"/>
              </a:ext>
            </a:extLst>
          </p:cNvPr>
          <p:cNvCxnSpPr>
            <a:cxnSpLocks/>
          </p:cNvCxnSpPr>
          <p:nvPr/>
        </p:nvCxnSpPr>
        <p:spPr>
          <a:xfrm>
            <a:off x="3823335" y="2358533"/>
            <a:ext cx="1754505" cy="2042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91B325-A978-41F1-9664-BCF2123A67CA}"/>
              </a:ext>
            </a:extLst>
          </p:cNvPr>
          <p:cNvCxnSpPr>
            <a:cxnSpLocks/>
          </p:cNvCxnSpPr>
          <p:nvPr/>
        </p:nvCxnSpPr>
        <p:spPr>
          <a:xfrm>
            <a:off x="3449782" y="2743200"/>
            <a:ext cx="516428" cy="181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0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dos casos de COVID acumulado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CC449-8D5D-41BE-9E89-983D8B22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9" t="24918" r="1581" b="11694"/>
          <a:stretch/>
        </p:blipFill>
        <p:spPr>
          <a:xfrm>
            <a:off x="1289381" y="1603948"/>
            <a:ext cx="7749916" cy="43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dos óbitos por COVID acumulado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CC449-8D5D-41BE-9E89-983D8B22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9" t="24918" r="1581" b="11694"/>
          <a:stretch/>
        </p:blipFill>
        <p:spPr>
          <a:xfrm>
            <a:off x="1289381" y="1603948"/>
            <a:ext cx="7749916" cy="43471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397E7F-079C-46E4-BAF2-6B3225941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87" t="31694" r="7823" b="14754"/>
          <a:stretch/>
        </p:blipFill>
        <p:spPr>
          <a:xfrm>
            <a:off x="959996" y="1648920"/>
            <a:ext cx="8108887" cy="4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Comparação da Aplicação das Doses e o comportamento dos óbitos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A10DBD-011D-4F9E-8875-41709D948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9" t="30820" r="1115" b="13006"/>
          <a:stretch/>
        </p:blipFill>
        <p:spPr>
          <a:xfrm>
            <a:off x="467477" y="1517753"/>
            <a:ext cx="8500954" cy="45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Maiores Desafios e Aprendizado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D7C1B-8555-4E3A-9DDB-AE929B4416C8}"/>
              </a:ext>
            </a:extLst>
          </p:cNvPr>
          <p:cNvSpPr txBox="1"/>
          <p:nvPr/>
        </p:nvSpPr>
        <p:spPr>
          <a:xfrm>
            <a:off x="719528" y="1244184"/>
            <a:ext cx="7544053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muito grande,  tivemos que escolher um Estado com população menor;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Dados não padronizados, exigindo pesquisa sobre as campanhas, tipos de vacinas;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 sobre as categorização dos grupos </a:t>
            </a:r>
            <a:r>
              <a:rPr lang="pt-BR" dirty="0" err="1">
                <a:latin typeface="Oswald"/>
              </a:rPr>
              <a:t>etc</a:t>
            </a:r>
            <a:r>
              <a:rPr lang="pt-BR" dirty="0">
                <a:latin typeface="Oswald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com muitos dados categóricos o que dificultou as análises estatísticas,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por isso buscamos mais dados complementares.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B25DD0-1E50-4137-90FD-F2176CED765F}"/>
              </a:ext>
            </a:extLst>
          </p:cNvPr>
          <p:cNvSpPr txBox="1"/>
          <p:nvPr/>
        </p:nvSpPr>
        <p:spPr>
          <a:xfrm>
            <a:off x="719528" y="3449283"/>
            <a:ext cx="889378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Treino com o uso de bases de dados grandes;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Necessidade de uso de novas funções, principalmente em pandas;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Criatividade para aplicar o que foi visto em aula neste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Levar para os próximos projetos, escolha de </a:t>
            </a: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mais apropriado par ao que está sendo pedido.</a:t>
            </a:r>
          </a:p>
        </p:txBody>
      </p:sp>
    </p:spTree>
    <p:extLst>
      <p:ext uri="{BB962C8B-B14F-4D97-AF65-F5344CB8AC3E}">
        <p14:creationId xmlns:p14="http://schemas.microsoft.com/office/powerpoint/2010/main" val="2064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98CC8C6-59AB-427C-B248-6B5ECBAB6338}"/>
              </a:ext>
            </a:extLst>
          </p:cNvPr>
          <p:cNvGrpSpPr/>
          <p:nvPr/>
        </p:nvGrpSpPr>
        <p:grpSpPr>
          <a:xfrm>
            <a:off x="397565" y="1611033"/>
            <a:ext cx="2895533" cy="769442"/>
            <a:chOff x="781878" y="1364974"/>
            <a:chExt cx="3790122" cy="100716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8F53A8B-77D4-40A3-8A1B-3E00584536A5}"/>
                </a:ext>
              </a:extLst>
            </p:cNvPr>
            <p:cNvSpPr/>
            <p:nvPr/>
          </p:nvSpPr>
          <p:spPr>
            <a:xfrm>
              <a:off x="781878" y="1364974"/>
              <a:ext cx="3790122" cy="10071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OPENDATASUS">
              <a:extLst>
                <a:ext uri="{FF2B5EF4-FFF2-40B4-BE49-F238E27FC236}">
                  <a16:creationId xmlns:a16="http://schemas.microsoft.com/office/drawing/2014/main" id="{1027E32B-D7D7-4C39-9FAE-F3CC3A5D5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56" y="1493216"/>
              <a:ext cx="3439079" cy="671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urtindo Nosso Brasil: Distrito Federal">
            <a:extLst>
              <a:ext uri="{FF2B5EF4-FFF2-40B4-BE49-F238E27FC236}">
                <a16:creationId xmlns:a16="http://schemas.microsoft.com/office/drawing/2014/main" id="{B6CA4534-2DBB-4B14-B645-EA8D9C3F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78" y="1129271"/>
            <a:ext cx="3694623" cy="35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C6C306-BF2D-41BD-B995-EA25428CB21E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DATASETS UTILIZADOS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EFD06FD-9FBB-4974-AB5F-594A090E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74" y="3049108"/>
            <a:ext cx="2858914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cs typeface="Times New Roman" panose="02020603050405020304" pitchFamily="18" charset="0"/>
              </a:rPr>
              <a:t>COVID-19 NO BRASIL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500" dirty="0">
                <a:solidFill>
                  <a:schemeClr val="bg1"/>
                </a:solidFill>
                <a:latin typeface="Oswald"/>
                <a:cs typeface="Times New Roman" panose="02020603050405020304" pitchFamily="18" charset="0"/>
              </a:rPr>
              <a:t>Casos e Óbitos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3683A33-2ADC-4C96-9207-5CE5A0B77F68}"/>
              </a:ext>
            </a:extLst>
          </p:cNvPr>
          <p:cNvSpPr/>
          <p:nvPr/>
        </p:nvSpPr>
        <p:spPr>
          <a:xfrm>
            <a:off x="3622660" y="2492907"/>
            <a:ext cx="805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69803-2212-4DF9-B183-1DD0B85BD517}"/>
              </a:ext>
            </a:extLst>
          </p:cNvPr>
          <p:cNvSpPr txBox="1"/>
          <p:nvPr/>
        </p:nvSpPr>
        <p:spPr>
          <a:xfrm>
            <a:off x="709684" y="5372476"/>
            <a:ext cx="919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Conjunto de Dados de Vacinação COVID19 (17/01/2021 (primeira dose a 30/09/2023)</a:t>
            </a:r>
          </a:p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Casos e Óbitos de COVID no Brasil até 30/09/2023 </a:t>
            </a:r>
            <a:endParaRPr lang="pt-BR" sz="20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70FA13-8CBE-415F-847C-421B4AAEA71B}"/>
              </a:ext>
            </a:extLst>
          </p:cNvPr>
          <p:cNvSpPr/>
          <p:nvPr/>
        </p:nvSpPr>
        <p:spPr>
          <a:xfrm>
            <a:off x="397565" y="2340581"/>
            <a:ext cx="21836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https://opendatasus.saude.gov.br/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7D0E51-8DC6-46B0-9A07-C3B8DCC3DBCC}"/>
              </a:ext>
            </a:extLst>
          </p:cNvPr>
          <p:cNvSpPr/>
          <p:nvPr/>
        </p:nvSpPr>
        <p:spPr>
          <a:xfrm>
            <a:off x="397565" y="3786340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/>
              <a:t>https://infoms.saude.gov.br/extensions/covid-19_html/covid-19_html.html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F0BBBE-310D-45EF-B4F5-E9188AB5EA20}"/>
              </a:ext>
            </a:extLst>
          </p:cNvPr>
          <p:cNvSpPr txBox="1"/>
          <p:nvPr/>
        </p:nvSpPr>
        <p:spPr>
          <a:xfrm>
            <a:off x="7623890" y="3538920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Distrito Federal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502950-6D78-46AE-99B6-3FD9DADDB4FC}"/>
              </a:ext>
            </a:extLst>
          </p:cNvPr>
          <p:cNvSpPr txBox="1"/>
          <p:nvPr/>
        </p:nvSpPr>
        <p:spPr>
          <a:xfrm>
            <a:off x="7541228" y="3815728"/>
            <a:ext cx="1816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População no último censo [2022]    </a:t>
            </a:r>
          </a:p>
          <a:p>
            <a:pPr algn="ctr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2.817.068 pessoas </a:t>
            </a:r>
          </a:p>
          <a:p>
            <a:pPr algn="ctr"/>
            <a:endParaRPr lang="pt-BR" sz="16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F74EEF-D31D-4B48-B78E-44E2FE5A590E}"/>
              </a:ext>
            </a:extLst>
          </p:cNvPr>
          <p:cNvSpPr txBox="1"/>
          <p:nvPr/>
        </p:nvSpPr>
        <p:spPr>
          <a:xfrm>
            <a:off x="7057003" y="4576885"/>
            <a:ext cx="2784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https://cidades.ibge.gov.br/brasil/df/panorama</a:t>
            </a:r>
          </a:p>
        </p:txBody>
      </p:sp>
    </p:spTree>
    <p:extLst>
      <p:ext uri="{BB962C8B-B14F-4D97-AF65-F5344CB8AC3E}">
        <p14:creationId xmlns:p14="http://schemas.microsoft.com/office/powerpoint/2010/main" val="4001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EXTRAÇÃO E TRATAMENTOS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D4039F-9AEE-4DD5-800B-8B41ADD12235}"/>
              </a:ext>
            </a:extLst>
          </p:cNvPr>
          <p:cNvSpPr txBox="1"/>
          <p:nvPr/>
        </p:nvSpPr>
        <p:spPr>
          <a:xfrm>
            <a:off x="1083519" y="1462188"/>
            <a:ext cx="468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 ARQUIVOS CSV – Aproximadamente 735 MB cada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15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OPENDATASUS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82B193-42E4-4945-B2CD-88054DEE3A34}"/>
              </a:ext>
            </a:extLst>
          </p:cNvPr>
          <p:cNvSpPr txBox="1"/>
          <p:nvPr/>
        </p:nvSpPr>
        <p:spPr>
          <a:xfrm>
            <a:off x="1083519" y="1969875"/>
            <a:ext cx="6970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e ajustes dos tipos de cada coluna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sem identificação de paciente(*);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de pacientes que residem fora do DF;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colunas não relevantes para 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das variáveis categóricas e análise e correção de  seus valores;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Padronização de valores das variáveis categóricas;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das variáveis numéricas e análise e correção de  seus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1C3B58-9575-4BA8-B400-06C0E83FE2A7}"/>
              </a:ext>
            </a:extLst>
          </p:cNvPr>
          <p:cNvSpPr txBox="1"/>
          <p:nvPr/>
        </p:nvSpPr>
        <p:spPr>
          <a:xfrm>
            <a:off x="1083519" y="4637098"/>
            <a:ext cx="458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8 ARQUIVOS CSV – Aproximadamente 80 MB cada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50DEA6-617F-41FE-A3C7-09AF42D54E41}"/>
              </a:ext>
            </a:extLst>
          </p:cNvPr>
          <p:cNvSpPr txBox="1"/>
          <p:nvPr/>
        </p:nvSpPr>
        <p:spPr>
          <a:xfrm>
            <a:off x="286602" y="4129411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CASOS E ÓBITOS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299975-902B-4A69-A89D-6536F427255D}"/>
              </a:ext>
            </a:extLst>
          </p:cNvPr>
          <p:cNvSpPr txBox="1"/>
          <p:nvPr/>
        </p:nvSpPr>
        <p:spPr>
          <a:xfrm>
            <a:off x="1083519" y="5098617"/>
            <a:ext cx="539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Extraídas as informações somente do DF;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duplicados;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e ajustes dos tipos de cada coluna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492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% População que tomou pelo menos uma dose da vacina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F657CF-C808-4F98-A825-B414D24E6EA6}"/>
              </a:ext>
            </a:extLst>
          </p:cNvPr>
          <p:cNvSpPr txBox="1"/>
          <p:nvPr/>
        </p:nvSpPr>
        <p:spPr>
          <a:xfrm>
            <a:off x="491320" y="2183642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População do DF - 2.817.068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6DF0C8-9A4D-497F-8DD2-8840FD05CC2D}"/>
              </a:ext>
            </a:extLst>
          </p:cNvPr>
          <p:cNvSpPr txBox="1"/>
          <p:nvPr/>
        </p:nvSpPr>
        <p:spPr>
          <a:xfrm>
            <a:off x="491320" y="3429000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Doses aplicadas no DF – 6.729.707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02EECE-A101-4E23-8EF2-86223E0BA8D3}"/>
              </a:ext>
            </a:extLst>
          </p:cNvPr>
          <p:cNvSpPr txBox="1"/>
          <p:nvPr/>
        </p:nvSpPr>
        <p:spPr>
          <a:xfrm>
            <a:off x="491320" y="2806321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Pessoas que tomaram a vacina – 2.420.470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5F6FA-16E3-46DE-81DA-CED63B6D84DA}"/>
              </a:ext>
            </a:extLst>
          </p:cNvPr>
          <p:cNvSpPr txBox="1"/>
          <p:nvPr/>
        </p:nvSpPr>
        <p:spPr>
          <a:xfrm>
            <a:off x="5632937" y="3429000"/>
            <a:ext cx="2825086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86%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 Da população tomou pelo menos uma dose da vacina </a:t>
            </a:r>
          </a:p>
        </p:txBody>
      </p:sp>
    </p:spTree>
    <p:extLst>
      <p:ext uri="{BB962C8B-B14F-4D97-AF65-F5344CB8AC3E}">
        <p14:creationId xmlns:p14="http://schemas.microsoft.com/office/powerpoint/2010/main" val="86332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576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das idades das pessoas que tomaram a Vacina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C97D19-36BC-41D1-9AB1-C7E927C1E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t="25594" r="32667" b="21075"/>
          <a:stretch/>
        </p:blipFill>
        <p:spPr>
          <a:xfrm>
            <a:off x="460571" y="1958973"/>
            <a:ext cx="5457564" cy="43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1CA773-7171-4218-853A-3FFD075F1591}"/>
              </a:ext>
            </a:extLst>
          </p:cNvPr>
          <p:cNvSpPr txBox="1"/>
          <p:nvPr/>
        </p:nvSpPr>
        <p:spPr>
          <a:xfrm>
            <a:off x="5918135" y="2407478"/>
            <a:ext cx="3350597" cy="294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Média: 37.5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Desvio Padrão: 19.7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Máximo: 121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Mínimo: 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Primeiro Quartil (Q1): 22.0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Segundo Quartil (Q2, Mediana): 37.0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Terceiro Quartil (Q3): 51.0</a:t>
            </a:r>
          </a:p>
        </p:txBody>
      </p:sp>
    </p:spTree>
    <p:extLst>
      <p:ext uri="{BB962C8B-B14F-4D97-AF65-F5344CB8AC3E}">
        <p14:creationId xmlns:p14="http://schemas.microsoft.com/office/powerpoint/2010/main" val="40731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21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por raça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BEEED-C021-40DE-814B-3229C1F52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5" t="25691" r="21803" b="8792"/>
          <a:stretch/>
        </p:blipFill>
        <p:spPr>
          <a:xfrm>
            <a:off x="530087" y="1907694"/>
            <a:ext cx="5870713" cy="45443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C13A5D-B62A-4281-AAC7-F91014DA53DA}"/>
              </a:ext>
            </a:extLst>
          </p:cNvPr>
          <p:cNvSpPr txBox="1"/>
          <p:nvPr/>
        </p:nvSpPr>
        <p:spPr>
          <a:xfrm>
            <a:off x="6175812" y="2915478"/>
            <a:ext cx="2521844" cy="253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AMARELA 9.1%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BRANCA 16.8%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INDIGENA 0.0%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PARDA 32.7%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PRETA 3.2%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SEM INFORMACAO 38.2%</a:t>
            </a:r>
          </a:p>
        </p:txBody>
      </p:sp>
    </p:spTree>
    <p:extLst>
      <p:ext uri="{BB962C8B-B14F-4D97-AF65-F5344CB8AC3E}">
        <p14:creationId xmlns:p14="http://schemas.microsoft.com/office/powerpoint/2010/main" val="1362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1D361F2-CA39-4893-BDB4-99D4C8F86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8" t="25691" r="24825" b="11498"/>
          <a:stretch/>
        </p:blipFill>
        <p:spPr>
          <a:xfrm>
            <a:off x="438730" y="1908891"/>
            <a:ext cx="5828439" cy="4543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por sexo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C13A5D-B62A-4281-AAC7-F91014DA53DA}"/>
              </a:ext>
            </a:extLst>
          </p:cNvPr>
          <p:cNvSpPr txBox="1"/>
          <p:nvPr/>
        </p:nvSpPr>
        <p:spPr>
          <a:xfrm>
            <a:off x="6175812" y="3750368"/>
            <a:ext cx="1954381" cy="870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FEMININO 53,8%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MASCULINO 46.2% </a:t>
            </a:r>
          </a:p>
        </p:txBody>
      </p:sp>
    </p:spTree>
    <p:extLst>
      <p:ext uri="{BB962C8B-B14F-4D97-AF65-F5344CB8AC3E}">
        <p14:creationId xmlns:p14="http://schemas.microsoft.com/office/powerpoint/2010/main" val="11773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Oswald"/>
              </a:rPr>
              <a:t>Quantidades de doses tomadas por Fabricante</a:t>
            </a:r>
            <a:endParaRPr lang="pt-BR" dirty="0">
              <a:solidFill>
                <a:srgbClr val="002060"/>
              </a:solidFill>
              <a:latin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44E42E-75DE-4E08-9F24-ECC1CDED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3" t="25691" r="24824" b="2896"/>
          <a:stretch/>
        </p:blipFill>
        <p:spPr>
          <a:xfrm>
            <a:off x="556890" y="1615221"/>
            <a:ext cx="5499652" cy="48974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4E7C45-6BA3-49F0-BE2A-E8FE28D566D3}"/>
              </a:ext>
            </a:extLst>
          </p:cNvPr>
          <p:cNvSpPr txBox="1"/>
          <p:nvPr/>
        </p:nvSpPr>
        <p:spPr>
          <a:xfrm>
            <a:off x="6056542" y="2760746"/>
            <a:ext cx="3068469" cy="2117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ASTRAZENECA/FIOCRUZ 23.5%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SINOVAC/BUTANTAN 16.3%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PFIZER 52.1%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JANSSEN 7.0%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SEM INFORMACAO 1.1%</a:t>
            </a:r>
          </a:p>
        </p:txBody>
      </p:sp>
    </p:spTree>
    <p:extLst>
      <p:ext uri="{BB962C8B-B14F-4D97-AF65-F5344CB8AC3E}">
        <p14:creationId xmlns:p14="http://schemas.microsoft.com/office/powerpoint/2010/main" val="50653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644256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das idades dos pacientes para as diferentes vacinas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79584C-62A6-4CD6-ACA6-423556871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7" t="35695" r="13264" b="4442"/>
          <a:stretch/>
        </p:blipFill>
        <p:spPr>
          <a:xfrm>
            <a:off x="-130632" y="1051533"/>
            <a:ext cx="5947251" cy="46871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B24459-0494-4A0A-BBC0-5043633AE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1" t="43809" r="6554" b="33096"/>
          <a:stretch/>
        </p:blipFill>
        <p:spPr>
          <a:xfrm>
            <a:off x="4328825" y="5241471"/>
            <a:ext cx="5691392" cy="1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5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642</Words>
  <Application>Microsoft Office PowerPoint</Application>
  <PresentationFormat>Papel A4 (210 x 297 mm)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Oswald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34</cp:revision>
  <dcterms:created xsi:type="dcterms:W3CDTF">2023-10-04T17:45:05Z</dcterms:created>
  <dcterms:modified xsi:type="dcterms:W3CDTF">2023-10-04T23:22:39Z</dcterms:modified>
</cp:coreProperties>
</file>