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5" r:id="rId11"/>
    <p:sldId id="267" r:id="rId12"/>
    <p:sldId id="269" r:id="rId13"/>
    <p:sldId id="268" r:id="rId14"/>
    <p:sldId id="270" r:id="rId15"/>
    <p:sldId id="271" r:id="rId16"/>
    <p:sldId id="272" r:id="rId17"/>
    <p:sldId id="273" r:id="rId1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>
        <p:scale>
          <a:sx n="64" d="100"/>
          <a:sy n="64" d="100"/>
        </p:scale>
        <p:origin x="44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473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D1239176-7FC4-4C2F-962B-E25B5800B926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DA105DD9-CF0F-43DF-ACE0-EE1EC4F9B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798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D1239176-7FC4-4C2F-962B-E25B5800B926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DA105DD9-CF0F-43DF-ACE0-EE1EC4F9B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7169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D1239176-7FC4-4C2F-962B-E25B5800B926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DA105DD9-CF0F-43DF-ACE0-EE1EC4F9B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909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D1239176-7FC4-4C2F-962B-E25B5800B926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DA105DD9-CF0F-43DF-ACE0-EE1EC4F9B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64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D1239176-7FC4-4C2F-962B-E25B5800B926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DA105DD9-CF0F-43DF-ACE0-EE1EC4F9B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656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D1239176-7FC4-4C2F-962B-E25B5800B926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DA105DD9-CF0F-43DF-ACE0-EE1EC4F9B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053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D1239176-7FC4-4C2F-962B-E25B5800B926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DA105DD9-CF0F-43DF-ACE0-EE1EC4F9B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115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D1239176-7FC4-4C2F-962B-E25B5800B926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DA105DD9-CF0F-43DF-ACE0-EE1EC4F9B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791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D1239176-7FC4-4C2F-962B-E25B5800B926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DA105DD9-CF0F-43DF-ACE0-EE1EC4F9B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644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D1239176-7FC4-4C2F-962B-E25B5800B926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DA105DD9-CF0F-43DF-ACE0-EE1EC4F9B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1028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664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198CC8C6-59AB-427C-B248-6B5ECBAB6338}"/>
              </a:ext>
            </a:extLst>
          </p:cNvPr>
          <p:cNvGrpSpPr/>
          <p:nvPr/>
        </p:nvGrpSpPr>
        <p:grpSpPr>
          <a:xfrm>
            <a:off x="397565" y="1611033"/>
            <a:ext cx="2895533" cy="769442"/>
            <a:chOff x="781878" y="1364974"/>
            <a:chExt cx="3790122" cy="1007165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28F53A8B-77D4-40A3-8A1B-3E00584536A5}"/>
                </a:ext>
              </a:extLst>
            </p:cNvPr>
            <p:cNvSpPr/>
            <p:nvPr/>
          </p:nvSpPr>
          <p:spPr>
            <a:xfrm>
              <a:off x="781878" y="1364974"/>
              <a:ext cx="3790122" cy="10071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26" name="Picture 2" descr="OPENDATASUS">
              <a:extLst>
                <a:ext uri="{FF2B5EF4-FFF2-40B4-BE49-F238E27FC236}">
                  <a16:creationId xmlns:a16="http://schemas.microsoft.com/office/drawing/2014/main" id="{1027E32B-D7D7-4C39-9FAE-F3CC3A5D5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156" y="1493216"/>
              <a:ext cx="3439079" cy="671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Curtindo Nosso Brasil: Distrito Federal">
            <a:extLst>
              <a:ext uri="{FF2B5EF4-FFF2-40B4-BE49-F238E27FC236}">
                <a16:creationId xmlns:a16="http://schemas.microsoft.com/office/drawing/2014/main" id="{B6CA4534-2DBB-4B14-B645-EA8D9C3F0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178" y="1129271"/>
            <a:ext cx="3694623" cy="358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6C6C306-BF2D-41BD-B995-EA25428CB21E}"/>
              </a:ext>
            </a:extLst>
          </p:cNvPr>
          <p:cNvSpPr txBox="1"/>
          <p:nvPr/>
        </p:nvSpPr>
        <p:spPr>
          <a:xfrm>
            <a:off x="0" y="-6807"/>
            <a:ext cx="990600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DATASETS UTILIZADOS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7EFD06FD-9FBB-4974-AB5F-594A090E5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874" y="3049108"/>
            <a:ext cx="2858914" cy="76944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swald"/>
                <a:cs typeface="Times New Roman" panose="02020603050405020304" pitchFamily="18" charset="0"/>
              </a:rPr>
              <a:t>COVID-19 NO BRASIL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500" dirty="0">
                <a:solidFill>
                  <a:schemeClr val="bg1"/>
                </a:solidFill>
                <a:latin typeface="Oswald"/>
                <a:cs typeface="Times New Roman" panose="02020603050405020304" pitchFamily="18" charset="0"/>
              </a:rPr>
              <a:t>Casos e Óbitos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93683A33-2ADC-4C96-9207-5CE5A0B77F68}"/>
              </a:ext>
            </a:extLst>
          </p:cNvPr>
          <p:cNvSpPr/>
          <p:nvPr/>
        </p:nvSpPr>
        <p:spPr>
          <a:xfrm>
            <a:off x="3622660" y="2492907"/>
            <a:ext cx="805812" cy="26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CE69803-2212-4DF9-B183-1DD0B85BD517}"/>
              </a:ext>
            </a:extLst>
          </p:cNvPr>
          <p:cNvSpPr txBox="1"/>
          <p:nvPr/>
        </p:nvSpPr>
        <p:spPr>
          <a:xfrm>
            <a:off x="709684" y="5372476"/>
            <a:ext cx="9196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Conjunto de Dados de Vacinação COVID19 (17/01/2021 (primeira dose a 30/09/2023)</a:t>
            </a:r>
          </a:p>
          <a:p>
            <a:r>
              <a:rPr lang="pt-BR" sz="2000" b="1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Casos e Óbitos de COVID no Brasil até 30/09/2023 </a:t>
            </a:r>
            <a:endParaRPr lang="pt-BR" sz="2000" dirty="0">
              <a:solidFill>
                <a:schemeClr val="accent1">
                  <a:lumMod val="50000"/>
                </a:schemeClr>
              </a:solidFill>
              <a:latin typeface="Oswald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F70FA13-8CBE-415F-847C-421B4AAEA71B}"/>
              </a:ext>
            </a:extLst>
          </p:cNvPr>
          <p:cNvSpPr/>
          <p:nvPr/>
        </p:nvSpPr>
        <p:spPr>
          <a:xfrm>
            <a:off x="397565" y="2340581"/>
            <a:ext cx="218361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 dirty="0"/>
              <a:t>https://opendatasus.saude.gov.br/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27D0E51-8DC6-46B0-9A07-C3B8DCC3DBCC}"/>
              </a:ext>
            </a:extLst>
          </p:cNvPr>
          <p:cNvSpPr/>
          <p:nvPr/>
        </p:nvSpPr>
        <p:spPr>
          <a:xfrm>
            <a:off x="397565" y="3786340"/>
            <a:ext cx="4953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100" dirty="0"/>
              <a:t>https://infoms.saude.gov.br/extensions/covid-19_html/covid-19_html.html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9F0BBBE-310D-45EF-B4F5-E9188AB5EA20}"/>
              </a:ext>
            </a:extLst>
          </p:cNvPr>
          <p:cNvSpPr txBox="1"/>
          <p:nvPr/>
        </p:nvSpPr>
        <p:spPr>
          <a:xfrm>
            <a:off x="7623890" y="3538920"/>
            <a:ext cx="165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Distrito Federal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6502950-6D78-46AE-99B6-3FD9DADDB4FC}"/>
              </a:ext>
            </a:extLst>
          </p:cNvPr>
          <p:cNvSpPr txBox="1"/>
          <p:nvPr/>
        </p:nvSpPr>
        <p:spPr>
          <a:xfrm>
            <a:off x="7541228" y="3815728"/>
            <a:ext cx="18162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População no último censo [2022]    </a:t>
            </a:r>
          </a:p>
          <a:p>
            <a:pPr algn="ctr"/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2.817.068 pessoas </a:t>
            </a:r>
          </a:p>
          <a:p>
            <a:pPr algn="ctr"/>
            <a:endParaRPr lang="pt-BR" sz="1600" dirty="0">
              <a:solidFill>
                <a:schemeClr val="accent1">
                  <a:lumMod val="50000"/>
                </a:schemeClr>
              </a:solidFill>
              <a:latin typeface="Oswald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1F74EEF-D31D-4B48-B78E-44E2FE5A590E}"/>
              </a:ext>
            </a:extLst>
          </p:cNvPr>
          <p:cNvSpPr txBox="1"/>
          <p:nvPr/>
        </p:nvSpPr>
        <p:spPr>
          <a:xfrm>
            <a:off x="7057003" y="4576885"/>
            <a:ext cx="27847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https://cidades.ibge.gov.br/brasil/df/panorama</a:t>
            </a:r>
          </a:p>
        </p:txBody>
      </p:sp>
    </p:spTree>
    <p:extLst>
      <p:ext uri="{BB962C8B-B14F-4D97-AF65-F5344CB8AC3E}">
        <p14:creationId xmlns:p14="http://schemas.microsoft.com/office/powerpoint/2010/main" val="4001185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AF53F97-753A-4957-BE26-3B201D692607}"/>
              </a:ext>
            </a:extLst>
          </p:cNvPr>
          <p:cNvSpPr txBox="1"/>
          <p:nvPr/>
        </p:nvSpPr>
        <p:spPr>
          <a:xfrm>
            <a:off x="0" y="-6807"/>
            <a:ext cx="990600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ANÁLISES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B37902E-928D-4E2B-8A3E-AF908E1A68B0}"/>
              </a:ext>
            </a:extLst>
          </p:cNvPr>
          <p:cNvSpPr txBox="1"/>
          <p:nvPr/>
        </p:nvSpPr>
        <p:spPr>
          <a:xfrm>
            <a:off x="286602" y="954501"/>
            <a:ext cx="432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Distribuição da quantidade de doses tomadas</a:t>
            </a:r>
            <a:endParaRPr lang="pt-BR" dirty="0">
              <a:solidFill>
                <a:schemeClr val="accent1">
                  <a:lumMod val="50000"/>
                </a:schemeClr>
              </a:solidFill>
              <a:latin typeface="Oswald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EE77298-B13B-4A62-9B5E-D4BAC6E7F2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30" t="31534" r="18892" b="6667"/>
          <a:stretch/>
        </p:blipFill>
        <p:spPr>
          <a:xfrm>
            <a:off x="566058" y="1761921"/>
            <a:ext cx="6212114" cy="469931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0D7DDEC-2184-433A-9A5C-9A117B1A93A0}"/>
              </a:ext>
            </a:extLst>
          </p:cNvPr>
          <p:cNvSpPr txBox="1"/>
          <p:nvPr/>
        </p:nvSpPr>
        <p:spPr>
          <a:xfrm>
            <a:off x="7053943" y="3095917"/>
            <a:ext cx="15406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Doses Tomadas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1 -13.4% 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2 - 33.0% 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3 - 27.0% 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4 - 15.5% 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5 - 10.9% 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5+ - 0.2%</a:t>
            </a:r>
          </a:p>
        </p:txBody>
      </p:sp>
    </p:spTree>
    <p:extLst>
      <p:ext uri="{BB962C8B-B14F-4D97-AF65-F5344CB8AC3E}">
        <p14:creationId xmlns:p14="http://schemas.microsoft.com/office/powerpoint/2010/main" val="3797479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AF53F97-753A-4957-BE26-3B201D692607}"/>
              </a:ext>
            </a:extLst>
          </p:cNvPr>
          <p:cNvSpPr txBox="1"/>
          <p:nvPr/>
        </p:nvSpPr>
        <p:spPr>
          <a:xfrm>
            <a:off x="0" y="-6807"/>
            <a:ext cx="990600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ANÁLISES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B37902E-928D-4E2B-8A3E-AF908E1A68B0}"/>
              </a:ext>
            </a:extLst>
          </p:cNvPr>
          <p:cNvSpPr txBox="1"/>
          <p:nvPr/>
        </p:nvSpPr>
        <p:spPr>
          <a:xfrm>
            <a:off x="286602" y="954501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Probabilidades</a:t>
            </a:r>
            <a:endParaRPr lang="pt-BR" dirty="0">
              <a:solidFill>
                <a:schemeClr val="accent1">
                  <a:lumMod val="50000"/>
                </a:schemeClr>
              </a:solidFill>
              <a:latin typeface="Oswald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5A2F39F-CB77-45B6-B032-B318CCF06A90}"/>
              </a:ext>
            </a:extLst>
          </p:cNvPr>
          <p:cNvSpPr txBox="1"/>
          <p:nvPr/>
        </p:nvSpPr>
        <p:spPr>
          <a:xfrm>
            <a:off x="324736" y="1474098"/>
            <a:ext cx="379462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Oswald"/>
              </a:rPr>
              <a:t>População Total:  2.817.068</a:t>
            </a:r>
          </a:p>
          <a:p>
            <a:r>
              <a:rPr lang="pt-BR" dirty="0">
                <a:latin typeface="Oswald"/>
              </a:rPr>
              <a:t>Pessoas que tomaram a vacina: 2.420.470</a:t>
            </a:r>
          </a:p>
          <a:p>
            <a:br>
              <a:rPr lang="pt-BR" dirty="0">
                <a:latin typeface="Oswald"/>
              </a:rPr>
            </a:br>
            <a:r>
              <a:rPr lang="pt-BR" dirty="0">
                <a:latin typeface="Oswald"/>
              </a:rPr>
              <a:t>Percentuais de doses:</a:t>
            </a:r>
          </a:p>
          <a:p>
            <a:br>
              <a:rPr lang="pt-BR" dirty="0">
                <a:latin typeface="Oswald"/>
              </a:rPr>
            </a:br>
            <a:r>
              <a:rPr lang="pt-BR" dirty="0">
                <a:latin typeface="Oswald"/>
              </a:rPr>
              <a:t>- 1    13.4 %</a:t>
            </a:r>
          </a:p>
          <a:p>
            <a:r>
              <a:rPr lang="pt-BR" dirty="0">
                <a:latin typeface="Oswald"/>
              </a:rPr>
              <a:t>- 2    32.9 %</a:t>
            </a:r>
          </a:p>
          <a:p>
            <a:r>
              <a:rPr lang="pt-BR" dirty="0">
                <a:latin typeface="Oswald"/>
              </a:rPr>
              <a:t>- 3    27.0 %</a:t>
            </a:r>
          </a:p>
          <a:p>
            <a:r>
              <a:rPr lang="pt-BR" dirty="0">
                <a:latin typeface="Oswald"/>
              </a:rPr>
              <a:t>- 4    15.6 %</a:t>
            </a:r>
          </a:p>
          <a:p>
            <a:r>
              <a:rPr lang="pt-BR" dirty="0">
                <a:latin typeface="Oswald"/>
              </a:rPr>
              <a:t>- 5    10.9 %</a:t>
            </a:r>
          </a:p>
          <a:p>
            <a:r>
              <a:rPr lang="pt-BR" dirty="0">
                <a:latin typeface="Oswald"/>
              </a:rPr>
              <a:t>- +5    0.2 %</a:t>
            </a:r>
          </a:p>
          <a:p>
            <a:endParaRPr lang="pt-BR" dirty="0">
              <a:latin typeface="Oswald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963AA75-7ADF-4F91-9EBC-A9EB196C7271}"/>
              </a:ext>
            </a:extLst>
          </p:cNvPr>
          <p:cNvSpPr txBox="1"/>
          <p:nvPr/>
        </p:nvSpPr>
        <p:spPr>
          <a:xfrm>
            <a:off x="4360474" y="794847"/>
            <a:ext cx="4867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Oswald"/>
              </a:rPr>
              <a:t>Probabilidade de termos uma pessoa escolhida aleatoriamente</a:t>
            </a:r>
          </a:p>
          <a:p>
            <a:r>
              <a:rPr lang="pt-BR" sz="1600" dirty="0">
                <a:latin typeface="Oswald"/>
              </a:rPr>
              <a:t> na população e ela ter tomado pelo menos 3 doses de vacina</a:t>
            </a:r>
          </a:p>
          <a:p>
            <a:endParaRPr lang="pt-BR" sz="1600" dirty="0">
              <a:latin typeface="Oswald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900E693-9F16-48D2-BC63-253A9087DB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14" t="36867" r="29220" b="10686"/>
          <a:stretch/>
        </p:blipFill>
        <p:spPr>
          <a:xfrm>
            <a:off x="4446570" y="1470961"/>
            <a:ext cx="4742808" cy="359676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CA7971C-4683-46FD-836A-CFF260DA28C2}"/>
              </a:ext>
            </a:extLst>
          </p:cNvPr>
          <p:cNvSpPr txBox="1"/>
          <p:nvPr/>
        </p:nvSpPr>
        <p:spPr>
          <a:xfrm>
            <a:off x="7797217" y="4023399"/>
            <a:ext cx="1223412" cy="954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Oswald"/>
              </a:rPr>
              <a:t>Prob+3 </a:t>
            </a:r>
          </a:p>
          <a:p>
            <a:pPr algn="ctr"/>
            <a:r>
              <a:rPr lang="pt-BR" sz="2800" dirty="0">
                <a:solidFill>
                  <a:schemeClr val="bg1"/>
                </a:solidFill>
                <a:latin typeface="Oswald"/>
              </a:rPr>
              <a:t>46%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1822F17-48CB-4359-AC73-9ED431BA6314}"/>
              </a:ext>
            </a:extLst>
          </p:cNvPr>
          <p:cNvSpPr txBox="1"/>
          <p:nvPr/>
        </p:nvSpPr>
        <p:spPr>
          <a:xfrm>
            <a:off x="4360474" y="5205235"/>
            <a:ext cx="4867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Oswald"/>
              </a:rPr>
              <a:t>Probabilidade de termos uma pessoa escolhida aleatoriamente</a:t>
            </a:r>
          </a:p>
          <a:p>
            <a:r>
              <a:rPr lang="pt-BR" sz="1600" dirty="0">
                <a:latin typeface="Oswald"/>
              </a:rPr>
              <a:t> na população e ela ter apenas uma dose de vacina</a:t>
            </a:r>
          </a:p>
          <a:p>
            <a:endParaRPr lang="pt-BR" sz="1600" dirty="0">
              <a:latin typeface="Oswald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1644BB7-274C-4CE0-A342-21FEB7BD4E32}"/>
              </a:ext>
            </a:extLst>
          </p:cNvPr>
          <p:cNvSpPr txBox="1"/>
          <p:nvPr/>
        </p:nvSpPr>
        <p:spPr>
          <a:xfrm>
            <a:off x="7910581" y="5772872"/>
            <a:ext cx="996683" cy="954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Oswald"/>
              </a:rPr>
              <a:t>Prob1</a:t>
            </a:r>
          </a:p>
          <a:p>
            <a:pPr algn="ctr"/>
            <a:r>
              <a:rPr lang="pt-BR" sz="2800" dirty="0">
                <a:solidFill>
                  <a:schemeClr val="bg1"/>
                </a:solidFill>
                <a:latin typeface="Oswald"/>
              </a:rPr>
              <a:t>11.5%</a:t>
            </a:r>
          </a:p>
        </p:txBody>
      </p:sp>
    </p:spTree>
    <p:extLst>
      <p:ext uri="{BB962C8B-B14F-4D97-AF65-F5344CB8AC3E}">
        <p14:creationId xmlns:p14="http://schemas.microsoft.com/office/powerpoint/2010/main" val="2753795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AF53F97-753A-4957-BE26-3B201D692607}"/>
              </a:ext>
            </a:extLst>
          </p:cNvPr>
          <p:cNvSpPr txBox="1"/>
          <p:nvPr/>
        </p:nvSpPr>
        <p:spPr>
          <a:xfrm>
            <a:off x="0" y="-6807"/>
            <a:ext cx="990600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ANÁLISE TEMPORAL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E1360FA-C7D3-487E-BCF0-71C32175D4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14" t="25608" r="1438" b="6244"/>
          <a:stretch/>
        </p:blipFill>
        <p:spPr>
          <a:xfrm>
            <a:off x="584199" y="1416641"/>
            <a:ext cx="8476512" cy="509223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D4393D9B-8544-4880-B8DA-3C9AD2DE33D0}"/>
              </a:ext>
            </a:extLst>
          </p:cNvPr>
          <p:cNvSpPr txBox="1"/>
          <p:nvPr/>
        </p:nvSpPr>
        <p:spPr>
          <a:xfrm>
            <a:off x="286602" y="577131"/>
            <a:ext cx="4177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Evolução da quantidade de doses tomadas</a:t>
            </a:r>
            <a:endParaRPr lang="pt-BR" dirty="0">
              <a:solidFill>
                <a:schemeClr val="accent1">
                  <a:lumMod val="50000"/>
                </a:schemeClr>
              </a:solidFill>
              <a:latin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492413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AF53F97-753A-4957-BE26-3B201D692607}"/>
              </a:ext>
            </a:extLst>
          </p:cNvPr>
          <p:cNvSpPr txBox="1"/>
          <p:nvPr/>
        </p:nvSpPr>
        <p:spPr>
          <a:xfrm>
            <a:off x="0" y="-6807"/>
            <a:ext cx="990600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ANÁLISE TEMPORAL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E1360FA-C7D3-487E-BCF0-71C32175D4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14" t="25608" r="1438" b="6244"/>
          <a:stretch/>
        </p:blipFill>
        <p:spPr>
          <a:xfrm>
            <a:off x="2622207" y="1182346"/>
            <a:ext cx="3915754" cy="235237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D4393D9B-8544-4880-B8DA-3C9AD2DE33D0}"/>
              </a:ext>
            </a:extLst>
          </p:cNvPr>
          <p:cNvSpPr txBox="1"/>
          <p:nvPr/>
        </p:nvSpPr>
        <p:spPr>
          <a:xfrm>
            <a:off x="286602" y="577131"/>
            <a:ext cx="4177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Evolução da quantidade de doses tomadas</a:t>
            </a:r>
            <a:endParaRPr lang="pt-BR" dirty="0">
              <a:solidFill>
                <a:schemeClr val="accent1">
                  <a:lumMod val="50000"/>
                </a:schemeClr>
              </a:solidFill>
              <a:latin typeface="Oswald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ECC826F-1566-4184-9F05-BC3007D67F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29" t="32593" r="29123" b="19364"/>
          <a:stretch/>
        </p:blipFill>
        <p:spPr>
          <a:xfrm>
            <a:off x="715725" y="3770604"/>
            <a:ext cx="4034540" cy="2880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55398BF-5009-41D8-96EF-04BBEB7D5E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180" t="27724" r="28823" b="24021"/>
          <a:stretch/>
        </p:blipFill>
        <p:spPr>
          <a:xfrm>
            <a:off x="4916209" y="3770604"/>
            <a:ext cx="4029472" cy="2880000"/>
          </a:xfrm>
          <a:prstGeom prst="rect">
            <a:avLst/>
          </a:prstGeom>
        </p:spPr>
      </p:pic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D2D3AAB6-A6F5-4430-8BC6-1472ABA4FD1A}"/>
              </a:ext>
            </a:extLst>
          </p:cNvPr>
          <p:cNvCxnSpPr>
            <a:cxnSpLocks/>
          </p:cNvCxnSpPr>
          <p:nvPr/>
        </p:nvCxnSpPr>
        <p:spPr>
          <a:xfrm>
            <a:off x="3823335" y="2358533"/>
            <a:ext cx="1754505" cy="20420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FB91B325-A978-41F1-9664-BCF2123A67CA}"/>
              </a:ext>
            </a:extLst>
          </p:cNvPr>
          <p:cNvCxnSpPr>
            <a:cxnSpLocks/>
          </p:cNvCxnSpPr>
          <p:nvPr/>
        </p:nvCxnSpPr>
        <p:spPr>
          <a:xfrm>
            <a:off x="3449782" y="2743200"/>
            <a:ext cx="516428" cy="18173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204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AF53F97-753A-4957-BE26-3B201D692607}"/>
              </a:ext>
            </a:extLst>
          </p:cNvPr>
          <p:cNvSpPr txBox="1"/>
          <p:nvPr/>
        </p:nvSpPr>
        <p:spPr>
          <a:xfrm>
            <a:off x="0" y="-6807"/>
            <a:ext cx="990600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ANÁLISE TEMPORAL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4393D9B-8544-4880-B8DA-3C9AD2DE33D0}"/>
              </a:ext>
            </a:extLst>
          </p:cNvPr>
          <p:cNvSpPr txBox="1"/>
          <p:nvPr/>
        </p:nvSpPr>
        <p:spPr>
          <a:xfrm>
            <a:off x="286602" y="577131"/>
            <a:ext cx="404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Evolução dos casos de COVID acumulado</a:t>
            </a:r>
            <a:endParaRPr lang="pt-BR" dirty="0">
              <a:solidFill>
                <a:schemeClr val="accent1">
                  <a:lumMod val="50000"/>
                </a:schemeClr>
              </a:solidFill>
              <a:latin typeface="Oswald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6CC449-8D5D-41BE-9E89-983D8B226C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79" t="24918" r="1581" b="11694"/>
          <a:stretch/>
        </p:blipFill>
        <p:spPr>
          <a:xfrm>
            <a:off x="1289381" y="1603948"/>
            <a:ext cx="7749916" cy="434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96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AF53F97-753A-4957-BE26-3B201D692607}"/>
              </a:ext>
            </a:extLst>
          </p:cNvPr>
          <p:cNvSpPr txBox="1"/>
          <p:nvPr/>
        </p:nvSpPr>
        <p:spPr>
          <a:xfrm>
            <a:off x="0" y="-6807"/>
            <a:ext cx="990600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ANÁLISE TEMPORAL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4393D9B-8544-4880-B8DA-3C9AD2DE33D0}"/>
              </a:ext>
            </a:extLst>
          </p:cNvPr>
          <p:cNvSpPr txBox="1"/>
          <p:nvPr/>
        </p:nvSpPr>
        <p:spPr>
          <a:xfrm>
            <a:off x="286602" y="577131"/>
            <a:ext cx="410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Evolução dos óbitos por COVID acumulado</a:t>
            </a:r>
            <a:endParaRPr lang="pt-BR" dirty="0">
              <a:solidFill>
                <a:schemeClr val="accent1">
                  <a:lumMod val="50000"/>
                </a:schemeClr>
              </a:solidFill>
              <a:latin typeface="Oswald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6CC449-8D5D-41BE-9E89-983D8B226C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79" t="24918" r="1581" b="11694"/>
          <a:stretch/>
        </p:blipFill>
        <p:spPr>
          <a:xfrm>
            <a:off x="1289381" y="1603948"/>
            <a:ext cx="7749916" cy="434714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9397E7F-079C-46E4-BAF2-6B32259419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87" t="31694" r="7823" b="14754"/>
          <a:stretch/>
        </p:blipFill>
        <p:spPr>
          <a:xfrm>
            <a:off x="959996" y="1648920"/>
            <a:ext cx="8108887" cy="434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978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AF53F97-753A-4957-BE26-3B201D692607}"/>
              </a:ext>
            </a:extLst>
          </p:cNvPr>
          <p:cNvSpPr txBox="1"/>
          <p:nvPr/>
        </p:nvSpPr>
        <p:spPr>
          <a:xfrm>
            <a:off x="0" y="-6807"/>
            <a:ext cx="990600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ANÁLISE TEMPORAL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4393D9B-8544-4880-B8DA-3C9AD2DE33D0}"/>
              </a:ext>
            </a:extLst>
          </p:cNvPr>
          <p:cNvSpPr txBox="1"/>
          <p:nvPr/>
        </p:nvSpPr>
        <p:spPr>
          <a:xfrm>
            <a:off x="286602" y="577131"/>
            <a:ext cx="637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Comparação da Aplicação das Doses e o comportamento dos óbitos</a:t>
            </a:r>
            <a:endParaRPr lang="pt-BR" dirty="0">
              <a:solidFill>
                <a:schemeClr val="accent1">
                  <a:lumMod val="50000"/>
                </a:schemeClr>
              </a:solidFill>
              <a:latin typeface="Oswald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4A10DBD-011D-4F9E-8875-41709D9484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29" t="30820" r="1115" b="13006"/>
          <a:stretch/>
        </p:blipFill>
        <p:spPr>
          <a:xfrm>
            <a:off x="467477" y="1517753"/>
            <a:ext cx="8500954" cy="452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6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AF53F97-753A-4957-BE26-3B201D692607}"/>
              </a:ext>
            </a:extLst>
          </p:cNvPr>
          <p:cNvSpPr txBox="1"/>
          <p:nvPr/>
        </p:nvSpPr>
        <p:spPr>
          <a:xfrm>
            <a:off x="0" y="-6807"/>
            <a:ext cx="990600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Maiores Desafios e Aprendizado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ADD7C1B-8555-4E3A-9DDB-AE929B4416C8}"/>
              </a:ext>
            </a:extLst>
          </p:cNvPr>
          <p:cNvSpPr txBox="1"/>
          <p:nvPr/>
        </p:nvSpPr>
        <p:spPr>
          <a:xfrm>
            <a:off x="719528" y="1244184"/>
            <a:ext cx="7544053" cy="1477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err="1">
                <a:latin typeface="Oswald"/>
              </a:rPr>
              <a:t>Dataset</a:t>
            </a:r>
            <a:r>
              <a:rPr lang="pt-BR" dirty="0">
                <a:latin typeface="Oswald"/>
              </a:rPr>
              <a:t> muito grande,  tivemos que escolher um Estado com população menor;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Oswald"/>
              </a:rPr>
              <a:t>Dados não padronizados, exigindo pesquisa sobre as campanhas, tipos de vacinas;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Oswald"/>
              </a:rPr>
              <a:t> sobre as categorização dos grupos </a:t>
            </a:r>
            <a:r>
              <a:rPr lang="pt-BR" dirty="0" err="1">
                <a:latin typeface="Oswald"/>
              </a:rPr>
              <a:t>etc</a:t>
            </a:r>
            <a:r>
              <a:rPr lang="pt-BR" dirty="0">
                <a:latin typeface="Oswald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err="1">
                <a:latin typeface="Oswald"/>
              </a:rPr>
              <a:t>Dataset</a:t>
            </a:r>
            <a:r>
              <a:rPr lang="pt-BR" dirty="0">
                <a:latin typeface="Oswald"/>
              </a:rPr>
              <a:t> com muitos dados categóricos o que dificultou as análises estatísticas,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Oswald"/>
              </a:rPr>
              <a:t>por isso buscamos mais dados complementares.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8B25DD0-1E50-4137-90FD-F2176CED765F}"/>
              </a:ext>
            </a:extLst>
          </p:cNvPr>
          <p:cNvSpPr txBox="1"/>
          <p:nvPr/>
        </p:nvSpPr>
        <p:spPr>
          <a:xfrm>
            <a:off x="719528" y="3449283"/>
            <a:ext cx="8893781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Oswald"/>
              </a:rPr>
              <a:t>Treino com o uso de bases de dados grandes;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Oswald"/>
              </a:rPr>
              <a:t>Necessidade de uso de novas funções, principalmente em pandas;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Oswald"/>
              </a:rPr>
              <a:t>Criatividade para aplicar o que foi visto em aula neste projeto;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Oswald"/>
              </a:rPr>
              <a:t>Levar para os próximos projetos, escolha de </a:t>
            </a:r>
            <a:r>
              <a:rPr lang="pt-BR" dirty="0" err="1">
                <a:latin typeface="Oswald"/>
              </a:rPr>
              <a:t>Dataset</a:t>
            </a:r>
            <a:r>
              <a:rPr lang="pt-BR" dirty="0">
                <a:latin typeface="Oswald"/>
              </a:rPr>
              <a:t> mais apropriado par ao que está sendo pedido.</a:t>
            </a:r>
          </a:p>
        </p:txBody>
      </p:sp>
    </p:spTree>
    <p:extLst>
      <p:ext uri="{BB962C8B-B14F-4D97-AF65-F5344CB8AC3E}">
        <p14:creationId xmlns:p14="http://schemas.microsoft.com/office/powerpoint/2010/main" val="206434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AF53F97-753A-4957-BE26-3B201D692607}"/>
              </a:ext>
            </a:extLst>
          </p:cNvPr>
          <p:cNvSpPr txBox="1"/>
          <p:nvPr/>
        </p:nvSpPr>
        <p:spPr>
          <a:xfrm>
            <a:off x="0" y="-6807"/>
            <a:ext cx="990600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EXTRAÇÃO E TRATAMENTOS DOS DADOS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4D4039F-9AEE-4DD5-800B-8B41ADD12235}"/>
              </a:ext>
            </a:extLst>
          </p:cNvPr>
          <p:cNvSpPr txBox="1"/>
          <p:nvPr/>
        </p:nvSpPr>
        <p:spPr>
          <a:xfrm>
            <a:off x="1083519" y="1462188"/>
            <a:ext cx="4687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5 ARQUIVOS CSV – Aproximadamente 735 MB cada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B37902E-928D-4E2B-8A3E-AF908E1A68B0}"/>
              </a:ext>
            </a:extLst>
          </p:cNvPr>
          <p:cNvSpPr txBox="1"/>
          <p:nvPr/>
        </p:nvSpPr>
        <p:spPr>
          <a:xfrm>
            <a:off x="286602" y="954501"/>
            <a:ext cx="159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OPENDATASUS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282B193-42E4-4945-B2CD-88054DEE3A34}"/>
              </a:ext>
            </a:extLst>
          </p:cNvPr>
          <p:cNvSpPr txBox="1"/>
          <p:nvPr/>
        </p:nvSpPr>
        <p:spPr>
          <a:xfrm>
            <a:off x="1083519" y="1969875"/>
            <a:ext cx="69701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Identificação e ajustes dos tipos de cada coluna de dados;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Exclusão de registros sem identificação de paciente(*);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Exclusão de registros de pacientes que residem fora do DF;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Exclusão de colunas não relevantes para a análise;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Identificação das variáveis categóricas e análise e correção de  seus valores;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Padronização de valores das variáveis categóricas;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Identificação das variáveis numéricas e análise e correção de  seus valores.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accent1">
                  <a:lumMod val="50000"/>
                </a:schemeClr>
              </a:solidFill>
              <a:latin typeface="Oswald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E1C3B58-9575-4BA8-B400-06C0E83FE2A7}"/>
              </a:ext>
            </a:extLst>
          </p:cNvPr>
          <p:cNvSpPr txBox="1"/>
          <p:nvPr/>
        </p:nvSpPr>
        <p:spPr>
          <a:xfrm>
            <a:off x="1083519" y="4637098"/>
            <a:ext cx="4581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8 ARQUIVOS CSV – Aproximadamente 80 MB cada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B50DEA6-617F-41FE-A3C7-09AF42D54E41}"/>
              </a:ext>
            </a:extLst>
          </p:cNvPr>
          <p:cNvSpPr txBox="1"/>
          <p:nvPr/>
        </p:nvSpPr>
        <p:spPr>
          <a:xfrm>
            <a:off x="286602" y="4129411"/>
            <a:ext cx="1755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CASOS E ÓBITOS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3299975-902B-4A69-A89D-6536F427255D}"/>
              </a:ext>
            </a:extLst>
          </p:cNvPr>
          <p:cNvSpPr txBox="1"/>
          <p:nvPr/>
        </p:nvSpPr>
        <p:spPr>
          <a:xfrm>
            <a:off x="1083519" y="5098617"/>
            <a:ext cx="53944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Extraídas as informações somente do DF;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Exclusão de registros duplicados;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Identificação e ajustes dos tipos de cada coluna de dados.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accent1">
                  <a:lumMod val="50000"/>
                </a:schemeClr>
              </a:solidFill>
              <a:latin typeface="Oswa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accent1">
                  <a:lumMod val="50000"/>
                </a:schemeClr>
              </a:solidFill>
              <a:latin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349247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AF53F97-753A-4957-BE26-3B201D692607}"/>
              </a:ext>
            </a:extLst>
          </p:cNvPr>
          <p:cNvSpPr txBox="1"/>
          <p:nvPr/>
        </p:nvSpPr>
        <p:spPr>
          <a:xfrm>
            <a:off x="0" y="-6807"/>
            <a:ext cx="990600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ANÁLISES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B37902E-928D-4E2B-8A3E-AF908E1A68B0}"/>
              </a:ext>
            </a:extLst>
          </p:cNvPr>
          <p:cNvSpPr txBox="1"/>
          <p:nvPr/>
        </p:nvSpPr>
        <p:spPr>
          <a:xfrm>
            <a:off x="286602" y="954501"/>
            <a:ext cx="534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% População que tomou pelo menos uma dose da vacina</a:t>
            </a:r>
            <a:endParaRPr lang="pt-BR" dirty="0">
              <a:solidFill>
                <a:schemeClr val="accent1">
                  <a:lumMod val="50000"/>
                </a:schemeClr>
              </a:solidFill>
              <a:latin typeface="Oswald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F657CF-C808-4F98-A825-B414D24E6EA6}"/>
              </a:ext>
            </a:extLst>
          </p:cNvPr>
          <p:cNvSpPr txBox="1"/>
          <p:nvPr/>
        </p:nvSpPr>
        <p:spPr>
          <a:xfrm>
            <a:off x="491320" y="2183642"/>
            <a:ext cx="2930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População do DF - 2.817.068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16DF0C8-9A4D-497F-8DD2-8840FD05CC2D}"/>
              </a:ext>
            </a:extLst>
          </p:cNvPr>
          <p:cNvSpPr txBox="1"/>
          <p:nvPr/>
        </p:nvSpPr>
        <p:spPr>
          <a:xfrm>
            <a:off x="491320" y="3429000"/>
            <a:ext cx="3526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Doses aplicadas no DF – 6.729.707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E02EECE-A101-4E23-8EF2-86223E0BA8D3}"/>
              </a:ext>
            </a:extLst>
          </p:cNvPr>
          <p:cNvSpPr txBox="1"/>
          <p:nvPr/>
        </p:nvSpPr>
        <p:spPr>
          <a:xfrm>
            <a:off x="491320" y="2806321"/>
            <a:ext cx="4297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Pessoas que tomaram a vacina – 2.420.470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55F6FA-16E3-46DE-81DA-CED63B6D84DA}"/>
              </a:ext>
            </a:extLst>
          </p:cNvPr>
          <p:cNvSpPr txBox="1"/>
          <p:nvPr/>
        </p:nvSpPr>
        <p:spPr>
          <a:xfrm>
            <a:off x="5632937" y="3429000"/>
            <a:ext cx="2825086" cy="156966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</a:rPr>
              <a:t>86%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 Da população tomou pelo menos uma dose da vacina </a:t>
            </a:r>
          </a:p>
        </p:txBody>
      </p:sp>
    </p:spTree>
    <p:extLst>
      <p:ext uri="{BB962C8B-B14F-4D97-AF65-F5344CB8AC3E}">
        <p14:creationId xmlns:p14="http://schemas.microsoft.com/office/powerpoint/2010/main" val="863328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AF53F97-753A-4957-BE26-3B201D692607}"/>
              </a:ext>
            </a:extLst>
          </p:cNvPr>
          <p:cNvSpPr txBox="1"/>
          <p:nvPr/>
        </p:nvSpPr>
        <p:spPr>
          <a:xfrm>
            <a:off x="0" y="-6807"/>
            <a:ext cx="990600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ANÁLISES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B37902E-928D-4E2B-8A3E-AF908E1A68B0}"/>
              </a:ext>
            </a:extLst>
          </p:cNvPr>
          <p:cNvSpPr txBox="1"/>
          <p:nvPr/>
        </p:nvSpPr>
        <p:spPr>
          <a:xfrm>
            <a:off x="286602" y="954501"/>
            <a:ext cx="5766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Distribuição das idades das pessoas que tomaram a Vacina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5C97D19-36BC-41D1-9AB1-C7E927C1EC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34" t="25594" r="32667" b="21075"/>
          <a:stretch/>
        </p:blipFill>
        <p:spPr>
          <a:xfrm>
            <a:off x="460571" y="1958973"/>
            <a:ext cx="5457564" cy="432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01CA773-7171-4218-853A-3FFD075F1591}"/>
              </a:ext>
            </a:extLst>
          </p:cNvPr>
          <p:cNvSpPr txBox="1"/>
          <p:nvPr/>
        </p:nvSpPr>
        <p:spPr>
          <a:xfrm>
            <a:off x="5918135" y="2407478"/>
            <a:ext cx="3350597" cy="2948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Média: 37.5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Desvio Padrão: 19.7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Máximo: 121 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Mínimo: 0 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Primeiro Quartil (Q1): 22.0 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Segundo Quartil (Q2, Mediana): 37.0 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Terceiro Quartil (Q3): 51.0</a:t>
            </a:r>
          </a:p>
        </p:txBody>
      </p:sp>
    </p:spTree>
    <p:extLst>
      <p:ext uri="{BB962C8B-B14F-4D97-AF65-F5344CB8AC3E}">
        <p14:creationId xmlns:p14="http://schemas.microsoft.com/office/powerpoint/2010/main" val="4073162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AF53F97-753A-4957-BE26-3B201D692607}"/>
              </a:ext>
            </a:extLst>
          </p:cNvPr>
          <p:cNvSpPr txBox="1"/>
          <p:nvPr/>
        </p:nvSpPr>
        <p:spPr>
          <a:xfrm>
            <a:off x="0" y="-6807"/>
            <a:ext cx="990600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ANÁLISES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B37902E-928D-4E2B-8A3E-AF908E1A68B0}"/>
              </a:ext>
            </a:extLst>
          </p:cNvPr>
          <p:cNvSpPr txBox="1"/>
          <p:nvPr/>
        </p:nvSpPr>
        <p:spPr>
          <a:xfrm>
            <a:off x="286602" y="954501"/>
            <a:ext cx="2162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Distribuição por raça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4EBEEED-C021-40DE-814B-3229C1F525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25" t="25691" r="21803" b="8792"/>
          <a:stretch/>
        </p:blipFill>
        <p:spPr>
          <a:xfrm>
            <a:off x="530087" y="1907694"/>
            <a:ext cx="5870713" cy="454439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8C13A5D-B62A-4281-AAC7-F91014DA53DA}"/>
              </a:ext>
            </a:extLst>
          </p:cNvPr>
          <p:cNvSpPr txBox="1"/>
          <p:nvPr/>
        </p:nvSpPr>
        <p:spPr>
          <a:xfrm>
            <a:off x="6175812" y="2915478"/>
            <a:ext cx="2521844" cy="25329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AMARELA 9.1%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BRANCA 16.8% 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INDIGENA 0.0%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PARDA 32.7% 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PRETA 3.2% 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SEM INFORMACAO 38.2%</a:t>
            </a:r>
          </a:p>
        </p:txBody>
      </p:sp>
    </p:spTree>
    <p:extLst>
      <p:ext uri="{BB962C8B-B14F-4D97-AF65-F5344CB8AC3E}">
        <p14:creationId xmlns:p14="http://schemas.microsoft.com/office/powerpoint/2010/main" val="136262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F1D361F2-CA39-4893-BDB4-99D4C8F861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88" t="25691" r="24825" b="11498"/>
          <a:stretch/>
        </p:blipFill>
        <p:spPr>
          <a:xfrm>
            <a:off x="438730" y="1908891"/>
            <a:ext cx="5828439" cy="45432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AF53F97-753A-4957-BE26-3B201D692607}"/>
              </a:ext>
            </a:extLst>
          </p:cNvPr>
          <p:cNvSpPr txBox="1"/>
          <p:nvPr/>
        </p:nvSpPr>
        <p:spPr>
          <a:xfrm>
            <a:off x="0" y="-6807"/>
            <a:ext cx="990600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ANÁLISES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B37902E-928D-4E2B-8A3E-AF908E1A68B0}"/>
              </a:ext>
            </a:extLst>
          </p:cNvPr>
          <p:cNvSpPr txBox="1"/>
          <p:nvPr/>
        </p:nvSpPr>
        <p:spPr>
          <a:xfrm>
            <a:off x="286602" y="954501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Distribuição por sexo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8C13A5D-B62A-4281-AAC7-F91014DA53DA}"/>
              </a:ext>
            </a:extLst>
          </p:cNvPr>
          <p:cNvSpPr txBox="1"/>
          <p:nvPr/>
        </p:nvSpPr>
        <p:spPr>
          <a:xfrm>
            <a:off x="6175812" y="3750368"/>
            <a:ext cx="1954381" cy="8709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FEMININO 53,8%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MASCULINO 46.2% </a:t>
            </a:r>
          </a:p>
        </p:txBody>
      </p:sp>
    </p:spTree>
    <p:extLst>
      <p:ext uri="{BB962C8B-B14F-4D97-AF65-F5344CB8AC3E}">
        <p14:creationId xmlns:p14="http://schemas.microsoft.com/office/powerpoint/2010/main" val="117738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AF53F97-753A-4957-BE26-3B201D692607}"/>
              </a:ext>
            </a:extLst>
          </p:cNvPr>
          <p:cNvSpPr txBox="1"/>
          <p:nvPr/>
        </p:nvSpPr>
        <p:spPr>
          <a:xfrm>
            <a:off x="0" y="-6807"/>
            <a:ext cx="990600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ANÁLISES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B37902E-928D-4E2B-8A3E-AF908E1A68B0}"/>
              </a:ext>
            </a:extLst>
          </p:cNvPr>
          <p:cNvSpPr txBox="1"/>
          <p:nvPr/>
        </p:nvSpPr>
        <p:spPr>
          <a:xfrm>
            <a:off x="286602" y="954501"/>
            <a:ext cx="440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  <a:latin typeface="Oswald"/>
              </a:rPr>
              <a:t>Quantidades de doses tomadas por Fabricante</a:t>
            </a:r>
            <a:endParaRPr lang="pt-BR" dirty="0">
              <a:solidFill>
                <a:srgbClr val="002060"/>
              </a:solidFill>
              <a:latin typeface="Oswald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644E42E-75DE-4E08-9F24-ECC1CDED4B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63" t="25691" r="24824" b="2896"/>
          <a:stretch/>
        </p:blipFill>
        <p:spPr>
          <a:xfrm>
            <a:off x="556890" y="1615221"/>
            <a:ext cx="5499652" cy="489741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B4E7C45-6BA3-49F0-BE2A-E8FE28D566D3}"/>
              </a:ext>
            </a:extLst>
          </p:cNvPr>
          <p:cNvSpPr txBox="1"/>
          <p:nvPr/>
        </p:nvSpPr>
        <p:spPr>
          <a:xfrm>
            <a:off x="6056542" y="2760746"/>
            <a:ext cx="3068469" cy="2117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ASTRAZENECA/FIOCRUZ 23.5%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SINOVAC/BUTANTAN 16.3% 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PFIZER 52.1%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JANSSEN 7.0% 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SEM INFORMACAO 1.1%</a:t>
            </a:r>
          </a:p>
        </p:txBody>
      </p:sp>
    </p:spTree>
    <p:extLst>
      <p:ext uri="{BB962C8B-B14F-4D97-AF65-F5344CB8AC3E}">
        <p14:creationId xmlns:p14="http://schemas.microsoft.com/office/powerpoint/2010/main" val="506537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AF53F97-753A-4957-BE26-3B201D692607}"/>
              </a:ext>
            </a:extLst>
          </p:cNvPr>
          <p:cNvSpPr txBox="1"/>
          <p:nvPr/>
        </p:nvSpPr>
        <p:spPr>
          <a:xfrm>
            <a:off x="0" y="-6807"/>
            <a:ext cx="990600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ANÁLISES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B37902E-928D-4E2B-8A3E-AF908E1A68B0}"/>
              </a:ext>
            </a:extLst>
          </p:cNvPr>
          <p:cNvSpPr txBox="1"/>
          <p:nvPr/>
        </p:nvSpPr>
        <p:spPr>
          <a:xfrm>
            <a:off x="286602" y="644256"/>
            <a:ext cx="625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Distribuição das idades dos pacientes para as diferentes vacinas</a:t>
            </a:r>
            <a:endParaRPr lang="pt-BR" dirty="0">
              <a:solidFill>
                <a:schemeClr val="accent1">
                  <a:lumMod val="50000"/>
                </a:schemeClr>
              </a:solidFill>
              <a:latin typeface="Oswald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779584C-62A6-4CD6-ACA6-4235568715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37" t="35695" r="13264" b="4442"/>
          <a:stretch/>
        </p:blipFill>
        <p:spPr>
          <a:xfrm>
            <a:off x="-130632" y="1051533"/>
            <a:ext cx="5947251" cy="468711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1B24459-0494-4A0A-BBC0-5043633AEF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051" t="43809" r="6554" b="33096"/>
          <a:stretch/>
        </p:blipFill>
        <p:spPr>
          <a:xfrm>
            <a:off x="4328825" y="5241471"/>
            <a:ext cx="5691392" cy="142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25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AF53F97-753A-4957-BE26-3B201D692607}"/>
              </a:ext>
            </a:extLst>
          </p:cNvPr>
          <p:cNvSpPr txBox="1"/>
          <p:nvPr/>
        </p:nvSpPr>
        <p:spPr>
          <a:xfrm>
            <a:off x="0" y="-6807"/>
            <a:ext cx="990600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ANÁLISES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B37902E-928D-4E2B-8A3E-AF908E1A68B0}"/>
              </a:ext>
            </a:extLst>
          </p:cNvPr>
          <p:cNvSpPr txBox="1"/>
          <p:nvPr/>
        </p:nvSpPr>
        <p:spPr>
          <a:xfrm>
            <a:off x="286602" y="954501"/>
            <a:ext cx="625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Distribuição das idades dos pacientes para as diferentes vacinas</a:t>
            </a:r>
            <a:endParaRPr lang="pt-BR" dirty="0">
              <a:solidFill>
                <a:schemeClr val="accent1">
                  <a:lumMod val="50000"/>
                </a:schemeClr>
              </a:solidFill>
              <a:latin typeface="Oswald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77A9AF8-50B4-46A1-8915-35B49E5AB78F}"/>
              </a:ext>
            </a:extLst>
          </p:cNvPr>
          <p:cNvSpPr txBox="1"/>
          <p:nvPr/>
        </p:nvSpPr>
        <p:spPr>
          <a:xfrm>
            <a:off x="286602" y="1761921"/>
            <a:ext cx="3381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Análise do Outliers da Vacina Pediátrica</a:t>
            </a:r>
            <a:endParaRPr lang="pt-BR" sz="1600" dirty="0">
              <a:solidFill>
                <a:schemeClr val="accent1">
                  <a:lumMod val="50000"/>
                </a:schemeClr>
              </a:solidFill>
              <a:latin typeface="Oswald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EFFC658-6A28-4003-A01C-BB518714DE4A}"/>
              </a:ext>
            </a:extLst>
          </p:cNvPr>
          <p:cNvSpPr txBox="1"/>
          <p:nvPr/>
        </p:nvSpPr>
        <p:spPr>
          <a:xfrm>
            <a:off x="375138" y="2579077"/>
            <a:ext cx="2865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Total da vacina pediátrica – 236.831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0632E83-0355-491A-8D77-B29EDAE5123C}"/>
              </a:ext>
            </a:extLst>
          </p:cNvPr>
          <p:cNvSpPr txBox="1"/>
          <p:nvPr/>
        </p:nvSpPr>
        <p:spPr>
          <a:xfrm>
            <a:off x="375138" y="3140276"/>
            <a:ext cx="2362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Oswald"/>
              </a:rPr>
              <a:t>Total de outliers – 457 (0,2%)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E272B5E-6DBD-4C09-824E-A45F156C05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60" t="24947" r="35205" b="25238"/>
          <a:stretch/>
        </p:blipFill>
        <p:spPr>
          <a:xfrm>
            <a:off x="4048090" y="1432100"/>
            <a:ext cx="4469777" cy="341635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F493D11-DD85-47C2-8477-89091CC4A0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37" t="55589" r="64614" b="13918"/>
          <a:stretch/>
        </p:blipFill>
        <p:spPr>
          <a:xfrm>
            <a:off x="7425312" y="3309553"/>
            <a:ext cx="2185110" cy="332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938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621</Words>
  <Application>Microsoft Office PowerPoint</Application>
  <PresentationFormat>Papel A4 (210 x 297 mm)</PresentationFormat>
  <Paragraphs>116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Oswald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30</cp:revision>
  <dcterms:created xsi:type="dcterms:W3CDTF">2023-10-04T17:45:05Z</dcterms:created>
  <dcterms:modified xsi:type="dcterms:W3CDTF">2023-10-04T20:08:47Z</dcterms:modified>
</cp:coreProperties>
</file>