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45ae42a51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45ae42a51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1f27cad4_1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b1f27cad4_1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1f27cad4_1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1f27cad4_1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b1f27cad4_1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b1f27cad4_1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b1f27cad4_1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b1f27cad4_1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b3e56084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b3e56084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3e56084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3e56084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b3e56084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b3e56084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3e56084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3e56084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b3e56084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b3e56084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b3b57e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b3b57e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5ae42a51_0_5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5ae42a51_0_5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b3e5608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b3e5608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b3e56084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b3e56084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b1f27ca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b1f27ca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b1f27cad4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b1f27cad4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b1f27cad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b1f27cad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b1f27cad4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b1f27cad4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b23e01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b23e01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b23e01a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b23e01a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b23e01a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b23e01a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b1f27cad4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b1f27cad4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1f27ca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b1f27ca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b1f27cad4_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b1f27cad4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b1f27cad4_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b1f27cad4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b1f27cad4_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b1f27cad4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b1f27cad4_9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b1f27cad4_9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b3e560844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b3e560844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b3e56084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b3e560844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b3e5608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3b3e5608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b3e56084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b3e56084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b3e56084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b3e56084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b3e56084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3b3e56084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1f27ca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1f27ca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b3e56084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b3e56084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1f27ca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1f27ca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b1f27ca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b1f27ca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1f27ca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b1f27ca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1f27cad4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1f27cad4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b1f27cad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b1f27cad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6.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21.png"/><Relationship Id="rId7"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4580"/>
              <a:t>Proyecto</a:t>
            </a:r>
            <a:endParaRPr sz="4580"/>
          </a:p>
          <a:p>
            <a:pPr indent="0" lvl="0" marL="0" rtl="0" algn="l">
              <a:spcBef>
                <a:spcPts val="0"/>
              </a:spcBef>
              <a:spcAft>
                <a:spcPts val="0"/>
              </a:spcAft>
              <a:buSzPts val="990"/>
              <a:buNone/>
            </a:pPr>
            <a:r>
              <a:rPr lang="es-419" sz="4580"/>
              <a:t>ArgenMoto</a:t>
            </a:r>
            <a:endParaRPr sz="4580"/>
          </a:p>
        </p:txBody>
      </p:sp>
      <p:sp>
        <p:nvSpPr>
          <p:cNvPr id="87" name="Google Shape;87;p13"/>
          <p:cNvSpPr txBox="1"/>
          <p:nvPr>
            <p:ph idx="2" type="body"/>
          </p:nvPr>
        </p:nvSpPr>
        <p:spPr>
          <a:xfrm>
            <a:off x="5364975" y="916375"/>
            <a:ext cx="3374400" cy="37320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Clr>
                <a:schemeClr val="dk1"/>
              </a:buClr>
              <a:buSzPct val="100000"/>
              <a:buChar char="➲"/>
            </a:pPr>
            <a:r>
              <a:rPr lang="es-419" sz="2000"/>
              <a:t>Objetivos</a:t>
            </a:r>
            <a:endParaRPr sz="2000"/>
          </a:p>
          <a:p>
            <a:pPr indent="0" lvl="0" marL="457200" rtl="0" algn="l">
              <a:spcBef>
                <a:spcPts val="0"/>
              </a:spcBef>
              <a:spcAft>
                <a:spcPts val="0"/>
              </a:spcAft>
              <a:buNone/>
            </a:pPr>
            <a:r>
              <a:t/>
            </a:r>
            <a:endParaRPr sz="2000"/>
          </a:p>
          <a:p>
            <a:pPr indent="-327025" lvl="0" marL="457200" rtl="0" algn="l">
              <a:spcBef>
                <a:spcPts val="0"/>
              </a:spcBef>
              <a:spcAft>
                <a:spcPts val="0"/>
              </a:spcAft>
              <a:buClr>
                <a:schemeClr val="accent3"/>
              </a:buClr>
              <a:buSzPct val="100000"/>
              <a:buChar char="➲"/>
            </a:pPr>
            <a:r>
              <a:rPr lang="es-419" sz="2000"/>
              <a:t>Estudio de factibilidad</a:t>
            </a:r>
            <a:endParaRPr sz="2000"/>
          </a:p>
          <a:p>
            <a:pPr indent="0" lvl="0" marL="457200" rtl="0" algn="l">
              <a:spcBef>
                <a:spcPts val="0"/>
              </a:spcBef>
              <a:spcAft>
                <a:spcPts val="0"/>
              </a:spcAft>
              <a:buNone/>
            </a:pPr>
            <a:r>
              <a:t/>
            </a:r>
            <a:endParaRPr sz="2000"/>
          </a:p>
          <a:p>
            <a:pPr indent="-327025" lvl="0" marL="457200" rtl="0" algn="l">
              <a:spcBef>
                <a:spcPts val="0"/>
              </a:spcBef>
              <a:spcAft>
                <a:spcPts val="0"/>
              </a:spcAft>
              <a:buClr>
                <a:schemeClr val="dk1"/>
              </a:buClr>
              <a:buSzPct val="100000"/>
              <a:buChar char="➲"/>
            </a:pPr>
            <a:r>
              <a:rPr lang="es-419" sz="2000"/>
              <a:t>Análisis de requerimientos</a:t>
            </a:r>
            <a:endParaRPr sz="2000"/>
          </a:p>
          <a:p>
            <a:pPr indent="0" lvl="0" marL="457200" rtl="0" algn="l">
              <a:spcBef>
                <a:spcPts val="0"/>
              </a:spcBef>
              <a:spcAft>
                <a:spcPts val="0"/>
              </a:spcAft>
              <a:buNone/>
            </a:pPr>
            <a:r>
              <a:t/>
            </a:r>
            <a:endParaRPr sz="2000"/>
          </a:p>
          <a:p>
            <a:pPr indent="-327025" lvl="0" marL="457200" rtl="0" algn="l">
              <a:spcBef>
                <a:spcPts val="0"/>
              </a:spcBef>
              <a:spcAft>
                <a:spcPts val="0"/>
              </a:spcAft>
              <a:buClr>
                <a:schemeClr val="accent3"/>
              </a:buClr>
              <a:buSzPct val="100000"/>
              <a:buChar char="➲"/>
            </a:pPr>
            <a:r>
              <a:rPr lang="es-419" sz="2000"/>
              <a:t>Casos de uso</a:t>
            </a:r>
            <a:endParaRPr sz="2000"/>
          </a:p>
          <a:p>
            <a:pPr indent="0" lvl="0" marL="457200" rtl="0" algn="l">
              <a:spcBef>
                <a:spcPts val="0"/>
              </a:spcBef>
              <a:spcAft>
                <a:spcPts val="0"/>
              </a:spcAft>
              <a:buNone/>
            </a:pPr>
            <a:r>
              <a:t/>
            </a:r>
            <a:endParaRPr sz="2000"/>
          </a:p>
          <a:p>
            <a:pPr indent="-327025" lvl="0" marL="457200" rtl="0" algn="l">
              <a:spcBef>
                <a:spcPts val="0"/>
              </a:spcBef>
              <a:spcAft>
                <a:spcPts val="0"/>
              </a:spcAft>
              <a:buClr>
                <a:schemeClr val="dk1"/>
              </a:buClr>
              <a:buSzPct val="100000"/>
              <a:buChar char="➲"/>
            </a:pPr>
            <a:r>
              <a:rPr lang="es-419" sz="2000"/>
              <a:t>Interfaces</a:t>
            </a:r>
            <a:endParaRPr sz="2000"/>
          </a:p>
          <a:p>
            <a:pPr indent="0" lvl="0" marL="457200" rtl="0" algn="l">
              <a:spcBef>
                <a:spcPts val="0"/>
              </a:spcBef>
              <a:spcAft>
                <a:spcPts val="0"/>
              </a:spcAft>
              <a:buNone/>
            </a:pPr>
            <a:r>
              <a:t/>
            </a:r>
            <a:endParaRPr sz="2000"/>
          </a:p>
          <a:p>
            <a:pPr indent="-327025" lvl="0" marL="457200" rtl="0" algn="l">
              <a:spcBef>
                <a:spcPts val="0"/>
              </a:spcBef>
              <a:spcAft>
                <a:spcPts val="0"/>
              </a:spcAft>
              <a:buClr>
                <a:schemeClr val="accent3"/>
              </a:buClr>
              <a:buSzPct val="100000"/>
              <a:buChar char="➲"/>
            </a:pPr>
            <a:r>
              <a:rPr lang="es-419" sz="2000"/>
              <a:t>Metodología de trabajo</a:t>
            </a:r>
            <a:endParaRPr sz="2000"/>
          </a:p>
          <a:p>
            <a:pPr indent="0" lvl="0" marL="0" rtl="0" algn="l">
              <a:spcBef>
                <a:spcPts val="0"/>
              </a:spcBef>
              <a:spcAft>
                <a:spcPts val="0"/>
              </a:spcAft>
              <a:buNone/>
            </a:pPr>
            <a:r>
              <a:t/>
            </a:r>
            <a:endParaRPr sz="2000"/>
          </a:p>
          <a:p>
            <a:pPr indent="-327025" lvl="0" marL="457200" rtl="0" algn="l">
              <a:spcBef>
                <a:spcPts val="0"/>
              </a:spcBef>
              <a:spcAft>
                <a:spcPts val="0"/>
              </a:spcAft>
              <a:buClr>
                <a:schemeClr val="dk1"/>
              </a:buClr>
              <a:buSzPct val="100000"/>
              <a:buChar char="➲"/>
            </a:pPr>
            <a:r>
              <a:rPr lang="es-419" sz="2000"/>
              <a:t>Análisis de riesgos</a:t>
            </a:r>
            <a:endParaRPr sz="2000"/>
          </a:p>
          <a:p>
            <a:pPr indent="0" lvl="0" marL="0" rtl="0" algn="l">
              <a:spcBef>
                <a:spcPts val="0"/>
              </a:spcBef>
              <a:spcAft>
                <a:spcPts val="0"/>
              </a:spcAft>
              <a:buNone/>
            </a:pPr>
            <a:r>
              <a:t/>
            </a:r>
            <a:endParaRPr sz="2000"/>
          </a:p>
          <a:p>
            <a:pPr indent="-327025" lvl="0" marL="457200" rtl="0" algn="l">
              <a:spcBef>
                <a:spcPts val="0"/>
              </a:spcBef>
              <a:spcAft>
                <a:spcPts val="0"/>
              </a:spcAft>
              <a:buClr>
                <a:schemeClr val="accent3"/>
              </a:buClr>
              <a:buSzPct val="100000"/>
              <a:buChar char="➲"/>
            </a:pPr>
            <a:r>
              <a:rPr lang="es-419" sz="2000"/>
              <a:t>Modelos</a:t>
            </a:r>
            <a:endParaRPr sz="2000"/>
          </a:p>
        </p:txBody>
      </p:sp>
      <p:sp>
        <p:nvSpPr>
          <p:cNvPr id="88" name="Google Shape;88;p13"/>
          <p:cNvSpPr txBox="1"/>
          <p:nvPr/>
        </p:nvSpPr>
        <p:spPr>
          <a:xfrm>
            <a:off x="730000" y="2944050"/>
            <a:ext cx="4262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Integrantes: </a:t>
            </a:r>
            <a:endParaRPr>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Mauro Cardoso.</a:t>
            </a:r>
            <a:endParaRPr>
              <a:solidFill>
                <a:srgbClr val="666666"/>
              </a:solidFill>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Valentín Yedro.</a:t>
            </a:r>
            <a:endParaRPr>
              <a:solidFill>
                <a:srgbClr val="666666"/>
              </a:solidFill>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Camila García Giménez.</a:t>
            </a:r>
            <a:endParaRPr>
              <a:solidFill>
                <a:srgbClr val="666666"/>
              </a:solidFill>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Sergio Gerez.</a:t>
            </a:r>
            <a:endParaRPr>
              <a:solidFill>
                <a:srgbClr val="666666"/>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operativa: Desarrolladores web</a:t>
            </a:r>
            <a:endParaRPr/>
          </a:p>
        </p:txBody>
      </p:sp>
      <p:sp>
        <p:nvSpPr>
          <p:cNvPr id="172" name="Google Shape;172;p22"/>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73" name="Google Shape;173;p22"/>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Entre las siguientes opciones, y por los criterios ya mencionados, se eligió la </a:t>
            </a:r>
            <a:r>
              <a:rPr lang="es-419" sz="1600">
                <a:solidFill>
                  <a:srgbClr val="161616"/>
                </a:solidFill>
                <a:latin typeface="Lato"/>
                <a:ea typeface="Lato"/>
                <a:cs typeface="Lato"/>
                <a:sym typeface="Lato"/>
              </a:rPr>
              <a:t>primera</a:t>
            </a:r>
            <a:r>
              <a:rPr lang="es-419" sz="1600">
                <a:solidFill>
                  <a:srgbClr val="161616"/>
                </a:solidFill>
                <a:latin typeface="Lato"/>
                <a:ea typeface="Lato"/>
                <a:cs typeface="Lato"/>
                <a:sym typeface="Lato"/>
              </a:rPr>
              <a:t> opción.</a:t>
            </a:r>
            <a:endParaRPr sz="1600">
              <a:solidFill>
                <a:srgbClr val="161616"/>
              </a:solidFill>
              <a:latin typeface="Lato"/>
              <a:ea typeface="Lato"/>
              <a:cs typeface="Lato"/>
              <a:sym typeface="Lato"/>
            </a:endParaRPr>
          </a:p>
        </p:txBody>
      </p:sp>
      <p:pic>
        <p:nvPicPr>
          <p:cNvPr id="174" name="Google Shape;174;p22"/>
          <p:cNvPicPr preferRelativeResize="0"/>
          <p:nvPr/>
        </p:nvPicPr>
        <p:blipFill>
          <a:blip r:embed="rId3">
            <a:alphaModFix/>
          </a:blip>
          <a:stretch>
            <a:fillRect/>
          </a:stretch>
        </p:blipFill>
        <p:spPr>
          <a:xfrm>
            <a:off x="3915825" y="2385775"/>
            <a:ext cx="4654124" cy="2444775"/>
          </a:xfrm>
          <a:prstGeom prst="rect">
            <a:avLst/>
          </a:prstGeom>
          <a:noFill/>
          <a:ln>
            <a:noFill/>
          </a:ln>
        </p:spPr>
      </p:pic>
      <p:sp>
        <p:nvSpPr>
          <p:cNvPr id="175" name="Google Shape;175;p22"/>
          <p:cNvSpPr txBox="1"/>
          <p:nvPr/>
        </p:nvSpPr>
        <p:spPr>
          <a:xfrm>
            <a:off x="729450" y="2505150"/>
            <a:ext cx="28539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a:latin typeface="Lato"/>
                <a:ea typeface="Lato"/>
                <a:cs typeface="Lato"/>
                <a:sym typeface="Lato"/>
              </a:rPr>
              <a:t>Creemos que esta decisión es consistente dado la importancia de la página web en el proyecto. Aunque el costo sea el más elevado, es de primera necesidad contar con un equipo con experiencia para encarar el desarrollo.</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3"/>
          <p:cNvPicPr preferRelativeResize="0"/>
          <p:nvPr/>
        </p:nvPicPr>
        <p:blipFill>
          <a:blip r:embed="rId3">
            <a:alphaModFix/>
          </a:blip>
          <a:stretch>
            <a:fillRect/>
          </a:stretch>
        </p:blipFill>
        <p:spPr>
          <a:xfrm>
            <a:off x="3920650" y="2385775"/>
            <a:ext cx="4612375" cy="2444775"/>
          </a:xfrm>
          <a:prstGeom prst="rect">
            <a:avLst/>
          </a:prstGeom>
          <a:noFill/>
          <a:ln>
            <a:noFill/>
          </a:ln>
        </p:spPr>
      </p:pic>
      <p:sp>
        <p:nvSpPr>
          <p:cNvPr id="181" name="Google Shape;18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operativa: Desarrolladores Mobile</a:t>
            </a:r>
            <a:endParaRPr/>
          </a:p>
        </p:txBody>
      </p:sp>
      <p:sp>
        <p:nvSpPr>
          <p:cNvPr id="182" name="Google Shape;182;p23"/>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83" name="Google Shape;183;p23"/>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En este caso, según los criterios mencionados, la opción elegida fue la primera.</a:t>
            </a:r>
            <a:endParaRPr sz="1600">
              <a:solidFill>
                <a:srgbClr val="161616"/>
              </a:solidFill>
              <a:latin typeface="Lato"/>
              <a:ea typeface="Lato"/>
              <a:cs typeface="Lato"/>
              <a:sym typeface="Lato"/>
            </a:endParaRPr>
          </a:p>
        </p:txBody>
      </p:sp>
      <p:sp>
        <p:nvSpPr>
          <p:cNvPr id="184" name="Google Shape;184;p23"/>
          <p:cNvSpPr txBox="1"/>
          <p:nvPr/>
        </p:nvSpPr>
        <p:spPr>
          <a:xfrm>
            <a:off x="729450" y="2296975"/>
            <a:ext cx="2853900" cy="263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a:latin typeface="Lato"/>
                <a:ea typeface="Lato"/>
                <a:cs typeface="Lato"/>
                <a:sym typeface="Lato"/>
              </a:rPr>
              <a:t>Nuevamente, consideramos que para encarar un proyecto de esta magnitud es necesario contar con personal que tenga la experiencia necesaria para cumplir en tiempo y forma con los requerimientos. El costo de los desarrolladores compensa los inconvenientes que trae contratar personal sin tanta experiencia.</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operativa: Testing/QA</a:t>
            </a:r>
            <a:endParaRPr/>
          </a:p>
        </p:txBody>
      </p:sp>
      <p:sp>
        <p:nvSpPr>
          <p:cNvPr id="190" name="Google Shape;190;p24"/>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91" name="Google Shape;191;p24"/>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A partir de los criterios establecidos, pudimos obtener que la mejor opción entre las analizadas es la tercera.</a:t>
            </a:r>
            <a:endParaRPr sz="1600">
              <a:solidFill>
                <a:srgbClr val="161616"/>
              </a:solidFill>
              <a:latin typeface="Lato"/>
              <a:ea typeface="Lato"/>
              <a:cs typeface="Lato"/>
              <a:sym typeface="Lato"/>
            </a:endParaRPr>
          </a:p>
        </p:txBody>
      </p:sp>
      <p:sp>
        <p:nvSpPr>
          <p:cNvPr id="192" name="Google Shape;192;p24"/>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pic>
        <p:nvPicPr>
          <p:cNvPr id="193" name="Google Shape;193;p24"/>
          <p:cNvPicPr preferRelativeResize="0"/>
          <p:nvPr/>
        </p:nvPicPr>
        <p:blipFill>
          <a:blip r:embed="rId3">
            <a:alphaModFix/>
          </a:blip>
          <a:stretch>
            <a:fillRect/>
          </a:stretch>
        </p:blipFill>
        <p:spPr>
          <a:xfrm>
            <a:off x="3920650" y="2628238"/>
            <a:ext cx="4612375" cy="1795625"/>
          </a:xfrm>
          <a:prstGeom prst="rect">
            <a:avLst/>
          </a:prstGeom>
          <a:noFill/>
          <a:ln>
            <a:noFill/>
          </a:ln>
        </p:spPr>
      </p:pic>
      <p:sp>
        <p:nvSpPr>
          <p:cNvPr id="194" name="Google Shape;194;p24"/>
          <p:cNvSpPr txBox="1"/>
          <p:nvPr/>
        </p:nvSpPr>
        <p:spPr>
          <a:xfrm>
            <a:off x="729450" y="2571750"/>
            <a:ext cx="28539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latin typeface="Lato"/>
                <a:ea typeface="Lato"/>
                <a:cs typeface="Lato"/>
                <a:sym typeface="Lato"/>
              </a:rPr>
              <a:t>En este caso, se eligió la tercera opción ya que consideramos que, si bien es parte importante del proyecto, no es necesaria tanta experiencia para el puesto.</a:t>
            </a:r>
            <a:endParaRPr>
              <a:latin typeface="Lato"/>
              <a:ea typeface="Lato"/>
              <a:cs typeface="Lato"/>
              <a:sym typeface="Lato"/>
            </a:endParaRPr>
          </a:p>
          <a:p>
            <a:pPr indent="0" lvl="0" marL="0" rtl="0" algn="just">
              <a:spcBef>
                <a:spcPts val="0"/>
              </a:spcBef>
              <a:spcAft>
                <a:spcPts val="0"/>
              </a:spcAft>
              <a:buNone/>
            </a:pPr>
            <a:r>
              <a:rPr lang="es-419">
                <a:latin typeface="Lato"/>
                <a:ea typeface="Lato"/>
                <a:cs typeface="Lato"/>
                <a:sym typeface="Lato"/>
              </a:rPr>
              <a:t>Esto nos habilita a elegir una opción que nos permite cuidar el presupuesto.</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4039050" y="2717075"/>
            <a:ext cx="4612375" cy="1390325"/>
          </a:xfrm>
          <a:prstGeom prst="rect">
            <a:avLst/>
          </a:prstGeom>
          <a:noFill/>
          <a:ln>
            <a:noFill/>
          </a:ln>
        </p:spPr>
      </p:pic>
      <p:sp>
        <p:nvSpPr>
          <p:cNvPr id="200" name="Google Shape;20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Factibilidad operativa: </a:t>
            </a:r>
            <a:r>
              <a:rPr lang="es-419" sz="2140"/>
              <a:t>Administrador de bases de datos</a:t>
            </a:r>
            <a:endParaRPr sz="2140"/>
          </a:p>
        </p:txBody>
      </p:sp>
      <p:sp>
        <p:nvSpPr>
          <p:cNvPr id="201" name="Google Shape;201;p25"/>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02" name="Google Shape;202;p25"/>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En esta oportunidad, valorando los criterios mencionados a través de una suma ponderada, obtuvimos que la mejor opción es la primera.</a:t>
            </a:r>
            <a:endParaRPr sz="1600">
              <a:solidFill>
                <a:srgbClr val="161616"/>
              </a:solidFill>
              <a:latin typeface="Lato"/>
              <a:ea typeface="Lato"/>
              <a:cs typeface="Lato"/>
              <a:sym typeface="Lato"/>
            </a:endParaRPr>
          </a:p>
        </p:txBody>
      </p:sp>
      <p:sp>
        <p:nvSpPr>
          <p:cNvPr id="203" name="Google Shape;203;p25"/>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04" name="Google Shape;204;p25"/>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sp>
        <p:nvSpPr>
          <p:cNvPr id="205" name="Google Shape;205;p25"/>
          <p:cNvSpPr txBox="1"/>
          <p:nvPr/>
        </p:nvSpPr>
        <p:spPr>
          <a:xfrm>
            <a:off x="729450" y="2571750"/>
            <a:ext cx="2853900" cy="188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a:latin typeface="Lato"/>
                <a:ea typeface="Lato"/>
                <a:cs typeface="Lato"/>
                <a:sym typeface="Lato"/>
              </a:rPr>
              <a:t>Para cubrir la posición de administrador de base de datos, se eligió a un Senior. Esto es debido a que, al ser el único encargado del sector, se necesita poder confiarle todas las tareas relacionadas sin que ello ocasione problemas.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Factibilidad operativa: Tabla general de costos</a:t>
            </a:r>
            <a:endParaRPr sz="2140"/>
          </a:p>
        </p:txBody>
      </p:sp>
      <p:sp>
        <p:nvSpPr>
          <p:cNvPr id="211" name="Google Shape;211;p26"/>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12" name="Google Shape;212;p26"/>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Finalmente, se presentan los costos totales del proyecto.</a:t>
            </a:r>
            <a:endParaRPr sz="1600">
              <a:solidFill>
                <a:srgbClr val="161616"/>
              </a:solidFill>
              <a:latin typeface="Lato"/>
              <a:ea typeface="Lato"/>
              <a:cs typeface="Lato"/>
              <a:sym typeface="Lato"/>
            </a:endParaRPr>
          </a:p>
        </p:txBody>
      </p:sp>
      <p:sp>
        <p:nvSpPr>
          <p:cNvPr id="213" name="Google Shape;213;p26"/>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14" name="Google Shape;214;p26"/>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pic>
        <p:nvPicPr>
          <p:cNvPr id="215" name="Google Shape;215;p26"/>
          <p:cNvPicPr preferRelativeResize="0"/>
          <p:nvPr/>
        </p:nvPicPr>
        <p:blipFill>
          <a:blip r:embed="rId3">
            <a:alphaModFix/>
          </a:blip>
          <a:stretch>
            <a:fillRect/>
          </a:stretch>
        </p:blipFill>
        <p:spPr>
          <a:xfrm>
            <a:off x="2295463" y="2289150"/>
            <a:ext cx="4708475" cy="249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Análisis de Requerimientos</a:t>
            </a:r>
            <a:endParaRPr sz="2140"/>
          </a:p>
        </p:txBody>
      </p:sp>
      <p:sp>
        <p:nvSpPr>
          <p:cNvPr id="221" name="Google Shape;221;p27"/>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22" name="Google Shape;222;p27"/>
          <p:cNvSpPr txBox="1"/>
          <p:nvPr/>
        </p:nvSpPr>
        <p:spPr>
          <a:xfrm>
            <a:off x="729450" y="1797425"/>
            <a:ext cx="7840500" cy="7203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El proyecto, tal como se ha mencionado, consta de dos desarrollos (página web y aplicación móvil), independientes en sus funcionalidades.</a:t>
            </a:r>
            <a:endParaRPr sz="1600">
              <a:solidFill>
                <a:srgbClr val="161616"/>
              </a:solidFill>
              <a:latin typeface="Lato"/>
              <a:ea typeface="Lato"/>
              <a:cs typeface="Lato"/>
              <a:sym typeface="Lato"/>
            </a:endParaRPr>
          </a:p>
        </p:txBody>
      </p:sp>
      <p:sp>
        <p:nvSpPr>
          <p:cNvPr id="223" name="Google Shape;223;p27"/>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24" name="Google Shape;224;p27"/>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sp>
        <p:nvSpPr>
          <p:cNvPr id="225" name="Google Shape;225;p27"/>
          <p:cNvSpPr txBox="1"/>
          <p:nvPr/>
        </p:nvSpPr>
        <p:spPr>
          <a:xfrm>
            <a:off x="1606625" y="2778525"/>
            <a:ext cx="5790900" cy="71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600">
                <a:solidFill>
                  <a:schemeClr val="dk1"/>
                </a:solidFill>
                <a:latin typeface="Lato"/>
                <a:ea typeface="Lato"/>
                <a:cs typeface="Lato"/>
                <a:sym typeface="Lato"/>
              </a:rPr>
              <a:t>➢ </a:t>
            </a:r>
            <a:r>
              <a:rPr lang="es-419" sz="1600">
                <a:latin typeface="Lato"/>
                <a:ea typeface="Lato"/>
                <a:cs typeface="Lato"/>
                <a:sym typeface="Lato"/>
              </a:rPr>
              <a:t>El presente sistema de gestión es autónomo y no depende de otros sistemas</a:t>
            </a:r>
            <a:endParaRPr sz="1600">
              <a:latin typeface="Lato"/>
              <a:ea typeface="Lato"/>
              <a:cs typeface="Lato"/>
              <a:sym typeface="Lato"/>
            </a:endParaRPr>
          </a:p>
        </p:txBody>
      </p:sp>
      <p:sp>
        <p:nvSpPr>
          <p:cNvPr id="226" name="Google Shape;226;p27"/>
          <p:cNvSpPr txBox="1"/>
          <p:nvPr/>
        </p:nvSpPr>
        <p:spPr>
          <a:xfrm>
            <a:off x="1606625" y="3313700"/>
            <a:ext cx="5628300" cy="9798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t/>
            </a:r>
            <a:endParaRPr sz="1500">
              <a:latin typeface="Lato"/>
              <a:ea typeface="Lato"/>
              <a:cs typeface="Lato"/>
              <a:sym typeface="Lato"/>
            </a:endParaRPr>
          </a:p>
          <a:p>
            <a:pPr indent="0" lvl="0" marL="0" rtl="0" algn="just">
              <a:lnSpc>
                <a:spcPct val="115000"/>
              </a:lnSpc>
              <a:spcBef>
                <a:spcPts val="0"/>
              </a:spcBef>
              <a:spcAft>
                <a:spcPts val="0"/>
              </a:spcAft>
              <a:buNone/>
            </a:pPr>
            <a:r>
              <a:rPr lang="es-419" sz="1500">
                <a:solidFill>
                  <a:schemeClr val="accent3"/>
                </a:solidFill>
                <a:latin typeface="Lato"/>
                <a:ea typeface="Lato"/>
                <a:cs typeface="Lato"/>
                <a:sym typeface="Lato"/>
              </a:rPr>
              <a:t>➢</a:t>
            </a:r>
            <a:r>
              <a:rPr lang="es-419" sz="1600">
                <a:solidFill>
                  <a:schemeClr val="accent3"/>
                </a:solidFill>
                <a:latin typeface="Lato"/>
                <a:ea typeface="Lato"/>
                <a:cs typeface="Lato"/>
                <a:sym typeface="Lato"/>
              </a:rPr>
              <a:t> </a:t>
            </a:r>
            <a:r>
              <a:rPr lang="es-419" sz="1600">
                <a:latin typeface="Lato"/>
                <a:ea typeface="Lato"/>
                <a:cs typeface="Lato"/>
                <a:sym typeface="Lato"/>
              </a:rPr>
              <a:t>El presente sistema </a:t>
            </a:r>
            <a:r>
              <a:rPr lang="es-419" sz="1600">
                <a:latin typeface="Lato"/>
                <a:ea typeface="Lato"/>
                <a:cs typeface="Lato"/>
                <a:sym typeface="Lato"/>
              </a:rPr>
              <a:t>utiliza un ingreso de usuarios controlado por medio de contraseñas</a:t>
            </a:r>
            <a:endParaRPr sz="1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Análisis de Requerimientos</a:t>
            </a:r>
            <a:endParaRPr sz="2140"/>
          </a:p>
        </p:txBody>
      </p:sp>
      <p:sp>
        <p:nvSpPr>
          <p:cNvPr id="232" name="Google Shape;232;p28"/>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33" name="Google Shape;233;p28"/>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34" name="Google Shape;234;p28"/>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sp>
        <p:nvSpPr>
          <p:cNvPr id="235" name="Google Shape;235;p28"/>
          <p:cNvSpPr txBox="1"/>
          <p:nvPr/>
        </p:nvSpPr>
        <p:spPr>
          <a:xfrm>
            <a:off x="815275" y="2015150"/>
            <a:ext cx="3573000" cy="263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419">
                <a:latin typeface="Lato"/>
                <a:ea typeface="Lato"/>
                <a:cs typeface="Lato"/>
                <a:sym typeface="Lato"/>
              </a:rPr>
              <a:t>Página web ArgenMoto</a:t>
            </a:r>
            <a:endParaRPr b="1">
              <a:latin typeface="Lato"/>
              <a:ea typeface="Lato"/>
              <a:cs typeface="Lato"/>
              <a:sym typeface="Lato"/>
            </a:endParaRPr>
          </a:p>
          <a:p>
            <a:pPr indent="0" lvl="0" marL="0" rtl="0" algn="just">
              <a:lnSpc>
                <a:spcPct val="115000"/>
              </a:lnSpc>
              <a:spcBef>
                <a:spcPts val="0"/>
              </a:spcBef>
              <a:spcAft>
                <a:spcPts val="0"/>
              </a:spcAft>
              <a:buNone/>
            </a:pPr>
            <a:r>
              <a:t/>
            </a:r>
            <a:endParaRPr>
              <a:latin typeface="Lato"/>
              <a:ea typeface="Lato"/>
              <a:cs typeface="Lato"/>
              <a:sym typeface="Lato"/>
            </a:endParaRPr>
          </a:p>
          <a:p>
            <a:pPr indent="0" lvl="0" marL="0" rtl="0" algn="just">
              <a:lnSpc>
                <a:spcPct val="115000"/>
              </a:lnSpc>
              <a:spcBef>
                <a:spcPts val="0"/>
              </a:spcBef>
              <a:spcAft>
                <a:spcPts val="0"/>
              </a:spcAft>
              <a:buNone/>
            </a:pPr>
            <a:r>
              <a:rPr lang="es-419">
                <a:latin typeface="Lato"/>
                <a:ea typeface="Lato"/>
                <a:cs typeface="Lato"/>
                <a:sym typeface="Lato"/>
              </a:rPr>
              <a:t>Tendrá como funcionalidades, a ser utilizadas por el </a:t>
            </a:r>
            <a:r>
              <a:rPr b="1" lang="es-419">
                <a:latin typeface="Lato"/>
                <a:ea typeface="Lato"/>
                <a:cs typeface="Lato"/>
                <a:sym typeface="Lato"/>
              </a:rPr>
              <a:t>Administrador</a:t>
            </a:r>
            <a:r>
              <a:rPr lang="es-419">
                <a:latin typeface="Lato"/>
                <a:ea typeface="Lato"/>
                <a:cs typeface="Lato"/>
                <a:sym typeface="Lato"/>
              </a:rPr>
              <a:t>, </a:t>
            </a:r>
            <a:r>
              <a:rPr b="1" lang="es-419">
                <a:latin typeface="Lato"/>
                <a:ea typeface="Lato"/>
                <a:cs typeface="Lato"/>
                <a:sym typeface="Lato"/>
              </a:rPr>
              <a:t>gestionar</a:t>
            </a:r>
            <a:r>
              <a:rPr lang="es-419">
                <a:latin typeface="Lato"/>
                <a:ea typeface="Lato"/>
                <a:cs typeface="Lato"/>
                <a:sym typeface="Lato"/>
              </a:rPr>
              <a:t> (registrar, listar, dar de baja y modificar) los </a:t>
            </a:r>
            <a:r>
              <a:rPr b="1" lang="es-419">
                <a:latin typeface="Lato"/>
                <a:ea typeface="Lato"/>
                <a:cs typeface="Lato"/>
                <a:sym typeface="Lato"/>
              </a:rPr>
              <a:t>registros</a:t>
            </a:r>
            <a:r>
              <a:rPr lang="es-419">
                <a:latin typeface="Lato"/>
                <a:ea typeface="Lato"/>
                <a:cs typeface="Lato"/>
                <a:sym typeface="Lato"/>
              </a:rPr>
              <a:t> de proveedores, vendedores, clientes, facturas, stock de motos.</a:t>
            </a:r>
            <a:endParaRPr>
              <a:latin typeface="Lato"/>
              <a:ea typeface="Lato"/>
              <a:cs typeface="Lato"/>
              <a:sym typeface="Lato"/>
            </a:endParaRPr>
          </a:p>
          <a:p>
            <a:pPr indent="0" lvl="0" marL="0" rtl="0" algn="just">
              <a:lnSpc>
                <a:spcPct val="115000"/>
              </a:lnSpc>
              <a:spcBef>
                <a:spcPts val="0"/>
              </a:spcBef>
              <a:spcAft>
                <a:spcPts val="0"/>
              </a:spcAft>
              <a:buNone/>
            </a:pPr>
            <a:r>
              <a:rPr lang="es-419">
                <a:latin typeface="Lato"/>
                <a:ea typeface="Lato"/>
                <a:cs typeface="Lato"/>
                <a:sym typeface="Lato"/>
              </a:rPr>
              <a:t>Así mismo, tendrá la funcionalidad de </a:t>
            </a:r>
            <a:r>
              <a:rPr b="1" lang="es-419">
                <a:latin typeface="Lato"/>
                <a:ea typeface="Lato"/>
                <a:cs typeface="Lato"/>
                <a:sym typeface="Lato"/>
              </a:rPr>
              <a:t>cobrar las facturas</a:t>
            </a:r>
            <a:r>
              <a:rPr lang="es-419">
                <a:latin typeface="Lato"/>
                <a:ea typeface="Lato"/>
                <a:cs typeface="Lato"/>
                <a:sym typeface="Lato"/>
              </a:rPr>
              <a:t> registradas a través de </a:t>
            </a:r>
            <a:r>
              <a:rPr b="1" lang="es-419">
                <a:latin typeface="Lato"/>
                <a:ea typeface="Lato"/>
                <a:cs typeface="Lato"/>
                <a:sym typeface="Lato"/>
              </a:rPr>
              <a:t>tarjetas de débito, crédito o código QR</a:t>
            </a:r>
            <a:endParaRPr b="1">
              <a:latin typeface="Lato"/>
              <a:ea typeface="Lato"/>
              <a:cs typeface="Lato"/>
              <a:sym typeface="Lato"/>
            </a:endParaRPr>
          </a:p>
        </p:txBody>
      </p:sp>
      <p:sp>
        <p:nvSpPr>
          <p:cNvPr id="236" name="Google Shape;236;p28"/>
          <p:cNvSpPr txBox="1"/>
          <p:nvPr/>
        </p:nvSpPr>
        <p:spPr>
          <a:xfrm>
            <a:off x="4769950" y="1767350"/>
            <a:ext cx="3910500" cy="28782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t/>
            </a:r>
            <a:endParaRPr>
              <a:latin typeface="Lato"/>
              <a:ea typeface="Lato"/>
              <a:cs typeface="Lato"/>
              <a:sym typeface="Lato"/>
            </a:endParaRPr>
          </a:p>
          <a:p>
            <a:pPr indent="0" lvl="0" marL="0" rtl="0" algn="just">
              <a:lnSpc>
                <a:spcPct val="115000"/>
              </a:lnSpc>
              <a:spcBef>
                <a:spcPts val="0"/>
              </a:spcBef>
              <a:spcAft>
                <a:spcPts val="0"/>
              </a:spcAft>
              <a:buNone/>
            </a:pPr>
            <a:r>
              <a:rPr b="1" lang="es-419">
                <a:latin typeface="Lato"/>
                <a:ea typeface="Lato"/>
                <a:cs typeface="Lato"/>
                <a:sym typeface="Lato"/>
              </a:rPr>
              <a:t>A</a:t>
            </a:r>
            <a:r>
              <a:rPr b="1" lang="es-419">
                <a:latin typeface="Lato"/>
                <a:ea typeface="Lato"/>
                <a:cs typeface="Lato"/>
                <a:sym typeface="Lato"/>
              </a:rPr>
              <a:t>plicación móvil ArgenMoto</a:t>
            </a:r>
            <a:endParaRPr b="1">
              <a:latin typeface="Lato"/>
              <a:ea typeface="Lato"/>
              <a:cs typeface="Lato"/>
              <a:sym typeface="Lato"/>
            </a:endParaRPr>
          </a:p>
          <a:p>
            <a:pPr indent="0" lvl="0" marL="0" rtl="0" algn="just">
              <a:lnSpc>
                <a:spcPct val="115000"/>
              </a:lnSpc>
              <a:spcBef>
                <a:spcPts val="0"/>
              </a:spcBef>
              <a:spcAft>
                <a:spcPts val="0"/>
              </a:spcAft>
              <a:buNone/>
            </a:pPr>
            <a:r>
              <a:t/>
            </a:r>
            <a:endParaRPr>
              <a:latin typeface="Lato"/>
              <a:ea typeface="Lato"/>
              <a:cs typeface="Lato"/>
              <a:sym typeface="Lato"/>
            </a:endParaRPr>
          </a:p>
          <a:p>
            <a:pPr indent="0" lvl="0" marL="0" rtl="0" algn="just">
              <a:lnSpc>
                <a:spcPct val="115000"/>
              </a:lnSpc>
              <a:spcBef>
                <a:spcPts val="0"/>
              </a:spcBef>
              <a:spcAft>
                <a:spcPts val="0"/>
              </a:spcAft>
              <a:buNone/>
            </a:pPr>
            <a:r>
              <a:rPr lang="es-419">
                <a:latin typeface="Lato"/>
                <a:ea typeface="Lato"/>
                <a:cs typeface="Lato"/>
                <a:sym typeface="Lato"/>
              </a:rPr>
              <a:t>Tendrá como funcionalidades, a ser llevadas a cabo por el </a:t>
            </a:r>
            <a:r>
              <a:rPr b="1" lang="es-419">
                <a:latin typeface="Lato"/>
                <a:ea typeface="Lato"/>
                <a:cs typeface="Lato"/>
                <a:sym typeface="Lato"/>
              </a:rPr>
              <a:t>Administrador</a:t>
            </a:r>
            <a:r>
              <a:rPr lang="es-419">
                <a:latin typeface="Lato"/>
                <a:ea typeface="Lato"/>
                <a:cs typeface="Lato"/>
                <a:sym typeface="Lato"/>
              </a:rPr>
              <a:t>, </a:t>
            </a:r>
            <a:r>
              <a:rPr b="1" lang="es-419">
                <a:latin typeface="Lato"/>
                <a:ea typeface="Lato"/>
                <a:cs typeface="Lato"/>
                <a:sym typeface="Lato"/>
              </a:rPr>
              <a:t>gestionar</a:t>
            </a:r>
            <a:r>
              <a:rPr lang="es-419">
                <a:latin typeface="Lato"/>
                <a:ea typeface="Lato"/>
                <a:cs typeface="Lato"/>
                <a:sym typeface="Lato"/>
              </a:rPr>
              <a:t> (registrar, listar, dar de baja y modificar) </a:t>
            </a:r>
            <a:r>
              <a:rPr b="1" lang="es-419">
                <a:latin typeface="Lato"/>
                <a:ea typeface="Lato"/>
                <a:cs typeface="Lato"/>
                <a:sym typeface="Lato"/>
              </a:rPr>
              <a:t>los turnos</a:t>
            </a:r>
            <a:r>
              <a:rPr lang="es-419">
                <a:latin typeface="Lato"/>
                <a:ea typeface="Lato"/>
                <a:cs typeface="Lato"/>
                <a:sym typeface="Lato"/>
              </a:rPr>
              <a:t> correspondientes al área de postventa.</a:t>
            </a:r>
            <a:br>
              <a:rPr lang="es-419">
                <a:latin typeface="Lato"/>
                <a:ea typeface="Lato"/>
                <a:cs typeface="Lato"/>
                <a:sym typeface="Lato"/>
              </a:rPr>
            </a:br>
            <a:r>
              <a:rPr lang="es-419">
                <a:latin typeface="Lato"/>
                <a:ea typeface="Lato"/>
                <a:cs typeface="Lato"/>
                <a:sym typeface="Lato"/>
              </a:rPr>
              <a:t>A su vez, en esta plataforma, el usuario </a:t>
            </a:r>
            <a:r>
              <a:rPr b="1" lang="es-419">
                <a:latin typeface="Lato"/>
                <a:ea typeface="Lato"/>
                <a:cs typeface="Lato"/>
                <a:sym typeface="Lato"/>
              </a:rPr>
              <a:t>Cliente</a:t>
            </a:r>
            <a:r>
              <a:rPr lang="es-419">
                <a:latin typeface="Lato"/>
                <a:ea typeface="Lato"/>
                <a:cs typeface="Lato"/>
                <a:sym typeface="Lato"/>
              </a:rPr>
              <a:t> podrá </a:t>
            </a:r>
            <a:r>
              <a:rPr b="1" lang="es-419">
                <a:latin typeface="Lato"/>
                <a:ea typeface="Lato"/>
                <a:cs typeface="Lato"/>
                <a:sym typeface="Lato"/>
              </a:rPr>
              <a:t>solicitar un turno</a:t>
            </a:r>
            <a:r>
              <a:rPr lang="es-419">
                <a:latin typeface="Lato"/>
                <a:ea typeface="Lato"/>
                <a:cs typeface="Lato"/>
                <a:sym typeface="Lato"/>
              </a:rPr>
              <a:t> y/o modificarlo  (debiendo estar, para ello, registrado en la base de datos de ArgenMoto como tal)</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Análisis de Requerimientos</a:t>
            </a:r>
            <a:endParaRPr sz="2140"/>
          </a:p>
        </p:txBody>
      </p:sp>
      <p:sp>
        <p:nvSpPr>
          <p:cNvPr id="242" name="Google Shape;242;p29"/>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43" name="Google Shape;243;p29"/>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44" name="Google Shape;244;p29"/>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sp>
        <p:nvSpPr>
          <p:cNvPr id="245" name="Google Shape;245;p29"/>
          <p:cNvSpPr txBox="1"/>
          <p:nvPr/>
        </p:nvSpPr>
        <p:spPr>
          <a:xfrm>
            <a:off x="940950" y="1980788"/>
            <a:ext cx="7265700" cy="71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600">
                <a:latin typeface="Lato"/>
                <a:ea typeface="Lato"/>
                <a:cs typeface="Lato"/>
                <a:sym typeface="Lato"/>
              </a:rPr>
              <a:t>Las </a:t>
            </a:r>
            <a:r>
              <a:rPr b="1" lang="es-419" sz="1600">
                <a:latin typeface="Lato"/>
                <a:ea typeface="Lato"/>
                <a:cs typeface="Lato"/>
                <a:sym typeface="Lato"/>
              </a:rPr>
              <a:t>funcionalidades</a:t>
            </a:r>
            <a:r>
              <a:rPr lang="es-419" sz="1600">
                <a:latin typeface="Lato"/>
                <a:ea typeface="Lato"/>
                <a:cs typeface="Lato"/>
                <a:sym typeface="Lato"/>
              </a:rPr>
              <a:t> relacionadas con la gestión de la web y de la aplicación móvil </a:t>
            </a:r>
            <a:r>
              <a:rPr b="1" lang="es-419" sz="1600">
                <a:latin typeface="Lato"/>
                <a:ea typeface="Lato"/>
                <a:cs typeface="Lato"/>
                <a:sym typeface="Lato"/>
              </a:rPr>
              <a:t>podrán ser llevadas todas a cabo sólo por el administrador</a:t>
            </a:r>
            <a:r>
              <a:rPr lang="es-419" sz="1600">
                <a:latin typeface="Lato"/>
                <a:ea typeface="Lato"/>
                <a:cs typeface="Lato"/>
                <a:sym typeface="Lato"/>
              </a:rPr>
              <a:t>.</a:t>
            </a:r>
            <a:endParaRPr sz="1700">
              <a:latin typeface="Lato"/>
              <a:ea typeface="Lato"/>
              <a:cs typeface="Lato"/>
              <a:sym typeface="Lato"/>
            </a:endParaRPr>
          </a:p>
        </p:txBody>
      </p:sp>
      <p:sp>
        <p:nvSpPr>
          <p:cNvPr id="246" name="Google Shape;246;p29"/>
          <p:cNvSpPr txBox="1"/>
          <p:nvPr/>
        </p:nvSpPr>
        <p:spPr>
          <a:xfrm>
            <a:off x="987000" y="2822025"/>
            <a:ext cx="3585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500">
                <a:solidFill>
                  <a:schemeClr val="accent3"/>
                </a:solidFill>
                <a:latin typeface="Lato"/>
                <a:ea typeface="Lato"/>
                <a:cs typeface="Lato"/>
                <a:sym typeface="Lato"/>
              </a:rPr>
              <a:t>⇨ </a:t>
            </a:r>
            <a:r>
              <a:rPr lang="es-419" sz="1500">
                <a:latin typeface="Lato"/>
                <a:ea typeface="Lato"/>
                <a:cs typeface="Lato"/>
                <a:sym typeface="Lato"/>
              </a:rPr>
              <a:t>Sólo algunas de las funcionalidades de la aplicación móvil podrán ser utilizadas también por usuarios externos.</a:t>
            </a:r>
            <a:br>
              <a:rPr lang="es-419" sz="1500">
                <a:latin typeface="Lato"/>
                <a:ea typeface="Lato"/>
                <a:cs typeface="Lato"/>
                <a:sym typeface="Lato"/>
              </a:rPr>
            </a:br>
            <a:r>
              <a:rPr lang="es-419" sz="1500">
                <a:latin typeface="Lato"/>
                <a:ea typeface="Lato"/>
                <a:cs typeface="Lato"/>
                <a:sym typeface="Lato"/>
              </a:rPr>
              <a:t>Estos sólo podrán solicitar/registrar turnos y/o modificar los anteriormente ya solicitados.</a:t>
            </a:r>
            <a:endParaRPr sz="1500">
              <a:latin typeface="Lato"/>
              <a:ea typeface="Lato"/>
              <a:cs typeface="Lato"/>
              <a:sym typeface="Lato"/>
            </a:endParaRPr>
          </a:p>
        </p:txBody>
      </p:sp>
      <p:sp>
        <p:nvSpPr>
          <p:cNvPr id="247" name="Google Shape;247;p29"/>
          <p:cNvSpPr txBox="1"/>
          <p:nvPr/>
        </p:nvSpPr>
        <p:spPr>
          <a:xfrm>
            <a:off x="5012125" y="2878900"/>
            <a:ext cx="3477000" cy="147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500">
                <a:solidFill>
                  <a:schemeClr val="dk1"/>
                </a:solidFill>
                <a:latin typeface="Lato"/>
                <a:ea typeface="Lato"/>
                <a:cs typeface="Lato"/>
                <a:sym typeface="Lato"/>
              </a:rPr>
              <a:t>❕ </a:t>
            </a:r>
            <a:r>
              <a:rPr lang="es-419" sz="1500">
                <a:latin typeface="Lato"/>
                <a:ea typeface="Lato"/>
                <a:cs typeface="Lato"/>
                <a:sym typeface="Lato"/>
              </a:rPr>
              <a:t>El sistema no permitirá la autogestión de los usuarios externos (no administradores) para manipular proveedores, vendedores, facturas, clientes o cobranza</a:t>
            </a:r>
            <a:endParaRPr sz="15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Análisis de Requerimientos</a:t>
            </a:r>
            <a:endParaRPr sz="2140"/>
          </a:p>
        </p:txBody>
      </p:sp>
      <p:sp>
        <p:nvSpPr>
          <p:cNvPr id="253" name="Google Shape;253;p30"/>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54" name="Google Shape;254;p30"/>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55" name="Google Shape;255;p30"/>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sp>
        <p:nvSpPr>
          <p:cNvPr id="256" name="Google Shape;256;p30"/>
          <p:cNvSpPr txBox="1"/>
          <p:nvPr/>
        </p:nvSpPr>
        <p:spPr>
          <a:xfrm>
            <a:off x="827275" y="1943200"/>
            <a:ext cx="7265700" cy="94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500">
                <a:latin typeface="Lato"/>
                <a:ea typeface="Lato"/>
                <a:cs typeface="Lato"/>
                <a:sym typeface="Lato"/>
              </a:rPr>
              <a:t>Con estas implementaciones se espera que la empresa pueda </a:t>
            </a:r>
            <a:r>
              <a:rPr b="1" lang="es-419" sz="1500">
                <a:latin typeface="Lato"/>
                <a:ea typeface="Lato"/>
                <a:cs typeface="Lato"/>
                <a:sym typeface="Lato"/>
              </a:rPr>
              <a:t>gestionar</a:t>
            </a:r>
            <a:r>
              <a:rPr lang="es-419" sz="1500">
                <a:latin typeface="Lato"/>
                <a:ea typeface="Lato"/>
                <a:cs typeface="Lato"/>
                <a:sym typeface="Lato"/>
              </a:rPr>
              <a:t>, de manera </a:t>
            </a:r>
            <a:r>
              <a:rPr b="1" lang="es-419" sz="1500">
                <a:latin typeface="Lato"/>
                <a:ea typeface="Lato"/>
                <a:cs typeface="Lato"/>
                <a:sym typeface="Lato"/>
              </a:rPr>
              <a:t>eficiente y fácil</a:t>
            </a:r>
            <a:r>
              <a:rPr lang="es-419" sz="1500">
                <a:latin typeface="Lato"/>
                <a:ea typeface="Lato"/>
                <a:cs typeface="Lato"/>
                <a:sym typeface="Lato"/>
              </a:rPr>
              <a:t> de utilizar, todos los recursos necesarios para el desarrollo de las actividades comerciales.</a:t>
            </a:r>
            <a:endParaRPr sz="1500">
              <a:latin typeface="Lato"/>
              <a:ea typeface="Lato"/>
              <a:cs typeface="Lato"/>
              <a:sym typeface="Lato"/>
            </a:endParaRPr>
          </a:p>
        </p:txBody>
      </p:sp>
      <p:sp>
        <p:nvSpPr>
          <p:cNvPr id="257" name="Google Shape;257;p30"/>
          <p:cNvSpPr txBox="1"/>
          <p:nvPr/>
        </p:nvSpPr>
        <p:spPr>
          <a:xfrm>
            <a:off x="827275" y="2934375"/>
            <a:ext cx="7265700" cy="69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600">
                <a:solidFill>
                  <a:schemeClr val="dk1"/>
                </a:solidFill>
                <a:latin typeface="Lato"/>
                <a:ea typeface="Lato"/>
                <a:cs typeface="Lato"/>
                <a:sym typeface="Lato"/>
              </a:rPr>
              <a:t>✔ </a:t>
            </a:r>
            <a:r>
              <a:rPr lang="es-419" sz="1500">
                <a:latin typeface="Lato"/>
                <a:ea typeface="Lato"/>
                <a:cs typeface="Lato"/>
                <a:sym typeface="Lato"/>
              </a:rPr>
              <a:t>La disponibilidad y concentración en único sistema agilizará e incrementará la operatividad</a:t>
            </a:r>
            <a:endParaRPr sz="1500">
              <a:latin typeface="Lato"/>
              <a:ea typeface="Lato"/>
              <a:cs typeface="Lato"/>
              <a:sym typeface="Lato"/>
            </a:endParaRPr>
          </a:p>
        </p:txBody>
      </p:sp>
      <p:sp>
        <p:nvSpPr>
          <p:cNvPr id="258" name="Google Shape;258;p30"/>
          <p:cNvSpPr txBox="1"/>
          <p:nvPr/>
        </p:nvSpPr>
        <p:spPr>
          <a:xfrm>
            <a:off x="827275" y="3660050"/>
            <a:ext cx="7265700" cy="69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600">
                <a:solidFill>
                  <a:schemeClr val="dk1"/>
                </a:solidFill>
                <a:latin typeface="Lato"/>
                <a:ea typeface="Lato"/>
                <a:cs typeface="Lato"/>
                <a:sym typeface="Lato"/>
              </a:rPr>
              <a:t>✔ </a:t>
            </a:r>
            <a:r>
              <a:rPr lang="es-419" sz="1500">
                <a:latin typeface="Lato"/>
                <a:ea typeface="Lato"/>
                <a:cs typeface="Lato"/>
                <a:sym typeface="Lato"/>
              </a:rPr>
              <a:t>Por último, estas implementaciones permitirán al cliente obtener una interacción simple y altamente resolutiva para/con la empresa.</a:t>
            </a:r>
            <a:endParaRPr sz="15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Casos de uso:</a:t>
            </a:r>
            <a:endParaRPr sz="2140"/>
          </a:p>
        </p:txBody>
      </p:sp>
      <p:sp>
        <p:nvSpPr>
          <p:cNvPr id="264" name="Google Shape;264;p31"/>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65" name="Google Shape;265;p31"/>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66" name="Google Shape;266;p31"/>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Lato"/>
              <a:ea typeface="Lato"/>
              <a:cs typeface="Lato"/>
              <a:sym typeface="Lato"/>
            </a:endParaRPr>
          </a:p>
        </p:txBody>
      </p:sp>
      <p:pic>
        <p:nvPicPr>
          <p:cNvPr id="267" name="Google Shape;267;p31"/>
          <p:cNvPicPr preferRelativeResize="0"/>
          <p:nvPr/>
        </p:nvPicPr>
        <p:blipFill>
          <a:blip r:embed="rId3">
            <a:alphaModFix/>
          </a:blip>
          <a:stretch>
            <a:fillRect/>
          </a:stretch>
        </p:blipFill>
        <p:spPr>
          <a:xfrm>
            <a:off x="6746325" y="2512350"/>
            <a:ext cx="1940250" cy="2079600"/>
          </a:xfrm>
          <a:prstGeom prst="rect">
            <a:avLst/>
          </a:prstGeom>
          <a:noFill/>
          <a:ln>
            <a:noFill/>
          </a:ln>
        </p:spPr>
      </p:pic>
      <p:sp>
        <p:nvSpPr>
          <p:cNvPr id="268" name="Google Shape;268;p31"/>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a:latin typeface="Lato"/>
                <a:ea typeface="Lato"/>
                <a:cs typeface="Lato"/>
                <a:sym typeface="Lato"/>
              </a:rPr>
              <a:t>Realizamos los casos de uso que pertenecen a los requerimientos funcionales. A partir de ellos, se presentan las interfaces representativas.</a:t>
            </a:r>
            <a:endParaRPr sz="1600">
              <a:solidFill>
                <a:srgbClr val="161616"/>
              </a:solidFill>
              <a:latin typeface="Lato"/>
              <a:ea typeface="Lato"/>
              <a:cs typeface="Lato"/>
              <a:sym typeface="Lato"/>
            </a:endParaRPr>
          </a:p>
        </p:txBody>
      </p:sp>
      <p:pic>
        <p:nvPicPr>
          <p:cNvPr id="269" name="Google Shape;269;p31"/>
          <p:cNvPicPr preferRelativeResize="0"/>
          <p:nvPr/>
        </p:nvPicPr>
        <p:blipFill>
          <a:blip r:embed="rId4">
            <a:alphaModFix/>
          </a:blip>
          <a:stretch>
            <a:fillRect/>
          </a:stretch>
        </p:blipFill>
        <p:spPr>
          <a:xfrm>
            <a:off x="841588" y="3815650"/>
            <a:ext cx="2783639" cy="1104900"/>
          </a:xfrm>
          <a:prstGeom prst="rect">
            <a:avLst/>
          </a:prstGeom>
          <a:noFill/>
          <a:ln>
            <a:noFill/>
          </a:ln>
        </p:spPr>
      </p:pic>
      <p:pic>
        <p:nvPicPr>
          <p:cNvPr id="270" name="Google Shape;270;p31"/>
          <p:cNvPicPr preferRelativeResize="0"/>
          <p:nvPr/>
        </p:nvPicPr>
        <p:blipFill>
          <a:blip r:embed="rId5">
            <a:alphaModFix/>
          </a:blip>
          <a:stretch>
            <a:fillRect/>
          </a:stretch>
        </p:blipFill>
        <p:spPr>
          <a:xfrm>
            <a:off x="4282000" y="3815651"/>
            <a:ext cx="1562769" cy="1104900"/>
          </a:xfrm>
          <a:prstGeom prst="rect">
            <a:avLst/>
          </a:prstGeom>
          <a:noFill/>
          <a:ln>
            <a:noFill/>
          </a:ln>
        </p:spPr>
      </p:pic>
      <p:pic>
        <p:nvPicPr>
          <p:cNvPr id="271" name="Google Shape;271;p31"/>
          <p:cNvPicPr preferRelativeResize="0"/>
          <p:nvPr/>
        </p:nvPicPr>
        <p:blipFill>
          <a:blip r:embed="rId6">
            <a:alphaModFix/>
          </a:blip>
          <a:stretch>
            <a:fillRect/>
          </a:stretch>
        </p:blipFill>
        <p:spPr>
          <a:xfrm>
            <a:off x="841600" y="2531050"/>
            <a:ext cx="2783625" cy="1104900"/>
          </a:xfrm>
          <a:prstGeom prst="rect">
            <a:avLst/>
          </a:prstGeom>
          <a:noFill/>
          <a:ln>
            <a:noFill/>
          </a:ln>
        </p:spPr>
      </p:pic>
      <p:pic>
        <p:nvPicPr>
          <p:cNvPr id="272" name="Google Shape;272;p31"/>
          <p:cNvPicPr preferRelativeResize="0"/>
          <p:nvPr/>
        </p:nvPicPr>
        <p:blipFill>
          <a:blip r:embed="rId7">
            <a:alphaModFix/>
          </a:blip>
          <a:stretch>
            <a:fillRect/>
          </a:stretch>
        </p:blipFill>
        <p:spPr>
          <a:xfrm>
            <a:off x="4255600" y="2512362"/>
            <a:ext cx="1615575" cy="1142275"/>
          </a:xfrm>
          <a:prstGeom prst="rect">
            <a:avLst/>
          </a:prstGeom>
          <a:noFill/>
          <a:ln>
            <a:noFill/>
          </a:ln>
        </p:spPr>
      </p:pic>
      <p:sp>
        <p:nvSpPr>
          <p:cNvPr id="273" name="Google Shape;273;p31"/>
          <p:cNvSpPr/>
          <p:nvPr/>
        </p:nvSpPr>
        <p:spPr>
          <a:xfrm>
            <a:off x="799275" y="2512350"/>
            <a:ext cx="29010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799275" y="3787600"/>
            <a:ext cx="29010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4204975" y="2512350"/>
            <a:ext cx="17244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4201188" y="3787600"/>
            <a:ext cx="17244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txBox="1"/>
          <p:nvPr/>
        </p:nvSpPr>
        <p:spPr>
          <a:xfrm>
            <a:off x="7217250" y="4591950"/>
            <a:ext cx="99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latin typeface="Lato"/>
                <a:ea typeface="Lato"/>
                <a:cs typeface="Lato"/>
                <a:sym typeface="Lato"/>
              </a:rPr>
              <a:t>Aclaración</a:t>
            </a:r>
            <a:endParaRPr sz="13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a:t>
            </a:r>
            <a:endParaRPr/>
          </a:p>
        </p:txBody>
      </p:sp>
      <p:sp>
        <p:nvSpPr>
          <p:cNvPr id="94" name="Google Shape;94;p14"/>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95" name="Google Shape;95;p14"/>
          <p:cNvSpPr txBox="1"/>
          <p:nvPr/>
        </p:nvSpPr>
        <p:spPr>
          <a:xfrm>
            <a:off x="729450" y="1853850"/>
            <a:ext cx="7655700" cy="296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419" sz="1600">
                <a:solidFill>
                  <a:srgbClr val="161616"/>
                </a:solidFill>
                <a:latin typeface="Lato"/>
                <a:ea typeface="Lato"/>
                <a:cs typeface="Lato"/>
                <a:sym typeface="Lato"/>
              </a:rPr>
              <a:t>La empresa ArgenMoto solicita la elaboración de una página web y una aplicación móvil para gestionar diversas áreas. Para poder lograrlo, se necesita llevar a cabo:</a:t>
            </a:r>
            <a:endParaRPr sz="1600">
              <a:solidFill>
                <a:srgbClr val="161616"/>
              </a:solidFill>
              <a:latin typeface="Lato"/>
              <a:ea typeface="Lato"/>
              <a:cs typeface="Lato"/>
              <a:sym typeface="Lato"/>
            </a:endParaRPr>
          </a:p>
          <a:p>
            <a:pPr indent="-330200" lvl="0" marL="457200" rtl="0" algn="l">
              <a:lnSpc>
                <a:spcPct val="115000"/>
              </a:lnSpc>
              <a:spcBef>
                <a:spcPts val="1200"/>
              </a:spcBef>
              <a:spcAft>
                <a:spcPts val="0"/>
              </a:spcAft>
              <a:buClr>
                <a:srgbClr val="161616"/>
              </a:buClr>
              <a:buSzPts val="1600"/>
              <a:buFont typeface="Lato"/>
              <a:buChar char="●"/>
            </a:pPr>
            <a:r>
              <a:rPr lang="es-419" sz="1600">
                <a:solidFill>
                  <a:srgbClr val="161616"/>
                </a:solidFill>
                <a:latin typeface="Lato"/>
                <a:ea typeface="Lato"/>
                <a:cs typeface="Lato"/>
                <a:sym typeface="Lato"/>
              </a:rPr>
              <a:t>Estudio de factibilidad</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Análisis de requerimientos</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Casos de uso</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Interfaces</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Elección de metodologías de trabajo</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Análisis de riesgos</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Elaboración de modelos</a:t>
            </a:r>
            <a:endParaRPr>
              <a:solidFill>
                <a:srgbClr val="161616"/>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2"/>
          <p:cNvPicPr preferRelativeResize="0"/>
          <p:nvPr/>
        </p:nvPicPr>
        <p:blipFill rotWithShape="1">
          <a:blip r:embed="rId3">
            <a:alphaModFix/>
          </a:blip>
          <a:srcRect b="0" l="0" r="0" t="0"/>
          <a:stretch/>
        </p:blipFill>
        <p:spPr>
          <a:xfrm>
            <a:off x="841588" y="3815650"/>
            <a:ext cx="2783639" cy="1104900"/>
          </a:xfrm>
          <a:prstGeom prst="rect">
            <a:avLst/>
          </a:prstGeom>
          <a:noFill/>
          <a:ln>
            <a:noFill/>
          </a:ln>
        </p:spPr>
      </p:pic>
      <p:sp>
        <p:nvSpPr>
          <p:cNvPr id="283" name="Google Shape;283;p32"/>
          <p:cNvSpPr/>
          <p:nvPr/>
        </p:nvSpPr>
        <p:spPr>
          <a:xfrm>
            <a:off x="799275" y="3787600"/>
            <a:ext cx="29010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2"/>
          <p:cNvPicPr preferRelativeResize="0"/>
          <p:nvPr/>
        </p:nvPicPr>
        <p:blipFill rotWithShape="1">
          <a:blip r:embed="rId4">
            <a:alphaModFix/>
          </a:blip>
          <a:srcRect b="0" l="0" r="0" t="0"/>
          <a:stretch/>
        </p:blipFill>
        <p:spPr>
          <a:xfrm>
            <a:off x="841600" y="2531050"/>
            <a:ext cx="2783625" cy="1104900"/>
          </a:xfrm>
          <a:prstGeom prst="rect">
            <a:avLst/>
          </a:prstGeom>
          <a:noFill/>
          <a:ln>
            <a:noFill/>
          </a:ln>
        </p:spPr>
      </p:pic>
      <p:sp>
        <p:nvSpPr>
          <p:cNvPr id="285" name="Google Shape;285;p32"/>
          <p:cNvSpPr/>
          <p:nvPr/>
        </p:nvSpPr>
        <p:spPr>
          <a:xfrm>
            <a:off x="799275" y="2512350"/>
            <a:ext cx="29010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Casos de uso:</a:t>
            </a:r>
            <a:endParaRPr sz="2140"/>
          </a:p>
        </p:txBody>
      </p:sp>
      <p:sp>
        <p:nvSpPr>
          <p:cNvPr id="287" name="Google Shape;287;p32"/>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288" name="Google Shape;288;p32"/>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289" name="Google Shape;289;p32"/>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a:latin typeface="Lato"/>
                <a:ea typeface="Lato"/>
                <a:cs typeface="Lato"/>
                <a:sym typeface="Lato"/>
              </a:rPr>
              <a:t>Realizamos los casos de uso que pertenecen a los requerimientos funcionales. A partir de ellos, se presentan las interfaces representativas.</a:t>
            </a:r>
            <a:endParaRPr sz="1600">
              <a:solidFill>
                <a:srgbClr val="161616"/>
              </a:solidFill>
              <a:latin typeface="Lato"/>
              <a:ea typeface="Lato"/>
              <a:cs typeface="Lato"/>
              <a:sym typeface="Lato"/>
            </a:endParaRPr>
          </a:p>
        </p:txBody>
      </p:sp>
      <p:pic>
        <p:nvPicPr>
          <p:cNvPr id="290" name="Google Shape;290;p32"/>
          <p:cNvPicPr preferRelativeResize="0"/>
          <p:nvPr/>
        </p:nvPicPr>
        <p:blipFill>
          <a:blip r:embed="rId5">
            <a:alphaModFix/>
          </a:blip>
          <a:stretch>
            <a:fillRect/>
          </a:stretch>
        </p:blipFill>
        <p:spPr>
          <a:xfrm>
            <a:off x="7166150" y="3034850"/>
            <a:ext cx="1642122" cy="1161000"/>
          </a:xfrm>
          <a:prstGeom prst="rect">
            <a:avLst/>
          </a:prstGeom>
          <a:noFill/>
          <a:ln>
            <a:noFill/>
          </a:ln>
        </p:spPr>
      </p:pic>
      <p:pic>
        <p:nvPicPr>
          <p:cNvPr id="291" name="Google Shape;291;p32"/>
          <p:cNvPicPr preferRelativeResize="0"/>
          <p:nvPr/>
        </p:nvPicPr>
        <p:blipFill>
          <a:blip r:embed="rId6">
            <a:alphaModFix/>
          </a:blip>
          <a:stretch>
            <a:fillRect/>
          </a:stretch>
        </p:blipFill>
        <p:spPr>
          <a:xfrm>
            <a:off x="3851375" y="2526450"/>
            <a:ext cx="2853900" cy="1132804"/>
          </a:xfrm>
          <a:prstGeom prst="rect">
            <a:avLst/>
          </a:prstGeom>
          <a:noFill/>
          <a:ln>
            <a:noFill/>
          </a:ln>
        </p:spPr>
      </p:pic>
      <p:pic>
        <p:nvPicPr>
          <p:cNvPr id="292" name="Google Shape;292;p32"/>
          <p:cNvPicPr preferRelativeResize="0"/>
          <p:nvPr/>
        </p:nvPicPr>
        <p:blipFill>
          <a:blip r:embed="rId7">
            <a:alphaModFix/>
          </a:blip>
          <a:stretch>
            <a:fillRect/>
          </a:stretch>
        </p:blipFill>
        <p:spPr>
          <a:xfrm>
            <a:off x="3851375" y="3813050"/>
            <a:ext cx="2901000" cy="1110096"/>
          </a:xfrm>
          <a:prstGeom prst="rect">
            <a:avLst/>
          </a:prstGeom>
          <a:noFill/>
          <a:ln>
            <a:noFill/>
          </a:ln>
        </p:spPr>
      </p:pic>
      <p:sp>
        <p:nvSpPr>
          <p:cNvPr id="293" name="Google Shape;293;p32"/>
          <p:cNvSpPr/>
          <p:nvPr/>
        </p:nvSpPr>
        <p:spPr>
          <a:xfrm>
            <a:off x="3820675" y="3787600"/>
            <a:ext cx="29781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3789275" y="2512350"/>
            <a:ext cx="2978100" cy="1161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7124050" y="2992975"/>
            <a:ext cx="1788300" cy="1234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40"/>
              <a:t>Casos de uso:</a:t>
            </a:r>
            <a:endParaRPr sz="2140"/>
          </a:p>
        </p:txBody>
      </p:sp>
      <p:sp>
        <p:nvSpPr>
          <p:cNvPr id="301" name="Google Shape;301;p33"/>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02" name="Google Shape;302;p33"/>
          <p:cNvSpPr txBox="1"/>
          <p:nvPr/>
        </p:nvSpPr>
        <p:spPr>
          <a:xfrm>
            <a:off x="729450" y="2634650"/>
            <a:ext cx="2853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Lato"/>
              <a:ea typeface="Lato"/>
              <a:cs typeface="Lato"/>
              <a:sym typeface="Lato"/>
            </a:endParaRPr>
          </a:p>
        </p:txBody>
      </p:sp>
      <p:sp>
        <p:nvSpPr>
          <p:cNvPr id="303" name="Google Shape;303;p33"/>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a:latin typeface="Lato"/>
                <a:ea typeface="Lato"/>
                <a:cs typeface="Lato"/>
                <a:sym typeface="Lato"/>
              </a:rPr>
              <a:t>Realizamos los casos de uso que pertenecen a los requerimientos funcionales. A partir de ellos, se presentan las interfaces representativas.</a:t>
            </a:r>
            <a:endParaRPr sz="1600">
              <a:solidFill>
                <a:srgbClr val="161616"/>
              </a:solidFill>
              <a:latin typeface="Lato"/>
              <a:ea typeface="Lato"/>
              <a:cs typeface="Lato"/>
              <a:sym typeface="Lato"/>
            </a:endParaRPr>
          </a:p>
        </p:txBody>
      </p:sp>
      <p:pic>
        <p:nvPicPr>
          <p:cNvPr id="304" name="Google Shape;304;p33"/>
          <p:cNvPicPr preferRelativeResize="0"/>
          <p:nvPr/>
        </p:nvPicPr>
        <p:blipFill>
          <a:blip r:embed="rId3">
            <a:alphaModFix/>
          </a:blip>
          <a:stretch>
            <a:fillRect/>
          </a:stretch>
        </p:blipFill>
        <p:spPr>
          <a:xfrm>
            <a:off x="781175" y="2718875"/>
            <a:ext cx="3386825" cy="2114950"/>
          </a:xfrm>
          <a:prstGeom prst="rect">
            <a:avLst/>
          </a:prstGeom>
          <a:noFill/>
          <a:ln>
            <a:noFill/>
          </a:ln>
        </p:spPr>
      </p:pic>
      <p:sp>
        <p:nvSpPr>
          <p:cNvPr id="305" name="Google Shape;305;p33"/>
          <p:cNvSpPr/>
          <p:nvPr/>
        </p:nvSpPr>
        <p:spPr>
          <a:xfrm>
            <a:off x="4572000" y="2559988"/>
            <a:ext cx="4374900" cy="231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a:t>Caso de uso con mayor complejidad por la variedad de opciones que presenta. Registrar una nota de crédito o de débito es opcional al registrar una factura, mientras que sí o sí debe elegirse un medio de pago.</a:t>
            </a:r>
            <a:endParaRPr/>
          </a:p>
        </p:txBody>
      </p:sp>
      <p:sp>
        <p:nvSpPr>
          <p:cNvPr id="306" name="Google Shape;306;p33"/>
          <p:cNvSpPr/>
          <p:nvPr/>
        </p:nvSpPr>
        <p:spPr>
          <a:xfrm>
            <a:off x="705900" y="2634650"/>
            <a:ext cx="3565500" cy="2272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12" name="Google Shape;31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Interfaces del sistema</a:t>
            </a:r>
            <a:endParaRPr/>
          </a:p>
        </p:txBody>
      </p:sp>
      <p:sp>
        <p:nvSpPr>
          <p:cNvPr id="313" name="Google Shape;313;p34"/>
          <p:cNvSpPr txBox="1"/>
          <p:nvPr/>
        </p:nvSpPr>
        <p:spPr>
          <a:xfrm>
            <a:off x="729450" y="1797425"/>
            <a:ext cx="7840500" cy="90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Obtenidos los requerimientos, generamos las interfaces. Son muy amigables e intuitivas. Vamos a presentar algunas capturas para mostrar el diseño y los puntos más importantes: </a:t>
            </a:r>
            <a:endParaRPr sz="1600">
              <a:solidFill>
                <a:srgbClr val="161616"/>
              </a:solidFill>
              <a:latin typeface="Lato"/>
              <a:ea typeface="Lato"/>
              <a:cs typeface="Lato"/>
              <a:sym typeface="Lato"/>
            </a:endParaRPr>
          </a:p>
        </p:txBody>
      </p:sp>
      <p:pic>
        <p:nvPicPr>
          <p:cNvPr id="314" name="Google Shape;314;p34"/>
          <p:cNvPicPr preferRelativeResize="0"/>
          <p:nvPr/>
        </p:nvPicPr>
        <p:blipFill>
          <a:blip r:embed="rId3">
            <a:alphaModFix/>
          </a:blip>
          <a:stretch>
            <a:fillRect/>
          </a:stretch>
        </p:blipFill>
        <p:spPr>
          <a:xfrm>
            <a:off x="777575" y="2701625"/>
            <a:ext cx="4345824" cy="2220875"/>
          </a:xfrm>
          <a:prstGeom prst="rect">
            <a:avLst/>
          </a:prstGeom>
          <a:noFill/>
          <a:ln>
            <a:noFill/>
          </a:ln>
        </p:spPr>
      </p:pic>
      <p:sp>
        <p:nvSpPr>
          <p:cNvPr id="315" name="Google Shape;315;p34"/>
          <p:cNvSpPr/>
          <p:nvPr/>
        </p:nvSpPr>
        <p:spPr>
          <a:xfrm>
            <a:off x="5304225" y="3144350"/>
            <a:ext cx="3455800" cy="1205500"/>
          </a:xfrm>
          <a:prstGeom prst="flowChartDisplay">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La pantalla de ingreso permite dar diferentes accesos según los permisos de cada usuario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21" name="Google Shape;32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Interfaces del sistema</a:t>
            </a:r>
            <a:endParaRPr/>
          </a:p>
        </p:txBody>
      </p:sp>
      <p:sp>
        <p:nvSpPr>
          <p:cNvPr id="322" name="Google Shape;322;p35"/>
          <p:cNvSpPr txBox="1"/>
          <p:nvPr/>
        </p:nvSpPr>
        <p:spPr>
          <a:xfrm>
            <a:off x="729450" y="1797425"/>
            <a:ext cx="7840500" cy="9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Cada pantalla está diferenciada por colores, con letras sobrias y grandes. </a:t>
            </a:r>
            <a:endParaRPr sz="1600">
              <a:solidFill>
                <a:srgbClr val="161616"/>
              </a:solidFill>
              <a:latin typeface="Lato"/>
              <a:ea typeface="Lato"/>
              <a:cs typeface="Lato"/>
              <a:sym typeface="Lato"/>
            </a:endParaRPr>
          </a:p>
        </p:txBody>
      </p:sp>
      <p:pic>
        <p:nvPicPr>
          <p:cNvPr id="323" name="Google Shape;323;p35"/>
          <p:cNvPicPr preferRelativeResize="0"/>
          <p:nvPr/>
        </p:nvPicPr>
        <p:blipFill>
          <a:blip r:embed="rId3">
            <a:alphaModFix/>
          </a:blip>
          <a:stretch>
            <a:fillRect/>
          </a:stretch>
        </p:blipFill>
        <p:spPr>
          <a:xfrm>
            <a:off x="4291325" y="2754775"/>
            <a:ext cx="4207525" cy="2137050"/>
          </a:xfrm>
          <a:prstGeom prst="rect">
            <a:avLst/>
          </a:prstGeom>
          <a:noFill/>
          <a:ln>
            <a:noFill/>
          </a:ln>
        </p:spPr>
      </p:pic>
      <p:sp>
        <p:nvSpPr>
          <p:cNvPr id="324" name="Google Shape;324;p35"/>
          <p:cNvSpPr/>
          <p:nvPr/>
        </p:nvSpPr>
        <p:spPr>
          <a:xfrm>
            <a:off x="729450" y="2862375"/>
            <a:ext cx="3148200" cy="1839000"/>
          </a:xfrm>
          <a:prstGeom prst="flowChartMagneticTape">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El menú principal da acceso a todas las opciones según los permisos. Todo el sistema al alcance de la mano.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30" name="Google Shape;33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Interfaces del sistema</a:t>
            </a:r>
            <a:endParaRPr/>
          </a:p>
        </p:txBody>
      </p:sp>
      <p:sp>
        <p:nvSpPr>
          <p:cNvPr id="331" name="Google Shape;331;p36"/>
          <p:cNvSpPr txBox="1"/>
          <p:nvPr/>
        </p:nvSpPr>
        <p:spPr>
          <a:xfrm>
            <a:off x="729450" y="1797425"/>
            <a:ext cx="7840500" cy="9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Al desplazarse por las opciones, éstas se van a pintar de un color diferente para facilitar y distinguir el acceso a cada opción. </a:t>
            </a:r>
            <a:endParaRPr sz="1600">
              <a:solidFill>
                <a:srgbClr val="161616"/>
              </a:solidFill>
              <a:latin typeface="Lato"/>
              <a:ea typeface="Lato"/>
              <a:cs typeface="Lato"/>
              <a:sym typeface="Lato"/>
            </a:endParaRPr>
          </a:p>
        </p:txBody>
      </p:sp>
      <p:pic>
        <p:nvPicPr>
          <p:cNvPr id="332" name="Google Shape;332;p36"/>
          <p:cNvPicPr preferRelativeResize="0"/>
          <p:nvPr/>
        </p:nvPicPr>
        <p:blipFill>
          <a:blip r:embed="rId3">
            <a:alphaModFix/>
          </a:blip>
          <a:stretch>
            <a:fillRect/>
          </a:stretch>
        </p:blipFill>
        <p:spPr>
          <a:xfrm>
            <a:off x="795325" y="2678575"/>
            <a:ext cx="4117124" cy="2137050"/>
          </a:xfrm>
          <a:prstGeom prst="rect">
            <a:avLst/>
          </a:prstGeom>
          <a:noFill/>
          <a:ln>
            <a:noFill/>
          </a:ln>
        </p:spPr>
      </p:pic>
      <p:sp>
        <p:nvSpPr>
          <p:cNvPr id="333" name="Google Shape;333;p36"/>
          <p:cNvSpPr/>
          <p:nvPr/>
        </p:nvSpPr>
        <p:spPr>
          <a:xfrm>
            <a:off x="5685975" y="3085900"/>
            <a:ext cx="2642100" cy="1322400"/>
          </a:xfrm>
          <a:prstGeom prst="wedgeRoundRectCallout">
            <a:avLst>
              <a:gd fmla="val -20833" name="adj1"/>
              <a:gd fmla="val 62500"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a:t>Todos los actores/usuarios tienen las opciones para manipular su información de manera completa.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39" name="Google Shape;33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Interfaces del sistema</a:t>
            </a:r>
            <a:endParaRPr/>
          </a:p>
        </p:txBody>
      </p:sp>
      <p:sp>
        <p:nvSpPr>
          <p:cNvPr id="340" name="Google Shape;340;p37"/>
          <p:cNvSpPr txBox="1"/>
          <p:nvPr/>
        </p:nvSpPr>
        <p:spPr>
          <a:xfrm>
            <a:off x="729450" y="1797425"/>
            <a:ext cx="7840500" cy="9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Gracias al diseño moderno, su visibilidad, opciones auditivas y subtítulos agregados, el sistema está diseñado para todo público. </a:t>
            </a:r>
            <a:endParaRPr sz="1600">
              <a:solidFill>
                <a:srgbClr val="161616"/>
              </a:solidFill>
              <a:latin typeface="Lato"/>
              <a:ea typeface="Lato"/>
              <a:cs typeface="Lato"/>
              <a:sym typeface="Lato"/>
            </a:endParaRPr>
          </a:p>
        </p:txBody>
      </p:sp>
      <p:pic>
        <p:nvPicPr>
          <p:cNvPr id="341" name="Google Shape;341;p37"/>
          <p:cNvPicPr preferRelativeResize="0"/>
          <p:nvPr/>
        </p:nvPicPr>
        <p:blipFill>
          <a:blip r:embed="rId3">
            <a:alphaModFix/>
          </a:blip>
          <a:stretch>
            <a:fillRect/>
          </a:stretch>
        </p:blipFill>
        <p:spPr>
          <a:xfrm>
            <a:off x="4833775" y="2658475"/>
            <a:ext cx="3896100" cy="2137076"/>
          </a:xfrm>
          <a:prstGeom prst="rect">
            <a:avLst/>
          </a:prstGeom>
          <a:noFill/>
          <a:ln>
            <a:noFill/>
          </a:ln>
        </p:spPr>
      </p:pic>
      <p:sp>
        <p:nvSpPr>
          <p:cNvPr id="342" name="Google Shape;342;p37"/>
          <p:cNvSpPr/>
          <p:nvPr/>
        </p:nvSpPr>
        <p:spPr>
          <a:xfrm>
            <a:off x="803675" y="3074050"/>
            <a:ext cx="3455700" cy="14364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Todos los medios de pago a un solo click. A la vanguardia de las primeras marcas.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48" name="Google Shape;34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 de trabajo</a:t>
            </a:r>
            <a:endParaRPr/>
          </a:p>
        </p:txBody>
      </p:sp>
      <p:sp>
        <p:nvSpPr>
          <p:cNvPr id="349" name="Google Shape;349;p38"/>
          <p:cNvSpPr txBox="1"/>
          <p:nvPr/>
        </p:nvSpPr>
        <p:spPr>
          <a:xfrm>
            <a:off x="729450" y="1797425"/>
            <a:ext cx="7840500" cy="30870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lang="es-419" sz="1600">
                <a:solidFill>
                  <a:srgbClr val="161616"/>
                </a:solidFill>
                <a:latin typeface="Lato"/>
                <a:ea typeface="Lato"/>
                <a:cs typeface="Lato"/>
                <a:sym typeface="Lato"/>
              </a:rPr>
              <a:t>Es necesario establecer </a:t>
            </a:r>
            <a:r>
              <a:rPr lang="es-419" sz="1600">
                <a:solidFill>
                  <a:srgbClr val="161616"/>
                </a:solidFill>
                <a:latin typeface="Lato"/>
                <a:ea typeface="Lato"/>
                <a:cs typeface="Lato"/>
                <a:sym typeface="Lato"/>
              </a:rPr>
              <a:t>qué</a:t>
            </a:r>
            <a:r>
              <a:rPr lang="es-419" sz="1600">
                <a:solidFill>
                  <a:srgbClr val="161616"/>
                </a:solidFill>
                <a:latin typeface="Lato"/>
                <a:ea typeface="Lato"/>
                <a:cs typeface="Lato"/>
                <a:sym typeface="Lato"/>
              </a:rPr>
              <a:t> ciclo de vida se aplicará para desarrollar los dos apartados principales del proyecto: </a:t>
            </a:r>
            <a:endParaRPr sz="1600">
              <a:solidFill>
                <a:srgbClr val="161616"/>
              </a:solidFill>
              <a:latin typeface="Lato"/>
              <a:ea typeface="Lato"/>
              <a:cs typeface="Lato"/>
              <a:sym typeface="Lato"/>
            </a:endParaRPr>
          </a:p>
          <a:p>
            <a:pPr indent="-330200" lvl="0" marL="457200" rtl="0" algn="just">
              <a:lnSpc>
                <a:spcPct val="120000"/>
              </a:lnSpc>
              <a:spcBef>
                <a:spcPts val="1200"/>
              </a:spcBef>
              <a:spcAft>
                <a:spcPts val="0"/>
              </a:spcAft>
              <a:buClr>
                <a:srgbClr val="161616"/>
              </a:buClr>
              <a:buSzPts val="1600"/>
              <a:buFont typeface="Lato"/>
              <a:buChar char="●"/>
            </a:pPr>
            <a:r>
              <a:rPr lang="es-419" sz="1600">
                <a:solidFill>
                  <a:srgbClr val="161616"/>
                </a:solidFill>
                <a:latin typeface="Lato"/>
                <a:ea typeface="Lato"/>
                <a:cs typeface="Lato"/>
                <a:sym typeface="Lato"/>
              </a:rPr>
              <a:t>Página web</a:t>
            </a:r>
            <a:endParaRPr sz="1600">
              <a:solidFill>
                <a:srgbClr val="161616"/>
              </a:solidFill>
              <a:latin typeface="Lato"/>
              <a:ea typeface="Lato"/>
              <a:cs typeface="Lato"/>
              <a:sym typeface="Lato"/>
            </a:endParaRPr>
          </a:p>
          <a:p>
            <a:pPr indent="-330200" lvl="0" marL="457200" rtl="0" algn="just">
              <a:lnSpc>
                <a:spcPct val="120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Aplicación móvil. </a:t>
            </a:r>
            <a:endParaRPr sz="1600">
              <a:solidFill>
                <a:srgbClr val="161616"/>
              </a:solidFill>
              <a:latin typeface="Lato"/>
              <a:ea typeface="Lato"/>
              <a:cs typeface="Lato"/>
              <a:sym typeface="Lato"/>
            </a:endParaRPr>
          </a:p>
          <a:p>
            <a:pPr indent="0" lvl="0" marL="0" rtl="0" algn="just">
              <a:lnSpc>
                <a:spcPct val="120000"/>
              </a:lnSpc>
              <a:spcBef>
                <a:spcPts val="1200"/>
              </a:spcBef>
              <a:spcAft>
                <a:spcPts val="1200"/>
              </a:spcAft>
              <a:buNone/>
            </a:pPr>
            <a:r>
              <a:rPr lang="es-419" sz="1600">
                <a:solidFill>
                  <a:srgbClr val="161616"/>
                </a:solidFill>
                <a:latin typeface="Lato"/>
                <a:ea typeface="Lato"/>
                <a:cs typeface="Lato"/>
                <a:sym typeface="Lato"/>
              </a:rPr>
              <a:t>Para llegar a una conclusión adecuada, es necesario analizar las características de cada ciclo de vida, comprendiendo las necesidades de nuestros proyectos y </a:t>
            </a:r>
            <a:r>
              <a:rPr lang="es-419" sz="1600">
                <a:solidFill>
                  <a:srgbClr val="161616"/>
                </a:solidFill>
                <a:latin typeface="Lato"/>
                <a:ea typeface="Lato"/>
                <a:cs typeface="Lato"/>
                <a:sym typeface="Lato"/>
              </a:rPr>
              <a:t>cómo</a:t>
            </a:r>
            <a:r>
              <a:rPr lang="es-419" sz="1600">
                <a:solidFill>
                  <a:srgbClr val="161616"/>
                </a:solidFill>
                <a:latin typeface="Lato"/>
                <a:ea typeface="Lato"/>
                <a:cs typeface="Lato"/>
                <a:sym typeface="Lato"/>
              </a:rPr>
              <a:t> satisfacerlas</a:t>
            </a:r>
            <a:r>
              <a:rPr lang="es-419" sz="1600">
                <a:solidFill>
                  <a:srgbClr val="161616"/>
                </a:solidFill>
                <a:latin typeface="Lato"/>
                <a:ea typeface="Lato"/>
                <a:cs typeface="Lato"/>
                <a:sym typeface="Lato"/>
              </a:rPr>
              <a:t>, descartando desde ya el modelo de cascada por su rigidez, baja tolerancia a los errores y al cambio en los requerimientos, que no son compatibles con un proyecto dinámico como el que afrontamos.</a:t>
            </a:r>
            <a:endParaRPr sz="1600">
              <a:solidFill>
                <a:srgbClr val="161616"/>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55" name="Google Shape;35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 de trabajo: Página web</a:t>
            </a:r>
            <a:endParaRPr/>
          </a:p>
        </p:txBody>
      </p:sp>
      <p:sp>
        <p:nvSpPr>
          <p:cNvPr id="356" name="Google Shape;356;p39"/>
          <p:cNvSpPr txBox="1"/>
          <p:nvPr/>
        </p:nvSpPr>
        <p:spPr>
          <a:xfrm>
            <a:off x="729450" y="1797425"/>
            <a:ext cx="7840500" cy="30870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lang="es-419" sz="1600">
                <a:solidFill>
                  <a:srgbClr val="161616"/>
                </a:solidFill>
                <a:latin typeface="Lato"/>
                <a:ea typeface="Lato"/>
                <a:cs typeface="Lato"/>
                <a:sym typeface="Lato"/>
              </a:rPr>
              <a:t>Se optó por el </a:t>
            </a:r>
            <a:r>
              <a:rPr b="1" lang="es-419" sz="1600">
                <a:solidFill>
                  <a:srgbClr val="161616"/>
                </a:solidFill>
                <a:latin typeface="Lato"/>
                <a:ea typeface="Lato"/>
                <a:cs typeface="Lato"/>
                <a:sym typeface="Lato"/>
              </a:rPr>
              <a:t>modelo en espiral </a:t>
            </a:r>
            <a:r>
              <a:rPr lang="es-419" sz="1600">
                <a:solidFill>
                  <a:srgbClr val="161616"/>
                </a:solidFill>
                <a:latin typeface="Lato"/>
                <a:ea typeface="Lato"/>
                <a:cs typeface="Lato"/>
                <a:sym typeface="Lato"/>
              </a:rPr>
              <a:t>como ciclo de vida por </a:t>
            </a:r>
            <a:br>
              <a:rPr lang="es-419" sz="1600">
                <a:solidFill>
                  <a:srgbClr val="161616"/>
                </a:solidFill>
                <a:latin typeface="Lato"/>
                <a:ea typeface="Lato"/>
                <a:cs typeface="Lato"/>
                <a:sym typeface="Lato"/>
              </a:rPr>
            </a:br>
            <a:r>
              <a:rPr lang="es-419" sz="1600">
                <a:solidFill>
                  <a:srgbClr val="161616"/>
                </a:solidFill>
                <a:latin typeface="Lato"/>
                <a:ea typeface="Lato"/>
                <a:cs typeface="Lato"/>
                <a:sym typeface="Lato"/>
              </a:rPr>
              <a:t>sus características:</a:t>
            </a:r>
            <a:endParaRPr sz="1600">
              <a:solidFill>
                <a:srgbClr val="161616"/>
              </a:solidFill>
              <a:latin typeface="Lato"/>
              <a:ea typeface="Lato"/>
              <a:cs typeface="Lato"/>
              <a:sym typeface="Lato"/>
            </a:endParaRPr>
          </a:p>
          <a:p>
            <a:pPr indent="-330200" lvl="0" marL="457200" rtl="0" algn="just">
              <a:lnSpc>
                <a:spcPct val="120000"/>
              </a:lnSpc>
              <a:spcBef>
                <a:spcPts val="1200"/>
              </a:spcBef>
              <a:spcAft>
                <a:spcPts val="0"/>
              </a:spcAft>
              <a:buClr>
                <a:srgbClr val="161616"/>
              </a:buClr>
              <a:buSzPts val="1600"/>
              <a:buFont typeface="Lato"/>
              <a:buChar char="●"/>
            </a:pPr>
            <a:r>
              <a:rPr lang="es-419" sz="1600">
                <a:solidFill>
                  <a:srgbClr val="161616"/>
                </a:solidFill>
                <a:latin typeface="Lato"/>
                <a:ea typeface="Lato"/>
                <a:cs typeface="Lato"/>
                <a:sym typeface="Lato"/>
              </a:rPr>
              <a:t>Ideal para proyectos grandes.</a:t>
            </a:r>
            <a:endParaRPr sz="1600">
              <a:solidFill>
                <a:srgbClr val="161616"/>
              </a:solidFill>
              <a:latin typeface="Lato"/>
              <a:ea typeface="Lato"/>
              <a:cs typeface="Lato"/>
              <a:sym typeface="Lato"/>
            </a:endParaRPr>
          </a:p>
          <a:p>
            <a:pPr indent="-330200" lvl="0" marL="457200" rtl="0" algn="just">
              <a:lnSpc>
                <a:spcPct val="120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Combinable con otros modelos de desarrollo.</a:t>
            </a:r>
            <a:endParaRPr sz="1600">
              <a:solidFill>
                <a:srgbClr val="161616"/>
              </a:solidFill>
              <a:latin typeface="Lato"/>
              <a:ea typeface="Lato"/>
              <a:cs typeface="Lato"/>
              <a:sym typeface="Lato"/>
            </a:endParaRPr>
          </a:p>
          <a:p>
            <a:pPr indent="-330200" lvl="0" marL="457200" rtl="0" algn="just">
              <a:lnSpc>
                <a:spcPct val="120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Bajo riesgo en caso de errores por la posibilidad</a:t>
            </a:r>
            <a:br>
              <a:rPr lang="es-419" sz="1600">
                <a:solidFill>
                  <a:srgbClr val="161616"/>
                </a:solidFill>
                <a:latin typeface="Lato"/>
                <a:ea typeface="Lato"/>
                <a:cs typeface="Lato"/>
                <a:sym typeface="Lato"/>
              </a:rPr>
            </a:br>
            <a:r>
              <a:rPr lang="es-419" sz="1600">
                <a:solidFill>
                  <a:srgbClr val="161616"/>
                </a:solidFill>
                <a:latin typeface="Lato"/>
                <a:ea typeface="Lato"/>
                <a:cs typeface="Lato"/>
                <a:sym typeface="Lato"/>
              </a:rPr>
              <a:t>de poder retroceder en el espiral.</a:t>
            </a:r>
            <a:endParaRPr sz="1600">
              <a:solidFill>
                <a:srgbClr val="161616"/>
              </a:solidFill>
              <a:latin typeface="Lato"/>
              <a:ea typeface="Lato"/>
              <a:cs typeface="Lato"/>
              <a:sym typeface="Lato"/>
            </a:endParaRPr>
          </a:p>
          <a:p>
            <a:pPr indent="0" lvl="0" marL="0" rtl="0" algn="just">
              <a:lnSpc>
                <a:spcPct val="120000"/>
              </a:lnSpc>
              <a:spcBef>
                <a:spcPts val="1200"/>
              </a:spcBef>
              <a:spcAft>
                <a:spcPts val="1200"/>
              </a:spcAft>
              <a:buNone/>
            </a:pPr>
            <a:r>
              <a:rPr lang="es-419" sz="1600">
                <a:solidFill>
                  <a:srgbClr val="161616"/>
                </a:solidFill>
                <a:latin typeface="Lato"/>
                <a:ea typeface="Lato"/>
                <a:cs typeface="Lato"/>
                <a:sym typeface="Lato"/>
              </a:rPr>
              <a:t>Creemos que esto encaja con las características de un proyecto grande como el sitio web de ArgenMoto, que implementa la mayoría de los requerimientos solicitados. Como se ve en la imagen, usaremos el modelo en espiral de </a:t>
            </a:r>
            <a:r>
              <a:rPr b="1" lang="es-419" sz="1600">
                <a:solidFill>
                  <a:srgbClr val="161616"/>
                </a:solidFill>
                <a:latin typeface="Lato"/>
                <a:ea typeface="Lato"/>
                <a:cs typeface="Lato"/>
                <a:sym typeface="Lato"/>
              </a:rPr>
              <a:t>cuatro cuadrantes.</a:t>
            </a:r>
            <a:endParaRPr b="1" sz="1600">
              <a:solidFill>
                <a:srgbClr val="161616"/>
              </a:solidFill>
              <a:latin typeface="Lato"/>
              <a:ea typeface="Lato"/>
              <a:cs typeface="Lato"/>
              <a:sym typeface="Lato"/>
            </a:endParaRPr>
          </a:p>
        </p:txBody>
      </p:sp>
      <p:pic>
        <p:nvPicPr>
          <p:cNvPr id="357" name="Google Shape;357;p39"/>
          <p:cNvPicPr preferRelativeResize="0"/>
          <p:nvPr/>
        </p:nvPicPr>
        <p:blipFill>
          <a:blip r:embed="rId3">
            <a:alphaModFix/>
          </a:blip>
          <a:stretch>
            <a:fillRect/>
          </a:stretch>
        </p:blipFill>
        <p:spPr>
          <a:xfrm>
            <a:off x="5973222" y="1917725"/>
            <a:ext cx="2670200" cy="1442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63" name="Google Shape;36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 de trabajo: Aplicación móvil</a:t>
            </a:r>
            <a:endParaRPr/>
          </a:p>
        </p:txBody>
      </p:sp>
      <p:sp>
        <p:nvSpPr>
          <p:cNvPr id="364" name="Google Shape;364;p40"/>
          <p:cNvSpPr txBox="1"/>
          <p:nvPr/>
        </p:nvSpPr>
        <p:spPr>
          <a:xfrm>
            <a:off x="729450" y="1797300"/>
            <a:ext cx="7840500" cy="33462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s-419" sz="1600">
                <a:solidFill>
                  <a:srgbClr val="161616"/>
                </a:solidFill>
                <a:latin typeface="Lato"/>
                <a:ea typeface="Lato"/>
                <a:cs typeface="Lato"/>
                <a:sym typeface="Lato"/>
              </a:rPr>
              <a:t>Se eligió trabajar con el </a:t>
            </a:r>
            <a:r>
              <a:rPr b="1" lang="es-419" sz="1600">
                <a:solidFill>
                  <a:srgbClr val="161616"/>
                </a:solidFill>
                <a:latin typeface="Lato"/>
                <a:ea typeface="Lato"/>
                <a:cs typeface="Lato"/>
                <a:sym typeface="Lato"/>
              </a:rPr>
              <a:t>modelo de desarrollo incremental </a:t>
            </a:r>
            <a:r>
              <a:rPr lang="es-419" sz="1600">
                <a:solidFill>
                  <a:srgbClr val="161616"/>
                </a:solidFill>
                <a:latin typeface="Lato"/>
                <a:ea typeface="Lato"/>
                <a:cs typeface="Lato"/>
                <a:sym typeface="Lato"/>
              </a:rPr>
              <a:t>como ciclo de vida gracias a las ventajas que ofrece para este tipo de desarrollo:</a:t>
            </a:r>
            <a:endParaRPr sz="1600">
              <a:solidFill>
                <a:srgbClr val="161616"/>
              </a:solidFill>
              <a:latin typeface="Lato"/>
              <a:ea typeface="Lato"/>
              <a:cs typeface="Lato"/>
              <a:sym typeface="Lato"/>
            </a:endParaRPr>
          </a:p>
          <a:p>
            <a:pPr indent="-330200" lvl="0" marL="457200" rtl="0" algn="just">
              <a:lnSpc>
                <a:spcPct val="115000"/>
              </a:lnSpc>
              <a:spcBef>
                <a:spcPts val="1200"/>
              </a:spcBef>
              <a:spcAft>
                <a:spcPts val="0"/>
              </a:spcAft>
              <a:buClr>
                <a:srgbClr val="161616"/>
              </a:buClr>
              <a:buSzPts val="1600"/>
              <a:buFont typeface="Lato"/>
              <a:buChar char="●"/>
            </a:pPr>
            <a:r>
              <a:rPr lang="es-419" sz="1600">
                <a:solidFill>
                  <a:srgbClr val="161616"/>
                </a:solidFill>
                <a:latin typeface="Lato"/>
                <a:ea typeface="Lato"/>
                <a:cs typeface="Lato"/>
                <a:sym typeface="Lato"/>
              </a:rPr>
              <a:t>Reduce los tiempos.</a:t>
            </a:r>
            <a:endParaRPr sz="1600">
              <a:solidFill>
                <a:srgbClr val="161616"/>
              </a:solidFill>
              <a:latin typeface="Lato"/>
              <a:ea typeface="Lato"/>
              <a:cs typeface="Lato"/>
              <a:sym typeface="Lato"/>
            </a:endParaRPr>
          </a:p>
          <a:p>
            <a:pPr indent="-330200" lvl="0" marL="457200" rtl="0" algn="just">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Facilita la detección de errores.</a:t>
            </a:r>
            <a:endParaRPr sz="1600">
              <a:solidFill>
                <a:srgbClr val="161616"/>
              </a:solidFill>
              <a:latin typeface="Lato"/>
              <a:ea typeface="Lato"/>
              <a:cs typeface="Lato"/>
              <a:sym typeface="Lato"/>
            </a:endParaRPr>
          </a:p>
          <a:p>
            <a:pPr indent="-330200" lvl="0" marL="457200" rtl="0" algn="just">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Es flexible con los requerimientos.</a:t>
            </a:r>
            <a:endParaRPr sz="1600">
              <a:solidFill>
                <a:srgbClr val="161616"/>
              </a:solidFill>
              <a:latin typeface="Lato"/>
              <a:ea typeface="Lato"/>
              <a:cs typeface="Lato"/>
              <a:sym typeface="Lato"/>
            </a:endParaRPr>
          </a:p>
          <a:p>
            <a:pPr indent="-330200" lvl="0" marL="457200" rtl="0" algn="just">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Ideal para lenguajes no estructurados </a:t>
            </a:r>
            <a:br>
              <a:rPr lang="es-419" sz="1600">
                <a:solidFill>
                  <a:srgbClr val="161616"/>
                </a:solidFill>
                <a:latin typeface="Lato"/>
                <a:ea typeface="Lato"/>
                <a:cs typeface="Lato"/>
                <a:sym typeface="Lato"/>
              </a:rPr>
            </a:br>
            <a:r>
              <a:rPr lang="es-419" sz="1600">
                <a:solidFill>
                  <a:srgbClr val="161616"/>
                </a:solidFill>
                <a:latin typeface="Lato"/>
                <a:ea typeface="Lato"/>
                <a:cs typeface="Lato"/>
                <a:sym typeface="Lato"/>
              </a:rPr>
              <a:t>como el que vamos a utilizar: Python.</a:t>
            </a:r>
            <a:endParaRPr sz="1600">
              <a:solidFill>
                <a:srgbClr val="161616"/>
              </a:solidFill>
              <a:latin typeface="Lato"/>
              <a:ea typeface="Lato"/>
              <a:cs typeface="Lato"/>
              <a:sym typeface="Lato"/>
            </a:endParaRPr>
          </a:p>
          <a:p>
            <a:pPr indent="-330200" lvl="0" marL="457200" rtl="0" algn="just">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Las entregas del desarrollo evolutivo son funcionales al lanzamiento de actualizaciones de una aplicación móvil.</a:t>
            </a:r>
            <a:endParaRPr sz="1600">
              <a:solidFill>
                <a:srgbClr val="161616"/>
              </a:solidFill>
              <a:latin typeface="Lato"/>
              <a:ea typeface="Lato"/>
              <a:cs typeface="Lato"/>
              <a:sym typeface="Lato"/>
            </a:endParaRPr>
          </a:p>
          <a:p>
            <a:pPr indent="0" lvl="0" marL="0" rtl="0" algn="just">
              <a:lnSpc>
                <a:spcPct val="115000"/>
              </a:lnSpc>
              <a:spcBef>
                <a:spcPts val="1200"/>
              </a:spcBef>
              <a:spcAft>
                <a:spcPts val="1200"/>
              </a:spcAft>
              <a:buNone/>
            </a:pPr>
            <a:r>
              <a:rPr lang="es-419" sz="1600">
                <a:solidFill>
                  <a:srgbClr val="161616"/>
                </a:solidFill>
                <a:latin typeface="Lato"/>
                <a:ea typeface="Lato"/>
                <a:cs typeface="Lato"/>
                <a:sym typeface="Lato"/>
              </a:rPr>
              <a:t>Se usará su variante de </a:t>
            </a:r>
            <a:r>
              <a:rPr b="1" lang="es-419" sz="1600">
                <a:solidFill>
                  <a:srgbClr val="161616"/>
                </a:solidFill>
                <a:latin typeface="Lato"/>
                <a:ea typeface="Lato"/>
                <a:cs typeface="Lato"/>
                <a:sym typeface="Lato"/>
              </a:rPr>
              <a:t>desarrollo exploratorio</a:t>
            </a:r>
            <a:r>
              <a:rPr lang="es-419" sz="1600">
                <a:solidFill>
                  <a:srgbClr val="161616"/>
                </a:solidFill>
                <a:latin typeface="Lato"/>
                <a:ea typeface="Lato"/>
                <a:cs typeface="Lato"/>
                <a:sym typeface="Lato"/>
              </a:rPr>
              <a:t> para formar una base sólida de funcionalidad a partir de los requerimientos que tenemos en claro.</a:t>
            </a:r>
            <a:endParaRPr sz="1600">
              <a:solidFill>
                <a:srgbClr val="161616"/>
              </a:solidFill>
              <a:latin typeface="Lato"/>
              <a:ea typeface="Lato"/>
              <a:cs typeface="Lato"/>
              <a:sym typeface="Lato"/>
            </a:endParaRPr>
          </a:p>
        </p:txBody>
      </p:sp>
      <p:pic>
        <p:nvPicPr>
          <p:cNvPr id="365" name="Google Shape;365;p40"/>
          <p:cNvPicPr preferRelativeResize="0"/>
          <p:nvPr/>
        </p:nvPicPr>
        <p:blipFill>
          <a:blip r:embed="rId3">
            <a:alphaModFix/>
          </a:blip>
          <a:stretch>
            <a:fillRect/>
          </a:stretch>
        </p:blipFill>
        <p:spPr>
          <a:xfrm>
            <a:off x="5722700" y="2335475"/>
            <a:ext cx="2614026" cy="1290875"/>
          </a:xfrm>
          <a:prstGeom prst="rect">
            <a:avLst/>
          </a:prstGeom>
          <a:noFill/>
          <a:ln>
            <a:noFill/>
          </a:ln>
        </p:spPr>
      </p:pic>
      <p:sp>
        <p:nvSpPr>
          <p:cNvPr id="366" name="Google Shape;366;p40"/>
          <p:cNvSpPr/>
          <p:nvPr/>
        </p:nvSpPr>
        <p:spPr>
          <a:xfrm>
            <a:off x="5683750" y="2335650"/>
            <a:ext cx="2652600" cy="129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72" name="Google Shape;37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riesgo</a:t>
            </a:r>
            <a:endParaRPr/>
          </a:p>
        </p:txBody>
      </p:sp>
      <p:sp>
        <p:nvSpPr>
          <p:cNvPr id="373" name="Google Shape;373;p41"/>
          <p:cNvSpPr txBox="1"/>
          <p:nvPr/>
        </p:nvSpPr>
        <p:spPr>
          <a:xfrm>
            <a:off x="729450" y="1797425"/>
            <a:ext cx="7840500" cy="9042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None/>
            </a:pPr>
            <a:r>
              <a:rPr lang="es-419" sz="1600">
                <a:solidFill>
                  <a:srgbClr val="161616"/>
                </a:solidFill>
                <a:latin typeface="Lato"/>
                <a:ea typeface="Lato"/>
                <a:cs typeface="Lato"/>
                <a:sym typeface="Lato"/>
              </a:rPr>
              <a:t>El análisis de riesgos es de vital importancia para cualquier compañía. </a:t>
            </a:r>
            <a:r>
              <a:rPr lang="es-419" sz="1600">
                <a:solidFill>
                  <a:srgbClr val="161616"/>
                </a:solidFill>
                <a:latin typeface="Lato"/>
                <a:ea typeface="Lato"/>
                <a:cs typeface="Lato"/>
                <a:sym typeface="Lato"/>
              </a:rPr>
              <a:t> Por ello dedicamos un mayor esfuerzo para lograr los objetivos cumplidos. A continuación daremos una breve descripción del sistema integral de seguridad realizado: </a:t>
            </a:r>
            <a:endParaRPr sz="1600">
              <a:solidFill>
                <a:srgbClr val="161616"/>
              </a:solidFill>
              <a:latin typeface="Lato"/>
              <a:ea typeface="Lato"/>
              <a:cs typeface="Lato"/>
              <a:sym typeface="Lato"/>
            </a:endParaRPr>
          </a:p>
        </p:txBody>
      </p:sp>
      <p:pic>
        <p:nvPicPr>
          <p:cNvPr id="374" name="Google Shape;374;p41"/>
          <p:cNvPicPr preferRelativeResize="0"/>
          <p:nvPr/>
        </p:nvPicPr>
        <p:blipFill>
          <a:blip r:embed="rId3">
            <a:alphaModFix/>
          </a:blip>
          <a:stretch>
            <a:fillRect/>
          </a:stretch>
        </p:blipFill>
        <p:spPr>
          <a:xfrm>
            <a:off x="1578925" y="2701625"/>
            <a:ext cx="2379990" cy="2137075"/>
          </a:xfrm>
          <a:prstGeom prst="rect">
            <a:avLst/>
          </a:prstGeom>
          <a:noFill/>
          <a:ln>
            <a:noFill/>
          </a:ln>
        </p:spPr>
      </p:pic>
      <p:sp>
        <p:nvSpPr>
          <p:cNvPr id="375" name="Google Shape;375;p41"/>
          <p:cNvSpPr/>
          <p:nvPr/>
        </p:nvSpPr>
        <p:spPr>
          <a:xfrm>
            <a:off x="4470425" y="3003725"/>
            <a:ext cx="3777250" cy="155712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a:t>Un </a:t>
            </a:r>
            <a:r>
              <a:rPr b="1" lang="es-419"/>
              <a:t>inventario completo</a:t>
            </a:r>
            <a:r>
              <a:rPr lang="es-419"/>
              <a:t> es fundamental a la hora del análisis. Realizamos el presente teniendo en cuenta todos los activos de la compañía.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Estudio de factibilidad</a:t>
            </a:r>
            <a:endParaRPr/>
          </a:p>
        </p:txBody>
      </p:sp>
      <p:sp>
        <p:nvSpPr>
          <p:cNvPr id="101" name="Google Shape;101;p15"/>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02" name="Google Shape;102;p15"/>
          <p:cNvSpPr txBox="1"/>
          <p:nvPr/>
        </p:nvSpPr>
        <p:spPr>
          <a:xfrm>
            <a:off x="729450" y="1853850"/>
            <a:ext cx="7655700" cy="296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419" sz="1600">
                <a:solidFill>
                  <a:srgbClr val="161616"/>
                </a:solidFill>
                <a:latin typeface="Lato"/>
                <a:ea typeface="Lato"/>
                <a:cs typeface="Lato"/>
                <a:sym typeface="Lato"/>
              </a:rPr>
              <a:t>Para cumplir con lo nombrado, es necesario elaborar un proyecto de compras para los siguientes tópicos: servidores, desarrollo de una página web, desarrollo de una aplicación móvil y recursos humanos.</a:t>
            </a:r>
            <a:endParaRPr sz="1600">
              <a:solidFill>
                <a:srgbClr val="161616"/>
              </a:solidFill>
              <a:latin typeface="Lato"/>
              <a:ea typeface="Lato"/>
              <a:cs typeface="Lato"/>
              <a:sym typeface="Lato"/>
            </a:endParaRPr>
          </a:p>
          <a:p>
            <a:pPr indent="0" lvl="0" marL="0" rtl="0" algn="l">
              <a:lnSpc>
                <a:spcPct val="115000"/>
              </a:lnSpc>
              <a:spcBef>
                <a:spcPts val="1200"/>
              </a:spcBef>
              <a:spcAft>
                <a:spcPts val="0"/>
              </a:spcAft>
              <a:buNone/>
            </a:pPr>
            <a:r>
              <a:rPr lang="es-419" sz="1600">
                <a:solidFill>
                  <a:srgbClr val="161616"/>
                </a:solidFill>
                <a:latin typeface="Lato"/>
                <a:ea typeface="Lato"/>
                <a:cs typeface="Lato"/>
                <a:sym typeface="Lato"/>
              </a:rPr>
              <a:t>Por esta misma razón, el estudio de factibilidad se dividirá en dos partes principales:</a:t>
            </a:r>
            <a:endParaRPr sz="1600">
              <a:solidFill>
                <a:srgbClr val="161616"/>
              </a:solidFill>
              <a:latin typeface="Lato"/>
              <a:ea typeface="Lato"/>
              <a:cs typeface="Lato"/>
              <a:sym typeface="Lato"/>
            </a:endParaRPr>
          </a:p>
          <a:p>
            <a:pPr indent="-330200" lvl="0" marL="457200" rtl="0" algn="l">
              <a:lnSpc>
                <a:spcPct val="115000"/>
              </a:lnSpc>
              <a:spcBef>
                <a:spcPts val="1200"/>
              </a:spcBef>
              <a:spcAft>
                <a:spcPts val="0"/>
              </a:spcAft>
              <a:buClr>
                <a:srgbClr val="161616"/>
              </a:buClr>
              <a:buSzPts val="1600"/>
              <a:buFont typeface="Lato"/>
              <a:buChar char="●"/>
            </a:pPr>
            <a:r>
              <a:rPr lang="es-419" sz="1600">
                <a:solidFill>
                  <a:srgbClr val="161616"/>
                </a:solidFill>
                <a:latin typeface="Lato"/>
                <a:ea typeface="Lato"/>
                <a:cs typeface="Lato"/>
                <a:sym typeface="Lato"/>
              </a:rPr>
              <a:t>Factibilidad técnica</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Factibilidad operativa</a:t>
            </a:r>
            <a:endParaRPr sz="1600">
              <a:solidFill>
                <a:srgbClr val="161616"/>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81" name="Google Shape;381;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riesgo</a:t>
            </a:r>
            <a:endParaRPr/>
          </a:p>
        </p:txBody>
      </p:sp>
      <p:sp>
        <p:nvSpPr>
          <p:cNvPr id="382" name="Google Shape;382;p42"/>
          <p:cNvSpPr txBox="1"/>
          <p:nvPr/>
        </p:nvSpPr>
        <p:spPr>
          <a:xfrm>
            <a:off x="577650" y="3897025"/>
            <a:ext cx="7840500" cy="90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Claramente este inventario debe ser valorado para darle a los activos la importancia que merece cada uno. Desde el más mínimo detalle, como por ejemplo contar con servicio eléctrico, hasta la información indispensable. </a:t>
            </a:r>
            <a:endParaRPr sz="1600">
              <a:solidFill>
                <a:srgbClr val="161616"/>
              </a:solidFill>
              <a:latin typeface="Lato"/>
              <a:ea typeface="Lato"/>
              <a:cs typeface="Lato"/>
              <a:sym typeface="Lato"/>
            </a:endParaRPr>
          </a:p>
        </p:txBody>
      </p:sp>
      <p:pic>
        <p:nvPicPr>
          <p:cNvPr id="383" name="Google Shape;383;p42"/>
          <p:cNvPicPr preferRelativeResize="0"/>
          <p:nvPr/>
        </p:nvPicPr>
        <p:blipFill>
          <a:blip r:embed="rId3">
            <a:alphaModFix/>
          </a:blip>
          <a:stretch>
            <a:fillRect/>
          </a:stretch>
        </p:blipFill>
        <p:spPr>
          <a:xfrm>
            <a:off x="5434825" y="717075"/>
            <a:ext cx="2756624" cy="3179949"/>
          </a:xfrm>
          <a:prstGeom prst="rect">
            <a:avLst/>
          </a:prstGeom>
          <a:noFill/>
          <a:ln>
            <a:noFill/>
          </a:ln>
        </p:spPr>
      </p:pic>
      <p:sp>
        <p:nvSpPr>
          <p:cNvPr id="384" name="Google Shape;384;p42"/>
          <p:cNvSpPr/>
          <p:nvPr/>
        </p:nvSpPr>
        <p:spPr>
          <a:xfrm>
            <a:off x="799275" y="2131400"/>
            <a:ext cx="4114800" cy="14694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txBox="1"/>
          <p:nvPr/>
        </p:nvSpPr>
        <p:spPr>
          <a:xfrm>
            <a:off x="1022300" y="2352075"/>
            <a:ext cx="37872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419">
                <a:latin typeface="Lato"/>
                <a:ea typeface="Lato"/>
                <a:cs typeface="Lato"/>
                <a:sym typeface="Lato"/>
              </a:rPr>
              <a:t>Confidencialidad, integridad</a:t>
            </a:r>
            <a:r>
              <a:rPr lang="es-419">
                <a:latin typeface="Lato"/>
                <a:ea typeface="Lato"/>
                <a:cs typeface="Lato"/>
                <a:sym typeface="Lato"/>
              </a:rPr>
              <a:t> y </a:t>
            </a:r>
            <a:r>
              <a:rPr b="1" lang="es-419">
                <a:latin typeface="Lato"/>
                <a:ea typeface="Lato"/>
                <a:cs typeface="Lato"/>
                <a:sym typeface="Lato"/>
              </a:rPr>
              <a:t>disponibilidad</a:t>
            </a:r>
            <a:r>
              <a:rPr lang="es-419">
                <a:latin typeface="Lato"/>
                <a:ea typeface="Lato"/>
                <a:cs typeface="Lato"/>
                <a:sym typeface="Lato"/>
              </a:rPr>
              <a:t> son los aspectos fundamentales para lograr una valoración que cumpla con las expectativas y funciones de la compañía.</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391" name="Google Shape;391;p43"/>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riesgo</a:t>
            </a:r>
            <a:endParaRPr/>
          </a:p>
        </p:txBody>
      </p:sp>
      <p:sp>
        <p:nvSpPr>
          <p:cNvPr id="392" name="Google Shape;392;p43"/>
          <p:cNvSpPr txBox="1"/>
          <p:nvPr/>
        </p:nvSpPr>
        <p:spPr>
          <a:xfrm>
            <a:off x="6663100" y="1098700"/>
            <a:ext cx="1722000" cy="3806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El tercer paso para el análisis, fue desarrollar una </a:t>
            </a:r>
            <a:r>
              <a:rPr b="1" lang="es-419" sz="1600">
                <a:solidFill>
                  <a:srgbClr val="161616"/>
                </a:solidFill>
                <a:latin typeface="Lato"/>
                <a:ea typeface="Lato"/>
                <a:cs typeface="Lato"/>
                <a:sym typeface="Lato"/>
              </a:rPr>
              <a:t>valoración de cada activo</a:t>
            </a:r>
            <a:r>
              <a:rPr lang="es-419" sz="1600">
                <a:solidFill>
                  <a:srgbClr val="161616"/>
                </a:solidFill>
                <a:latin typeface="Lato"/>
                <a:ea typeface="Lato"/>
                <a:cs typeface="Lato"/>
                <a:sym typeface="Lato"/>
              </a:rPr>
              <a:t> para conocer qué activos cubrir en mayor medida. Ésta valoración subjetiva permitirá, posteriormente, realizar las estimaciones de riesgos. </a:t>
            </a:r>
            <a:endParaRPr sz="1600">
              <a:solidFill>
                <a:srgbClr val="161616"/>
              </a:solidFill>
              <a:latin typeface="Lato"/>
              <a:ea typeface="Lato"/>
              <a:cs typeface="Lato"/>
              <a:sym typeface="Lato"/>
            </a:endParaRPr>
          </a:p>
        </p:txBody>
      </p:sp>
      <p:pic>
        <p:nvPicPr>
          <p:cNvPr id="393" name="Google Shape;393;p43"/>
          <p:cNvPicPr preferRelativeResize="0"/>
          <p:nvPr/>
        </p:nvPicPr>
        <p:blipFill>
          <a:blip r:embed="rId3">
            <a:alphaModFix/>
          </a:blip>
          <a:stretch>
            <a:fillRect/>
          </a:stretch>
        </p:blipFill>
        <p:spPr>
          <a:xfrm>
            <a:off x="3263500" y="1908725"/>
            <a:ext cx="2601600" cy="2865350"/>
          </a:xfrm>
          <a:prstGeom prst="rect">
            <a:avLst/>
          </a:prstGeom>
          <a:noFill/>
          <a:ln>
            <a:noFill/>
          </a:ln>
        </p:spPr>
      </p:pic>
      <p:sp>
        <p:nvSpPr>
          <p:cNvPr id="394" name="Google Shape;394;p43"/>
          <p:cNvSpPr/>
          <p:nvPr/>
        </p:nvSpPr>
        <p:spPr>
          <a:xfrm>
            <a:off x="823775" y="2370825"/>
            <a:ext cx="2099700" cy="2403300"/>
          </a:xfrm>
          <a:prstGeom prst="teardrop">
            <a:avLst>
              <a:gd fmla="val 10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Un valor de “Alto”, como para valorar el servicio de internet, o “Medio” en cuestiones edilicias.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00" name="Google Shape;400;p44"/>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riesgo</a:t>
            </a:r>
            <a:endParaRPr/>
          </a:p>
        </p:txBody>
      </p:sp>
      <p:pic>
        <p:nvPicPr>
          <p:cNvPr id="401" name="Google Shape;401;p44"/>
          <p:cNvPicPr preferRelativeResize="0"/>
          <p:nvPr/>
        </p:nvPicPr>
        <p:blipFill>
          <a:blip r:embed="rId3">
            <a:alphaModFix/>
          </a:blip>
          <a:stretch>
            <a:fillRect/>
          </a:stretch>
        </p:blipFill>
        <p:spPr>
          <a:xfrm>
            <a:off x="4984550" y="582650"/>
            <a:ext cx="4093450" cy="4408450"/>
          </a:xfrm>
          <a:prstGeom prst="rect">
            <a:avLst/>
          </a:prstGeom>
          <a:noFill/>
          <a:ln>
            <a:noFill/>
          </a:ln>
        </p:spPr>
      </p:pic>
      <p:sp>
        <p:nvSpPr>
          <p:cNvPr id="402" name="Google Shape;402;p44"/>
          <p:cNvSpPr/>
          <p:nvPr/>
        </p:nvSpPr>
        <p:spPr>
          <a:xfrm>
            <a:off x="729450" y="2059400"/>
            <a:ext cx="3842400" cy="24513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De cada activo fue necesario e imperioso el </a:t>
            </a:r>
            <a:r>
              <a:rPr b="1" lang="es-419"/>
              <a:t>identificar las amenazas y vulnerabilidades</a:t>
            </a:r>
            <a:r>
              <a:rPr lang="es-419"/>
              <a:t> de cada uno, distinguiendo el </a:t>
            </a:r>
            <a:r>
              <a:rPr b="1" lang="es-419"/>
              <a:t>impacto</a:t>
            </a:r>
            <a:r>
              <a:rPr lang="es-419"/>
              <a:t> que tendrían en el funcionamiento y economía de la compañía. La </a:t>
            </a:r>
            <a:r>
              <a:rPr b="1" lang="es-419"/>
              <a:t>probabilidad de ocurrencia</a:t>
            </a:r>
            <a:r>
              <a:rPr lang="es-419"/>
              <a:t> es otro aspecto importante a tener en cuenta.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08" name="Google Shape;408;p45"/>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riesgo</a:t>
            </a:r>
            <a:endParaRPr/>
          </a:p>
        </p:txBody>
      </p:sp>
      <p:pic>
        <p:nvPicPr>
          <p:cNvPr id="409" name="Google Shape;409;p45"/>
          <p:cNvPicPr preferRelativeResize="0"/>
          <p:nvPr/>
        </p:nvPicPr>
        <p:blipFill>
          <a:blip r:embed="rId3">
            <a:alphaModFix/>
          </a:blip>
          <a:stretch>
            <a:fillRect/>
          </a:stretch>
        </p:blipFill>
        <p:spPr>
          <a:xfrm>
            <a:off x="729445" y="3035625"/>
            <a:ext cx="4304150" cy="1523475"/>
          </a:xfrm>
          <a:prstGeom prst="rect">
            <a:avLst/>
          </a:prstGeom>
          <a:noFill/>
          <a:ln>
            <a:noFill/>
          </a:ln>
        </p:spPr>
      </p:pic>
      <p:sp>
        <p:nvSpPr>
          <p:cNvPr id="410" name="Google Shape;410;p45"/>
          <p:cNvSpPr txBox="1"/>
          <p:nvPr/>
        </p:nvSpPr>
        <p:spPr>
          <a:xfrm>
            <a:off x="729450" y="1797425"/>
            <a:ext cx="7840500" cy="90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Por último,  ¡LA TOMA DE DECISIONES! El último paso es decidir si mitigar, accionar, transferir o aceptar los riesgos. Cómo, quién, cuándo y con qué recursos afrontar dicha decisión. </a:t>
            </a:r>
            <a:endParaRPr sz="1600">
              <a:solidFill>
                <a:srgbClr val="161616"/>
              </a:solidFill>
              <a:latin typeface="Lato"/>
              <a:ea typeface="Lato"/>
              <a:cs typeface="Lato"/>
              <a:sym typeface="Lato"/>
            </a:endParaRPr>
          </a:p>
        </p:txBody>
      </p:sp>
      <p:pic>
        <p:nvPicPr>
          <p:cNvPr id="411" name="Google Shape;411;p45"/>
          <p:cNvPicPr preferRelativeResize="0"/>
          <p:nvPr/>
        </p:nvPicPr>
        <p:blipFill>
          <a:blip r:embed="rId4">
            <a:alphaModFix/>
          </a:blip>
          <a:stretch>
            <a:fillRect/>
          </a:stretch>
        </p:blipFill>
        <p:spPr>
          <a:xfrm>
            <a:off x="5186000" y="2854025"/>
            <a:ext cx="3513750" cy="1787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729450" y="135660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Diagrama de clases</a:t>
            </a:r>
            <a:endParaRPr/>
          </a:p>
          <a:p>
            <a:pPr indent="0" lvl="0" marL="0" rtl="0" algn="l">
              <a:spcBef>
                <a:spcPts val="0"/>
              </a:spcBef>
              <a:spcAft>
                <a:spcPts val="0"/>
              </a:spcAft>
              <a:buNone/>
            </a:pPr>
            <a:r>
              <a:t/>
            </a:r>
            <a:endParaRPr/>
          </a:p>
        </p:txBody>
      </p:sp>
      <p:sp>
        <p:nvSpPr>
          <p:cNvPr id="417" name="Google Shape;417;p46"/>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18" name="Google Shape;418;p46"/>
          <p:cNvSpPr txBox="1"/>
          <p:nvPr/>
        </p:nvSpPr>
        <p:spPr>
          <a:xfrm>
            <a:off x="729450" y="2119650"/>
            <a:ext cx="7840500" cy="90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Mediante el diagrama UML </a:t>
            </a:r>
            <a:r>
              <a:rPr lang="es-419" sz="1600">
                <a:solidFill>
                  <a:srgbClr val="161616"/>
                </a:solidFill>
                <a:latin typeface="Lato"/>
                <a:ea typeface="Lato"/>
                <a:cs typeface="Lato"/>
                <a:sym typeface="Lato"/>
              </a:rPr>
              <a:t>descrito</a:t>
            </a:r>
            <a:r>
              <a:rPr lang="es-419" sz="1600">
                <a:solidFill>
                  <a:srgbClr val="161616"/>
                </a:solidFill>
                <a:latin typeface="Lato"/>
                <a:ea typeface="Lato"/>
                <a:cs typeface="Lato"/>
                <a:sym typeface="Lato"/>
              </a:rPr>
              <a:t> a </a:t>
            </a:r>
            <a:r>
              <a:rPr lang="es-419" sz="1600">
                <a:solidFill>
                  <a:srgbClr val="161616"/>
                </a:solidFill>
                <a:latin typeface="Lato"/>
                <a:ea typeface="Lato"/>
                <a:cs typeface="Lato"/>
                <a:sym typeface="Lato"/>
              </a:rPr>
              <a:t>continuación</a:t>
            </a:r>
            <a:r>
              <a:rPr lang="es-419" sz="1600">
                <a:solidFill>
                  <a:srgbClr val="161616"/>
                </a:solidFill>
                <a:latin typeface="Lato"/>
                <a:ea typeface="Lato"/>
                <a:cs typeface="Lato"/>
                <a:sym typeface="Lato"/>
              </a:rPr>
              <a:t> podemos ver todos los objetos intervinientes en el sistema y las correspondientes relaciones que existen entre los diferentes objetos llamadas composiciones de objetos.</a:t>
            </a:r>
            <a:endParaRPr sz="1600">
              <a:solidFill>
                <a:srgbClr val="161616"/>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24" name="Google Shape;424;p47"/>
          <p:cNvSpPr txBox="1"/>
          <p:nvPr>
            <p:ph type="title"/>
          </p:nvPr>
        </p:nvSpPr>
        <p:spPr>
          <a:xfrm>
            <a:off x="2970850" y="7461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Diagrama de clases</a:t>
            </a:r>
            <a:endParaRPr/>
          </a:p>
          <a:p>
            <a:pPr indent="0" lvl="0" marL="0" rtl="0" algn="l">
              <a:spcBef>
                <a:spcPts val="0"/>
              </a:spcBef>
              <a:spcAft>
                <a:spcPts val="0"/>
              </a:spcAft>
              <a:buNone/>
            </a:pPr>
            <a:r>
              <a:t/>
            </a:r>
            <a:endParaRPr/>
          </a:p>
        </p:txBody>
      </p:sp>
      <p:pic>
        <p:nvPicPr>
          <p:cNvPr id="425" name="Google Shape;425;p47"/>
          <p:cNvPicPr preferRelativeResize="0"/>
          <p:nvPr/>
        </p:nvPicPr>
        <p:blipFill>
          <a:blip r:embed="rId3">
            <a:alphaModFix/>
          </a:blip>
          <a:stretch>
            <a:fillRect/>
          </a:stretch>
        </p:blipFill>
        <p:spPr>
          <a:xfrm>
            <a:off x="121025" y="1401825"/>
            <a:ext cx="8975350" cy="36160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Modelos</a:t>
            </a:r>
            <a:endParaRPr/>
          </a:p>
        </p:txBody>
      </p:sp>
      <p:sp>
        <p:nvSpPr>
          <p:cNvPr id="431" name="Google Shape;431;p48"/>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pic>
        <p:nvPicPr>
          <p:cNvPr id="432" name="Google Shape;432;p48"/>
          <p:cNvPicPr preferRelativeResize="0"/>
          <p:nvPr/>
        </p:nvPicPr>
        <p:blipFill>
          <a:blip r:embed="rId3">
            <a:alphaModFix/>
          </a:blip>
          <a:stretch>
            <a:fillRect/>
          </a:stretch>
        </p:blipFill>
        <p:spPr>
          <a:xfrm>
            <a:off x="5289725" y="2633925"/>
            <a:ext cx="2996425" cy="2317826"/>
          </a:xfrm>
          <a:prstGeom prst="rect">
            <a:avLst/>
          </a:prstGeom>
          <a:noFill/>
          <a:ln>
            <a:noFill/>
          </a:ln>
        </p:spPr>
      </p:pic>
      <p:sp>
        <p:nvSpPr>
          <p:cNvPr id="433" name="Google Shape;433;p48"/>
          <p:cNvSpPr txBox="1"/>
          <p:nvPr/>
        </p:nvSpPr>
        <p:spPr>
          <a:xfrm>
            <a:off x="729450" y="1797425"/>
            <a:ext cx="7840500" cy="9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Los modelos que describen al sistema de ArgenMoto de manera completa son los siguientes. Empezando por el modelo Cliente-Servidor.</a:t>
            </a:r>
            <a:endParaRPr sz="1600">
              <a:solidFill>
                <a:srgbClr val="161616"/>
              </a:solidFill>
              <a:latin typeface="Lato"/>
              <a:ea typeface="Lato"/>
              <a:cs typeface="Lato"/>
              <a:sym typeface="Lato"/>
            </a:endParaRPr>
          </a:p>
        </p:txBody>
      </p:sp>
      <p:sp>
        <p:nvSpPr>
          <p:cNvPr id="434" name="Google Shape;434;p48"/>
          <p:cNvSpPr/>
          <p:nvPr/>
        </p:nvSpPr>
        <p:spPr>
          <a:xfrm>
            <a:off x="729450" y="3071875"/>
            <a:ext cx="4114800" cy="13338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txBox="1"/>
          <p:nvPr/>
        </p:nvSpPr>
        <p:spPr>
          <a:xfrm>
            <a:off x="1011000" y="3194575"/>
            <a:ext cx="37872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latin typeface="Lato"/>
                <a:ea typeface="Lato"/>
                <a:cs typeface="Lato"/>
                <a:sym typeface="Lato"/>
              </a:rPr>
              <a:t>Se muestra la interacción entre los diferentes</a:t>
            </a:r>
            <a:endParaRPr>
              <a:latin typeface="Lato"/>
              <a:ea typeface="Lato"/>
              <a:cs typeface="Lato"/>
              <a:sym typeface="Lato"/>
            </a:endParaRPr>
          </a:p>
          <a:p>
            <a:pPr indent="0" lvl="0" marL="0" rtl="0" algn="just">
              <a:spcBef>
                <a:spcPts val="0"/>
              </a:spcBef>
              <a:spcAft>
                <a:spcPts val="0"/>
              </a:spcAft>
              <a:buNone/>
            </a:pPr>
            <a:r>
              <a:rPr lang="es-419">
                <a:latin typeface="Lato"/>
                <a:ea typeface="Lato"/>
                <a:cs typeface="Lato"/>
                <a:sym typeface="Lato"/>
              </a:rPr>
              <a:t>clientes mediante internet con los servidores con los que cuenta el sistema: servidor web y Servidor de aplicación </a:t>
            </a:r>
            <a:r>
              <a:rPr lang="es-419">
                <a:latin typeface="Lato"/>
                <a:ea typeface="Lato"/>
                <a:cs typeface="Lato"/>
                <a:sym typeface="Lato"/>
              </a:rPr>
              <a:t>móvil</a:t>
            </a:r>
            <a:r>
              <a:rPr lang="es-419">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41" name="Google Shape;441;p49"/>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Modelos</a:t>
            </a:r>
            <a:endParaRPr/>
          </a:p>
        </p:txBody>
      </p:sp>
      <p:sp>
        <p:nvSpPr>
          <p:cNvPr id="442" name="Google Shape;442;p49"/>
          <p:cNvSpPr txBox="1"/>
          <p:nvPr/>
        </p:nvSpPr>
        <p:spPr>
          <a:xfrm>
            <a:off x="729450" y="1797425"/>
            <a:ext cx="7840500" cy="9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Luego tenemos el modelo de capas del sistema.</a:t>
            </a:r>
            <a:endParaRPr sz="1600">
              <a:solidFill>
                <a:srgbClr val="161616"/>
              </a:solidFill>
              <a:latin typeface="Lato"/>
              <a:ea typeface="Lato"/>
              <a:cs typeface="Lato"/>
              <a:sym typeface="Lato"/>
            </a:endParaRPr>
          </a:p>
        </p:txBody>
      </p:sp>
      <p:pic>
        <p:nvPicPr>
          <p:cNvPr id="443" name="Google Shape;443;p49"/>
          <p:cNvPicPr preferRelativeResize="0"/>
          <p:nvPr/>
        </p:nvPicPr>
        <p:blipFill>
          <a:blip r:embed="rId3">
            <a:alphaModFix/>
          </a:blip>
          <a:stretch>
            <a:fillRect/>
          </a:stretch>
        </p:blipFill>
        <p:spPr>
          <a:xfrm>
            <a:off x="729450" y="2311750"/>
            <a:ext cx="2887951" cy="2567075"/>
          </a:xfrm>
          <a:prstGeom prst="rect">
            <a:avLst/>
          </a:prstGeom>
          <a:noFill/>
          <a:ln>
            <a:noFill/>
          </a:ln>
        </p:spPr>
      </p:pic>
      <p:sp>
        <p:nvSpPr>
          <p:cNvPr id="444" name="Google Shape;444;p49"/>
          <p:cNvSpPr/>
          <p:nvPr/>
        </p:nvSpPr>
        <p:spPr>
          <a:xfrm>
            <a:off x="4335550" y="2823175"/>
            <a:ext cx="4114800" cy="13338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4499350" y="2966725"/>
            <a:ext cx="37872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latin typeface="Lato"/>
                <a:ea typeface="Lato"/>
                <a:cs typeface="Lato"/>
                <a:sym typeface="Lato"/>
              </a:rPr>
              <a:t>Se muestran las diferentes capas que completan al sistema en su totalidad, cada una de las cuales proporcionan el conjunto de servicios necesarios que describen al mismo.</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51" name="Google Shape;451;p50"/>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Modelos</a:t>
            </a:r>
            <a:endParaRPr/>
          </a:p>
        </p:txBody>
      </p:sp>
      <p:sp>
        <p:nvSpPr>
          <p:cNvPr id="452" name="Google Shape;452;p50"/>
          <p:cNvSpPr txBox="1"/>
          <p:nvPr/>
        </p:nvSpPr>
        <p:spPr>
          <a:xfrm>
            <a:off x="729450" y="1797425"/>
            <a:ext cx="78405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También</a:t>
            </a:r>
            <a:r>
              <a:rPr lang="es-419" sz="1600">
                <a:solidFill>
                  <a:srgbClr val="161616"/>
                </a:solidFill>
                <a:latin typeface="Lato"/>
                <a:ea typeface="Lato"/>
                <a:cs typeface="Lato"/>
                <a:sym typeface="Lato"/>
              </a:rPr>
              <a:t> tenemos al modelo </a:t>
            </a:r>
            <a:r>
              <a:rPr lang="es-419" sz="1600">
                <a:solidFill>
                  <a:srgbClr val="161616"/>
                </a:solidFill>
                <a:latin typeface="Lato"/>
                <a:ea typeface="Lato"/>
                <a:cs typeface="Lato"/>
                <a:sym typeface="Lato"/>
              </a:rPr>
              <a:t>arquitectónico, que nos describe la jerarquía del sistema.</a:t>
            </a:r>
            <a:endParaRPr sz="1600">
              <a:solidFill>
                <a:srgbClr val="161616"/>
              </a:solidFill>
              <a:latin typeface="Lato"/>
              <a:ea typeface="Lato"/>
              <a:cs typeface="Lato"/>
              <a:sym typeface="Lato"/>
            </a:endParaRPr>
          </a:p>
        </p:txBody>
      </p:sp>
      <p:pic>
        <p:nvPicPr>
          <p:cNvPr id="453" name="Google Shape;453;p50"/>
          <p:cNvPicPr preferRelativeResize="0"/>
          <p:nvPr/>
        </p:nvPicPr>
        <p:blipFill>
          <a:blip r:embed="rId3">
            <a:alphaModFix/>
          </a:blip>
          <a:stretch>
            <a:fillRect/>
          </a:stretch>
        </p:blipFill>
        <p:spPr>
          <a:xfrm>
            <a:off x="775000" y="2189625"/>
            <a:ext cx="7749375" cy="2790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459" name="Google Shape;459;p51"/>
          <p:cNvSpPr txBox="1"/>
          <p:nvPr>
            <p:ph type="title"/>
          </p:nvPr>
        </p:nvSpPr>
        <p:spPr>
          <a:xfrm>
            <a:off x="729450" y="1318650"/>
            <a:ext cx="34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Modelos</a:t>
            </a:r>
            <a:endParaRPr/>
          </a:p>
        </p:txBody>
      </p:sp>
      <p:pic>
        <p:nvPicPr>
          <p:cNvPr id="460" name="Google Shape;460;p51"/>
          <p:cNvPicPr preferRelativeResize="0"/>
          <p:nvPr/>
        </p:nvPicPr>
        <p:blipFill>
          <a:blip r:embed="rId3">
            <a:alphaModFix/>
          </a:blip>
          <a:stretch>
            <a:fillRect/>
          </a:stretch>
        </p:blipFill>
        <p:spPr>
          <a:xfrm>
            <a:off x="1718700" y="2752625"/>
            <a:ext cx="5570976" cy="2080424"/>
          </a:xfrm>
          <a:prstGeom prst="rect">
            <a:avLst/>
          </a:prstGeom>
          <a:noFill/>
          <a:ln>
            <a:noFill/>
          </a:ln>
        </p:spPr>
      </p:pic>
      <p:sp>
        <p:nvSpPr>
          <p:cNvPr id="461" name="Google Shape;461;p51"/>
          <p:cNvSpPr txBox="1"/>
          <p:nvPr/>
        </p:nvSpPr>
        <p:spPr>
          <a:xfrm>
            <a:off x="729450" y="1797425"/>
            <a:ext cx="7840500" cy="8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419" sz="1600">
                <a:solidFill>
                  <a:srgbClr val="161616"/>
                </a:solidFill>
                <a:latin typeface="Lato"/>
                <a:ea typeface="Lato"/>
                <a:cs typeface="Lato"/>
                <a:sym typeface="Lato"/>
              </a:rPr>
              <a:t>Por </a:t>
            </a:r>
            <a:r>
              <a:rPr lang="es-419" sz="1600">
                <a:solidFill>
                  <a:srgbClr val="161616"/>
                </a:solidFill>
                <a:latin typeface="Lato"/>
                <a:ea typeface="Lato"/>
                <a:cs typeface="Lato"/>
                <a:sym typeface="Lato"/>
              </a:rPr>
              <a:t>último</a:t>
            </a:r>
            <a:r>
              <a:rPr lang="es-419" sz="1600">
                <a:solidFill>
                  <a:srgbClr val="161616"/>
                </a:solidFill>
                <a:latin typeface="Lato"/>
                <a:ea typeface="Lato"/>
                <a:cs typeface="Lato"/>
                <a:sym typeface="Lato"/>
              </a:rPr>
              <a:t> tenemos el modelo de repositorio, en el cual todos los datos compartidos de nuestro sistema se almacenan en nuestra base de datos central: GitHub.</a:t>
            </a:r>
            <a:endParaRPr sz="1600">
              <a:solidFill>
                <a:srgbClr val="16161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t>
            </a:r>
            <a:r>
              <a:rPr lang="es-419"/>
              <a:t>actibilidad técnica</a:t>
            </a:r>
            <a:endParaRPr/>
          </a:p>
        </p:txBody>
      </p:sp>
      <p:sp>
        <p:nvSpPr>
          <p:cNvPr id="108" name="Google Shape;108;p16"/>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09" name="Google Shape;109;p16"/>
          <p:cNvSpPr txBox="1"/>
          <p:nvPr/>
        </p:nvSpPr>
        <p:spPr>
          <a:xfrm>
            <a:off x="729450" y="1853850"/>
            <a:ext cx="7655700" cy="296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419" sz="1600">
                <a:solidFill>
                  <a:srgbClr val="161616"/>
                </a:solidFill>
                <a:latin typeface="Lato"/>
                <a:ea typeface="Lato"/>
                <a:cs typeface="Lato"/>
                <a:sym typeface="Lato"/>
              </a:rPr>
              <a:t>Este tópico incluye dos partes principales del proyecto de compra:</a:t>
            </a:r>
            <a:endParaRPr sz="1600">
              <a:solidFill>
                <a:srgbClr val="161616"/>
              </a:solidFill>
              <a:latin typeface="Lato"/>
              <a:ea typeface="Lato"/>
              <a:cs typeface="Lato"/>
              <a:sym typeface="Lato"/>
            </a:endParaRPr>
          </a:p>
          <a:p>
            <a:pPr indent="-330200" lvl="0" marL="457200" rtl="0" algn="l">
              <a:lnSpc>
                <a:spcPct val="115000"/>
              </a:lnSpc>
              <a:spcBef>
                <a:spcPts val="1200"/>
              </a:spcBef>
              <a:spcAft>
                <a:spcPts val="0"/>
              </a:spcAft>
              <a:buClr>
                <a:srgbClr val="161616"/>
              </a:buClr>
              <a:buSzPts val="1600"/>
              <a:buFont typeface="Lato"/>
              <a:buAutoNum type="arabicPeriod"/>
            </a:pPr>
            <a:r>
              <a:rPr lang="es-419" sz="1600">
                <a:solidFill>
                  <a:srgbClr val="161616"/>
                </a:solidFill>
                <a:latin typeface="Lato"/>
                <a:ea typeface="Lato"/>
                <a:cs typeface="Lato"/>
                <a:sym typeface="Lato"/>
              </a:rPr>
              <a:t>Hardware: </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Servidores.</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Racks.</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Impresora láser.</a:t>
            </a:r>
            <a:endParaRPr sz="1600">
              <a:solidFill>
                <a:srgbClr val="161616"/>
              </a:solidFill>
              <a:latin typeface="Lato"/>
              <a:ea typeface="Lato"/>
              <a:cs typeface="Lato"/>
              <a:sym typeface="Lato"/>
            </a:endParaRPr>
          </a:p>
          <a:p>
            <a:pPr indent="-330200" lvl="0" marL="457200" rtl="0" algn="l">
              <a:lnSpc>
                <a:spcPct val="115000"/>
              </a:lnSpc>
              <a:spcBef>
                <a:spcPts val="0"/>
              </a:spcBef>
              <a:spcAft>
                <a:spcPts val="0"/>
              </a:spcAft>
              <a:buClr>
                <a:srgbClr val="161616"/>
              </a:buClr>
              <a:buSzPts val="1600"/>
              <a:buFont typeface="Lato"/>
              <a:buAutoNum type="arabicPeriod"/>
            </a:pPr>
            <a:r>
              <a:rPr lang="es-419" sz="1600">
                <a:solidFill>
                  <a:srgbClr val="161616"/>
                </a:solidFill>
                <a:latin typeface="Lato"/>
                <a:ea typeface="Lato"/>
                <a:cs typeface="Lato"/>
                <a:sym typeface="Lato"/>
              </a:rPr>
              <a:t>Software: </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Sistema operativo.</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Hosting para página web.</a:t>
            </a:r>
            <a:endParaRPr sz="1600">
              <a:solidFill>
                <a:srgbClr val="161616"/>
              </a:solidFill>
              <a:latin typeface="Lato"/>
              <a:ea typeface="Lato"/>
              <a:cs typeface="Lato"/>
              <a:sym typeface="Lato"/>
            </a:endParaRPr>
          </a:p>
          <a:p>
            <a:pPr indent="-330200" lvl="0" marL="914400" rtl="0" algn="l">
              <a:lnSpc>
                <a:spcPct val="115000"/>
              </a:lnSpc>
              <a:spcBef>
                <a:spcPts val="0"/>
              </a:spcBef>
              <a:spcAft>
                <a:spcPts val="0"/>
              </a:spcAft>
              <a:buClr>
                <a:srgbClr val="161616"/>
              </a:buClr>
              <a:buSzPts val="1600"/>
              <a:buFont typeface="Lato"/>
              <a:buChar char="●"/>
            </a:pPr>
            <a:r>
              <a:rPr lang="es-419" sz="1600">
                <a:solidFill>
                  <a:srgbClr val="161616"/>
                </a:solidFill>
                <a:latin typeface="Lato"/>
                <a:ea typeface="Lato"/>
                <a:cs typeface="Lato"/>
                <a:sym typeface="Lato"/>
              </a:rPr>
              <a:t>Plataforma para lanzar aplicación móvil.</a:t>
            </a:r>
            <a:endParaRPr sz="1600">
              <a:solidFill>
                <a:srgbClr val="161616"/>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5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3200"/>
              <a:t>Multiplexación y utilización FDM y TDM</a:t>
            </a:r>
            <a:endParaRPr sz="4780"/>
          </a:p>
        </p:txBody>
      </p:sp>
      <p:sp>
        <p:nvSpPr>
          <p:cNvPr id="467" name="Google Shape;467;p52"/>
          <p:cNvSpPr txBox="1"/>
          <p:nvPr>
            <p:ph idx="2" type="body"/>
          </p:nvPr>
        </p:nvSpPr>
        <p:spPr>
          <a:xfrm>
            <a:off x="5327975" y="2301000"/>
            <a:ext cx="3374400" cy="541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s-419" sz="2000"/>
              <a:t>Fin de la presentación</a:t>
            </a:r>
            <a:endParaRPr sz="2000"/>
          </a:p>
        </p:txBody>
      </p:sp>
      <p:sp>
        <p:nvSpPr>
          <p:cNvPr id="468" name="Google Shape;468;p52"/>
          <p:cNvSpPr txBox="1"/>
          <p:nvPr/>
        </p:nvSpPr>
        <p:spPr>
          <a:xfrm>
            <a:off x="730000" y="2944050"/>
            <a:ext cx="426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Integrantes: </a:t>
            </a:r>
            <a:endParaRPr>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Valentín Yedro.</a:t>
            </a:r>
            <a:endParaRPr>
              <a:solidFill>
                <a:srgbClr val="666666"/>
              </a:solidFill>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Lautaro Yanequine.</a:t>
            </a:r>
            <a:endParaRPr>
              <a:solidFill>
                <a:srgbClr val="666666"/>
              </a:solidFill>
              <a:latin typeface="Lato"/>
              <a:ea typeface="Lato"/>
              <a:cs typeface="Lato"/>
              <a:sym typeface="Lato"/>
            </a:endParaRPr>
          </a:p>
          <a:p>
            <a:pPr indent="0" lvl="0" marL="0" rtl="0" algn="l">
              <a:spcBef>
                <a:spcPts val="0"/>
              </a:spcBef>
              <a:spcAft>
                <a:spcPts val="0"/>
              </a:spcAft>
              <a:buNone/>
            </a:pPr>
            <a:r>
              <a:rPr lang="es-419">
                <a:solidFill>
                  <a:srgbClr val="666666"/>
                </a:solidFill>
                <a:latin typeface="Lato"/>
                <a:ea typeface="Lato"/>
                <a:cs typeface="Lato"/>
                <a:sym typeface="Lato"/>
              </a:rPr>
              <a:t>Juan Alba.</a:t>
            </a:r>
            <a:endParaRPr>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técnica: Hardware</a:t>
            </a:r>
            <a:endParaRPr/>
          </a:p>
        </p:txBody>
      </p:sp>
      <p:sp>
        <p:nvSpPr>
          <p:cNvPr id="115" name="Google Shape;115;p17"/>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16" name="Google Shape;116;p17"/>
          <p:cNvSpPr txBox="1"/>
          <p:nvPr/>
        </p:nvSpPr>
        <p:spPr>
          <a:xfrm>
            <a:off x="729450" y="1797425"/>
            <a:ext cx="7840500" cy="1347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Se valoraron </a:t>
            </a:r>
            <a:r>
              <a:rPr lang="es-419" sz="1600">
                <a:solidFill>
                  <a:srgbClr val="161616"/>
                </a:solidFill>
                <a:latin typeface="Lato"/>
                <a:ea typeface="Lato"/>
                <a:cs typeface="Lato"/>
                <a:sym typeface="Lato"/>
              </a:rPr>
              <a:t>características como el almacenamiento, la escalabilidad, la velocidad de procesamiento, y el precio. Mejor opción:</a:t>
            </a:r>
            <a:endParaRPr sz="1600">
              <a:solidFill>
                <a:srgbClr val="161616"/>
              </a:solidFill>
              <a:latin typeface="Lato"/>
              <a:ea typeface="Lato"/>
              <a:cs typeface="Lato"/>
              <a:sym typeface="Lato"/>
            </a:endParaRPr>
          </a:p>
        </p:txBody>
      </p:sp>
      <p:pic>
        <p:nvPicPr>
          <p:cNvPr id="117" name="Google Shape;117;p17"/>
          <p:cNvPicPr preferRelativeResize="0"/>
          <p:nvPr/>
        </p:nvPicPr>
        <p:blipFill>
          <a:blip r:embed="rId3">
            <a:alphaModFix/>
          </a:blip>
          <a:stretch>
            <a:fillRect/>
          </a:stretch>
        </p:blipFill>
        <p:spPr>
          <a:xfrm flipH="1">
            <a:off x="7427325" y="3262850"/>
            <a:ext cx="1409250" cy="1601425"/>
          </a:xfrm>
          <a:prstGeom prst="rect">
            <a:avLst/>
          </a:prstGeom>
          <a:noFill/>
          <a:ln>
            <a:noFill/>
          </a:ln>
        </p:spPr>
      </p:pic>
      <p:pic>
        <p:nvPicPr>
          <p:cNvPr id="118" name="Google Shape;118;p17"/>
          <p:cNvPicPr preferRelativeResize="0"/>
          <p:nvPr/>
        </p:nvPicPr>
        <p:blipFill>
          <a:blip r:embed="rId4">
            <a:alphaModFix/>
          </a:blip>
          <a:stretch>
            <a:fillRect/>
          </a:stretch>
        </p:blipFill>
        <p:spPr>
          <a:xfrm flipH="1">
            <a:off x="5633375" y="3015125"/>
            <a:ext cx="1726025" cy="1726025"/>
          </a:xfrm>
          <a:prstGeom prst="rect">
            <a:avLst/>
          </a:prstGeom>
          <a:noFill/>
          <a:ln>
            <a:noFill/>
          </a:ln>
        </p:spPr>
      </p:pic>
      <p:pic>
        <p:nvPicPr>
          <p:cNvPr id="119" name="Google Shape;119;p17"/>
          <p:cNvPicPr preferRelativeResize="0"/>
          <p:nvPr/>
        </p:nvPicPr>
        <p:blipFill>
          <a:blip r:embed="rId5">
            <a:alphaModFix/>
          </a:blip>
          <a:stretch>
            <a:fillRect/>
          </a:stretch>
        </p:blipFill>
        <p:spPr>
          <a:xfrm>
            <a:off x="6006100" y="1707575"/>
            <a:ext cx="2412050" cy="2412050"/>
          </a:xfrm>
          <a:prstGeom prst="rect">
            <a:avLst/>
          </a:prstGeom>
          <a:noFill/>
          <a:ln>
            <a:noFill/>
          </a:ln>
        </p:spPr>
      </p:pic>
      <p:sp>
        <p:nvSpPr>
          <p:cNvPr id="120" name="Google Shape;120;p17"/>
          <p:cNvSpPr txBox="1"/>
          <p:nvPr/>
        </p:nvSpPr>
        <p:spPr>
          <a:xfrm>
            <a:off x="134300" y="4820400"/>
            <a:ext cx="5624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rgbClr val="161616"/>
                </a:solidFill>
                <a:latin typeface="Lato"/>
                <a:ea typeface="Lato"/>
                <a:cs typeface="Lato"/>
                <a:sym typeface="Lato"/>
              </a:rPr>
              <a:t>Notar que el servidor ya viene con sistema operativo incluido.</a:t>
            </a:r>
            <a:endParaRPr sz="900">
              <a:solidFill>
                <a:srgbClr val="161616"/>
              </a:solidFill>
              <a:latin typeface="Lato"/>
              <a:ea typeface="Lato"/>
              <a:cs typeface="Lato"/>
              <a:sym typeface="Lato"/>
            </a:endParaRPr>
          </a:p>
        </p:txBody>
      </p:sp>
      <p:sp>
        <p:nvSpPr>
          <p:cNvPr id="121" name="Google Shape;121;p17"/>
          <p:cNvSpPr/>
          <p:nvPr/>
        </p:nvSpPr>
        <p:spPr>
          <a:xfrm>
            <a:off x="5594950" y="2362275"/>
            <a:ext cx="3442500" cy="25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729450" y="4404888"/>
            <a:ext cx="474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500">
                <a:latin typeface="Lato"/>
                <a:ea typeface="Lato"/>
                <a:cs typeface="Lato"/>
                <a:sym typeface="Lato"/>
              </a:rPr>
              <a:t>El </a:t>
            </a:r>
            <a:r>
              <a:rPr b="1" lang="es-419" sz="1500">
                <a:latin typeface="Lato"/>
                <a:ea typeface="Lato"/>
                <a:cs typeface="Lato"/>
                <a:sym typeface="Lato"/>
              </a:rPr>
              <a:t>costo total </a:t>
            </a:r>
            <a:r>
              <a:rPr lang="es-419" sz="1500">
                <a:latin typeface="Lato"/>
                <a:ea typeface="Lato"/>
                <a:cs typeface="Lato"/>
                <a:sym typeface="Lato"/>
              </a:rPr>
              <a:t>del hardware es de </a:t>
            </a:r>
            <a:r>
              <a:rPr b="1" lang="es-419" sz="1500">
                <a:latin typeface="Lato"/>
                <a:ea typeface="Lato"/>
                <a:cs typeface="Lato"/>
                <a:sym typeface="Lato"/>
              </a:rPr>
              <a:t>$345.873,62.</a:t>
            </a:r>
            <a:endParaRPr b="1" sz="1500">
              <a:latin typeface="Lato"/>
              <a:ea typeface="Lato"/>
              <a:cs typeface="Lato"/>
              <a:sym typeface="Lato"/>
            </a:endParaRPr>
          </a:p>
        </p:txBody>
      </p:sp>
      <p:sp>
        <p:nvSpPr>
          <p:cNvPr id="123" name="Google Shape;123;p17"/>
          <p:cNvSpPr txBox="1"/>
          <p:nvPr/>
        </p:nvSpPr>
        <p:spPr>
          <a:xfrm>
            <a:off x="684350" y="2479250"/>
            <a:ext cx="4672800" cy="1835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161616"/>
              </a:buClr>
              <a:buSzPts val="1400"/>
              <a:buFont typeface="Lato"/>
              <a:buChar char="●"/>
            </a:pPr>
            <a:r>
              <a:rPr b="1" lang="es-419">
                <a:solidFill>
                  <a:srgbClr val="161616"/>
                </a:solidFill>
                <a:latin typeface="Lato"/>
                <a:ea typeface="Lato"/>
                <a:cs typeface="Lato"/>
                <a:sym typeface="Lato"/>
              </a:rPr>
              <a:t>Servidor</a:t>
            </a:r>
            <a:r>
              <a:rPr lang="es-419">
                <a:solidFill>
                  <a:srgbClr val="161616"/>
                </a:solidFill>
                <a:latin typeface="Lato"/>
                <a:ea typeface="Lato"/>
                <a:cs typeface="Lato"/>
                <a:sym typeface="Lato"/>
              </a:rPr>
              <a:t> Rack Lenovo ThinkSystem SR250 con kit de riel, Windows Server 2019, Intel Xeon E-2136 de 6 núcleos 3.3GHz, 16 GB DDR4, 8 TB de disco duro, RAID.</a:t>
            </a:r>
            <a:endParaRPr>
              <a:solidFill>
                <a:srgbClr val="161616"/>
              </a:solidFill>
              <a:latin typeface="Lato"/>
              <a:ea typeface="Lato"/>
              <a:cs typeface="Lato"/>
              <a:sym typeface="Lato"/>
            </a:endParaRPr>
          </a:p>
          <a:p>
            <a:pPr indent="-317500" lvl="0" marL="457200" rtl="0" algn="just">
              <a:lnSpc>
                <a:spcPct val="115000"/>
              </a:lnSpc>
              <a:spcBef>
                <a:spcPts val="0"/>
              </a:spcBef>
              <a:spcAft>
                <a:spcPts val="0"/>
              </a:spcAft>
              <a:buClr>
                <a:srgbClr val="161616"/>
              </a:buClr>
              <a:buSzPts val="1400"/>
              <a:buFont typeface="Lato"/>
              <a:buChar char="●"/>
            </a:pPr>
            <a:r>
              <a:rPr b="1" lang="es-419">
                <a:solidFill>
                  <a:srgbClr val="161616"/>
                </a:solidFill>
                <a:latin typeface="Lato"/>
                <a:ea typeface="Lato"/>
                <a:cs typeface="Lato"/>
                <a:sym typeface="Lato"/>
              </a:rPr>
              <a:t>Rack</a:t>
            </a:r>
            <a:r>
              <a:rPr lang="es-419">
                <a:solidFill>
                  <a:srgbClr val="161616"/>
                </a:solidFill>
                <a:latin typeface="Lato"/>
                <a:ea typeface="Lato"/>
                <a:cs typeface="Lato"/>
                <a:sym typeface="Lato"/>
              </a:rPr>
              <a:t> Metálico Con Ruedas Samson Srk12 - 12 Unidades Rack.</a:t>
            </a:r>
            <a:endParaRPr>
              <a:solidFill>
                <a:srgbClr val="161616"/>
              </a:solidFill>
              <a:latin typeface="Lato"/>
              <a:ea typeface="Lato"/>
              <a:cs typeface="Lato"/>
              <a:sym typeface="Lato"/>
            </a:endParaRPr>
          </a:p>
          <a:p>
            <a:pPr indent="-317500" lvl="0" marL="457200" rtl="0" algn="just">
              <a:lnSpc>
                <a:spcPct val="115000"/>
              </a:lnSpc>
              <a:spcBef>
                <a:spcPts val="0"/>
              </a:spcBef>
              <a:spcAft>
                <a:spcPts val="0"/>
              </a:spcAft>
              <a:buClr>
                <a:srgbClr val="161616"/>
              </a:buClr>
              <a:buSzPts val="1400"/>
              <a:buFont typeface="Lato"/>
              <a:buChar char="●"/>
            </a:pPr>
            <a:r>
              <a:rPr b="1" lang="es-419">
                <a:solidFill>
                  <a:srgbClr val="161616"/>
                </a:solidFill>
                <a:latin typeface="Lato"/>
                <a:ea typeface="Lato"/>
                <a:cs typeface="Lato"/>
                <a:sym typeface="Lato"/>
              </a:rPr>
              <a:t>Impresora</a:t>
            </a:r>
            <a:r>
              <a:rPr lang="es-419">
                <a:solidFill>
                  <a:srgbClr val="161616"/>
                </a:solidFill>
                <a:latin typeface="Lato"/>
                <a:ea typeface="Lato"/>
                <a:cs typeface="Lato"/>
                <a:sym typeface="Lato"/>
              </a:rPr>
              <a:t> HP Laser Neverstop 1000a</a:t>
            </a:r>
            <a:endParaRPr>
              <a:solidFill>
                <a:srgbClr val="16161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a:blip r:embed="rId3">
            <a:alphaModFix/>
          </a:blip>
          <a:stretch>
            <a:fillRect/>
          </a:stretch>
        </p:blipFill>
        <p:spPr>
          <a:xfrm>
            <a:off x="6560625" y="2449750"/>
            <a:ext cx="1887100" cy="1887100"/>
          </a:xfrm>
          <a:prstGeom prst="rect">
            <a:avLst/>
          </a:prstGeom>
          <a:noFill/>
          <a:ln>
            <a:noFill/>
          </a:ln>
        </p:spPr>
      </p:pic>
      <p:sp>
        <p:nvSpPr>
          <p:cNvPr id="129" name="Google Shape;129;p18"/>
          <p:cNvSpPr/>
          <p:nvPr/>
        </p:nvSpPr>
        <p:spPr>
          <a:xfrm>
            <a:off x="6479225" y="2494050"/>
            <a:ext cx="2049900" cy="179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técnica: Software</a:t>
            </a:r>
            <a:endParaRPr/>
          </a:p>
        </p:txBody>
      </p:sp>
      <p:sp>
        <p:nvSpPr>
          <p:cNvPr id="131" name="Google Shape;131;p18"/>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32" name="Google Shape;132;p18"/>
          <p:cNvSpPr txBox="1"/>
          <p:nvPr/>
        </p:nvSpPr>
        <p:spPr>
          <a:xfrm>
            <a:off x="729450" y="1797425"/>
            <a:ext cx="7840500" cy="8223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A la hora de elegir el servicio de </a:t>
            </a:r>
            <a:r>
              <a:rPr b="1" lang="es-419" sz="1600">
                <a:solidFill>
                  <a:srgbClr val="161616"/>
                </a:solidFill>
                <a:latin typeface="Lato"/>
                <a:ea typeface="Lato"/>
                <a:cs typeface="Lato"/>
                <a:sym typeface="Lato"/>
              </a:rPr>
              <a:t>hosting para el sitio web</a:t>
            </a:r>
            <a:r>
              <a:rPr lang="es-419" sz="1600">
                <a:solidFill>
                  <a:srgbClr val="161616"/>
                </a:solidFill>
                <a:latin typeface="Lato"/>
                <a:ea typeface="Lato"/>
                <a:cs typeface="Lato"/>
                <a:sym typeface="Lato"/>
              </a:rPr>
              <a:t>, s</a:t>
            </a:r>
            <a:r>
              <a:rPr lang="es-419" sz="1600">
                <a:solidFill>
                  <a:srgbClr val="161616"/>
                </a:solidFill>
                <a:latin typeface="Lato"/>
                <a:ea typeface="Lato"/>
                <a:cs typeface="Lato"/>
                <a:sym typeface="Lato"/>
              </a:rPr>
              <a:t>e valoraron características como el almacenamiento, los certificados SSL, y el precio.</a:t>
            </a:r>
            <a:endParaRPr sz="1600">
              <a:solidFill>
                <a:srgbClr val="161616"/>
              </a:solidFill>
              <a:latin typeface="Lato"/>
              <a:ea typeface="Lato"/>
              <a:cs typeface="Lato"/>
              <a:sym typeface="Lato"/>
            </a:endParaRPr>
          </a:p>
        </p:txBody>
      </p:sp>
      <p:sp>
        <p:nvSpPr>
          <p:cNvPr id="133" name="Google Shape;133;p18"/>
          <p:cNvSpPr txBox="1"/>
          <p:nvPr/>
        </p:nvSpPr>
        <p:spPr>
          <a:xfrm>
            <a:off x="988525" y="2619725"/>
            <a:ext cx="4895700" cy="1036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b="1" lang="es-419" sz="1600">
                <a:solidFill>
                  <a:srgbClr val="161616"/>
                </a:solidFill>
                <a:latin typeface="Lato"/>
                <a:ea typeface="Lato"/>
                <a:cs typeface="Lato"/>
                <a:sym typeface="Lato"/>
              </a:rPr>
              <a:t>Hostinger</a:t>
            </a:r>
            <a:r>
              <a:rPr lang="es-419" sz="1600">
                <a:solidFill>
                  <a:srgbClr val="161616"/>
                </a:solidFill>
                <a:latin typeface="Lato"/>
                <a:ea typeface="Lato"/>
                <a:cs typeface="Lato"/>
                <a:sym typeface="Lato"/>
              </a:rPr>
              <a:t>: ofrece alojamiento para 100 sitios web, 200GB de almacenamiento, e-mail gratis, certificados SSL, y el menor costo.</a:t>
            </a:r>
            <a:endParaRPr sz="1600">
              <a:solidFill>
                <a:srgbClr val="161616"/>
              </a:solidFill>
              <a:latin typeface="Lato"/>
              <a:ea typeface="Lato"/>
              <a:cs typeface="Lato"/>
              <a:sym typeface="Lato"/>
            </a:endParaRPr>
          </a:p>
        </p:txBody>
      </p:sp>
      <p:sp>
        <p:nvSpPr>
          <p:cNvPr id="134" name="Google Shape;134;p18"/>
          <p:cNvSpPr txBox="1"/>
          <p:nvPr/>
        </p:nvSpPr>
        <p:spPr>
          <a:xfrm>
            <a:off x="514825" y="3763373"/>
            <a:ext cx="53298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Lato"/>
              <a:buChar char="●"/>
            </a:pPr>
            <a:r>
              <a:rPr lang="es-419" sz="1500">
                <a:latin typeface="Lato"/>
                <a:ea typeface="Lato"/>
                <a:cs typeface="Lato"/>
                <a:sym typeface="Lato"/>
              </a:rPr>
              <a:t>El </a:t>
            </a:r>
            <a:r>
              <a:rPr b="1" lang="es-419" sz="1500">
                <a:latin typeface="Lato"/>
                <a:ea typeface="Lato"/>
                <a:cs typeface="Lato"/>
                <a:sym typeface="Lato"/>
              </a:rPr>
              <a:t>costo mensual </a:t>
            </a:r>
            <a:r>
              <a:rPr lang="es-419" sz="1500">
                <a:latin typeface="Lato"/>
                <a:ea typeface="Lato"/>
                <a:cs typeface="Lato"/>
                <a:sym typeface="Lato"/>
              </a:rPr>
              <a:t>es de </a:t>
            </a:r>
            <a:r>
              <a:rPr b="1" lang="es-419" sz="1500">
                <a:latin typeface="Lato"/>
                <a:ea typeface="Lato"/>
                <a:cs typeface="Lato"/>
                <a:sym typeface="Lato"/>
              </a:rPr>
              <a:t>$1799</a:t>
            </a:r>
            <a:r>
              <a:rPr lang="es-419" sz="1500">
                <a:latin typeface="Lato"/>
                <a:ea typeface="Lato"/>
                <a:cs typeface="Lato"/>
                <a:sym typeface="Lato"/>
              </a:rPr>
              <a:t>.</a:t>
            </a:r>
            <a:endParaRPr sz="1500">
              <a:latin typeface="Lato"/>
              <a:ea typeface="Lato"/>
              <a:cs typeface="Lato"/>
              <a:sym typeface="Lato"/>
            </a:endParaRPr>
          </a:p>
          <a:p>
            <a:pPr indent="-323850" lvl="0" marL="457200" rtl="0" algn="l">
              <a:lnSpc>
                <a:spcPct val="150000"/>
              </a:lnSpc>
              <a:spcBef>
                <a:spcPts val="0"/>
              </a:spcBef>
              <a:spcAft>
                <a:spcPts val="0"/>
              </a:spcAft>
              <a:buSzPts val="1500"/>
              <a:buFont typeface="Lato"/>
              <a:buChar char="●"/>
            </a:pPr>
            <a:r>
              <a:rPr lang="es-419" sz="1500">
                <a:latin typeface="Lato"/>
                <a:ea typeface="Lato"/>
                <a:cs typeface="Lato"/>
                <a:sym typeface="Lato"/>
              </a:rPr>
              <a:t>El </a:t>
            </a:r>
            <a:r>
              <a:rPr b="1" lang="es-419" sz="1500">
                <a:latin typeface="Lato"/>
                <a:ea typeface="Lato"/>
                <a:cs typeface="Lato"/>
                <a:sym typeface="Lato"/>
              </a:rPr>
              <a:t>costo anual </a:t>
            </a:r>
            <a:r>
              <a:rPr lang="es-419" sz="1500">
                <a:latin typeface="Lato"/>
                <a:ea typeface="Lato"/>
                <a:cs typeface="Lato"/>
                <a:sym typeface="Lato"/>
              </a:rPr>
              <a:t>(el que se considerará) es de </a:t>
            </a:r>
            <a:r>
              <a:rPr b="1" lang="es-419" sz="1500">
                <a:latin typeface="Lato"/>
                <a:ea typeface="Lato"/>
                <a:cs typeface="Lato"/>
                <a:sym typeface="Lato"/>
              </a:rPr>
              <a:t>$21588.</a:t>
            </a:r>
            <a:endParaRPr b="1" sz="15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6312813" y="2651325"/>
            <a:ext cx="1754100" cy="147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técnica: Software</a:t>
            </a:r>
            <a:endParaRPr/>
          </a:p>
        </p:txBody>
      </p:sp>
      <p:sp>
        <p:nvSpPr>
          <p:cNvPr id="141" name="Google Shape;141;p19"/>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42" name="Google Shape;142;p19"/>
          <p:cNvSpPr txBox="1"/>
          <p:nvPr/>
        </p:nvSpPr>
        <p:spPr>
          <a:xfrm>
            <a:off x="729450" y="1797425"/>
            <a:ext cx="7840500" cy="1347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Para elegir la </a:t>
            </a:r>
            <a:r>
              <a:rPr b="1" lang="es-419" sz="1600">
                <a:solidFill>
                  <a:srgbClr val="161616"/>
                </a:solidFill>
                <a:latin typeface="Lato"/>
                <a:ea typeface="Lato"/>
                <a:cs typeface="Lato"/>
                <a:sym typeface="Lato"/>
              </a:rPr>
              <a:t>plataforma de lanzamiento de la aplicación móvil</a:t>
            </a:r>
            <a:r>
              <a:rPr lang="es-419" sz="1600">
                <a:solidFill>
                  <a:srgbClr val="161616"/>
                </a:solidFill>
                <a:latin typeface="Lato"/>
                <a:ea typeface="Lato"/>
                <a:cs typeface="Lato"/>
                <a:sym typeface="Lato"/>
              </a:rPr>
              <a:t>, s</a:t>
            </a:r>
            <a:r>
              <a:rPr lang="es-419" sz="1600">
                <a:solidFill>
                  <a:srgbClr val="161616"/>
                </a:solidFill>
                <a:latin typeface="Lato"/>
                <a:ea typeface="Lato"/>
                <a:cs typeface="Lato"/>
                <a:sym typeface="Lato"/>
              </a:rPr>
              <a:t>e </a:t>
            </a:r>
            <a:r>
              <a:rPr lang="es-419" sz="1600">
                <a:solidFill>
                  <a:srgbClr val="161616"/>
                </a:solidFill>
                <a:latin typeface="Lato"/>
                <a:ea typeface="Lato"/>
                <a:cs typeface="Lato"/>
                <a:sym typeface="Lato"/>
              </a:rPr>
              <a:t>tuvo</a:t>
            </a:r>
            <a:r>
              <a:rPr lang="es-419" sz="1600">
                <a:solidFill>
                  <a:srgbClr val="161616"/>
                </a:solidFill>
                <a:latin typeface="Lato"/>
                <a:ea typeface="Lato"/>
                <a:cs typeface="Lato"/>
                <a:sym typeface="Lato"/>
              </a:rPr>
              <a:t> en cuenta el alcance/popularidad de la plataforma, costo y compatibilidad con sistemas operativos.</a:t>
            </a:r>
            <a:endParaRPr sz="1600">
              <a:solidFill>
                <a:srgbClr val="161616"/>
              </a:solidFill>
              <a:latin typeface="Lato"/>
              <a:ea typeface="Lato"/>
              <a:cs typeface="Lato"/>
              <a:sym typeface="Lato"/>
            </a:endParaRPr>
          </a:p>
        </p:txBody>
      </p:sp>
      <p:sp>
        <p:nvSpPr>
          <p:cNvPr id="143" name="Google Shape;143;p19"/>
          <p:cNvSpPr txBox="1"/>
          <p:nvPr/>
        </p:nvSpPr>
        <p:spPr>
          <a:xfrm>
            <a:off x="994900" y="2651325"/>
            <a:ext cx="4895700" cy="13866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161616"/>
              </a:buClr>
              <a:buSzPts val="1600"/>
              <a:buFont typeface="Lato"/>
              <a:buChar char="●"/>
            </a:pPr>
            <a:r>
              <a:rPr b="1" lang="es-419" sz="1600">
                <a:solidFill>
                  <a:srgbClr val="161616"/>
                </a:solidFill>
                <a:latin typeface="Lato"/>
                <a:ea typeface="Lato"/>
                <a:cs typeface="Lato"/>
                <a:sym typeface="Lato"/>
              </a:rPr>
              <a:t>Google Play: </a:t>
            </a:r>
            <a:r>
              <a:rPr lang="es-419" sz="1600">
                <a:solidFill>
                  <a:srgbClr val="161616"/>
                </a:solidFill>
                <a:latin typeface="Lato"/>
                <a:ea typeface="Lato"/>
                <a:cs typeface="Lato"/>
                <a:sym typeface="Lato"/>
              </a:rPr>
              <a:t>resultó ser la mejor opción por destacar en la mayoría de las áreas planteadas, ya que es la mejor en la relación entre popularidad y precio</a:t>
            </a:r>
            <a:r>
              <a:rPr lang="es-419" sz="1600">
                <a:solidFill>
                  <a:srgbClr val="161616"/>
                </a:solidFill>
                <a:latin typeface="Lato"/>
                <a:ea typeface="Lato"/>
                <a:cs typeface="Lato"/>
                <a:sym typeface="Lato"/>
              </a:rPr>
              <a:t>.</a:t>
            </a:r>
            <a:endParaRPr sz="1600">
              <a:solidFill>
                <a:srgbClr val="161616"/>
              </a:solidFill>
              <a:latin typeface="Lato"/>
              <a:ea typeface="Lato"/>
              <a:cs typeface="Lato"/>
              <a:sym typeface="Lato"/>
            </a:endParaRPr>
          </a:p>
        </p:txBody>
      </p:sp>
      <p:sp>
        <p:nvSpPr>
          <p:cNvPr id="144" name="Google Shape;144;p19"/>
          <p:cNvSpPr txBox="1"/>
          <p:nvPr/>
        </p:nvSpPr>
        <p:spPr>
          <a:xfrm>
            <a:off x="796050" y="4085938"/>
            <a:ext cx="474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500">
                <a:latin typeface="Lato"/>
                <a:ea typeface="Lato"/>
                <a:cs typeface="Lato"/>
                <a:sym typeface="Lato"/>
              </a:rPr>
              <a:t>El </a:t>
            </a:r>
            <a:r>
              <a:rPr b="1" lang="es-419" sz="1500">
                <a:latin typeface="Lato"/>
                <a:ea typeface="Lato"/>
                <a:cs typeface="Lato"/>
                <a:sym typeface="Lato"/>
              </a:rPr>
              <a:t>costo total </a:t>
            </a:r>
            <a:r>
              <a:rPr lang="es-419" sz="1500">
                <a:latin typeface="Lato"/>
                <a:ea typeface="Lato"/>
                <a:cs typeface="Lato"/>
                <a:sym typeface="Lato"/>
              </a:rPr>
              <a:t>es un pago único </a:t>
            </a:r>
            <a:r>
              <a:rPr lang="es-419" sz="1500">
                <a:latin typeface="Lato"/>
                <a:ea typeface="Lato"/>
                <a:cs typeface="Lato"/>
                <a:sym typeface="Lato"/>
              </a:rPr>
              <a:t>de </a:t>
            </a:r>
            <a:r>
              <a:rPr b="1" lang="es-419" sz="1500">
                <a:latin typeface="Lato"/>
                <a:ea typeface="Lato"/>
                <a:cs typeface="Lato"/>
                <a:sym typeface="Lato"/>
              </a:rPr>
              <a:t>$3000.</a:t>
            </a:r>
            <a:endParaRPr b="1" sz="1500">
              <a:latin typeface="Lato"/>
              <a:ea typeface="Lato"/>
              <a:cs typeface="Lato"/>
              <a:sym typeface="Lato"/>
            </a:endParaRPr>
          </a:p>
        </p:txBody>
      </p:sp>
      <p:pic>
        <p:nvPicPr>
          <p:cNvPr id="145" name="Google Shape;145;p19"/>
          <p:cNvPicPr preferRelativeResize="0"/>
          <p:nvPr/>
        </p:nvPicPr>
        <p:blipFill>
          <a:blip r:embed="rId3">
            <a:alphaModFix/>
          </a:blip>
          <a:stretch>
            <a:fillRect/>
          </a:stretch>
        </p:blipFill>
        <p:spPr>
          <a:xfrm>
            <a:off x="6545175" y="2746575"/>
            <a:ext cx="1289376" cy="128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técnica: Software</a:t>
            </a:r>
            <a:endParaRPr/>
          </a:p>
        </p:txBody>
      </p:sp>
      <p:sp>
        <p:nvSpPr>
          <p:cNvPr id="151" name="Google Shape;151;p20"/>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52" name="Google Shape;152;p20"/>
          <p:cNvSpPr txBox="1"/>
          <p:nvPr/>
        </p:nvSpPr>
        <p:spPr>
          <a:xfrm>
            <a:off x="729450" y="1797425"/>
            <a:ext cx="7840500" cy="1347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Para elegir la base de datos, se analizaron las opciones en base a los lenguajes compatibles, mantenimiento, manejo de volumen de datos, y costo. Además, para el costo se tuvo en cuenta la instalación de la base de datos en el sistema.</a:t>
            </a:r>
            <a:endParaRPr sz="1600">
              <a:solidFill>
                <a:srgbClr val="161616"/>
              </a:solidFill>
              <a:latin typeface="Lato"/>
              <a:ea typeface="Lato"/>
              <a:cs typeface="Lato"/>
              <a:sym typeface="Lato"/>
            </a:endParaRPr>
          </a:p>
        </p:txBody>
      </p:sp>
      <p:sp>
        <p:nvSpPr>
          <p:cNvPr id="153" name="Google Shape;153;p20"/>
          <p:cNvSpPr txBox="1"/>
          <p:nvPr/>
        </p:nvSpPr>
        <p:spPr>
          <a:xfrm>
            <a:off x="913500" y="2843750"/>
            <a:ext cx="4895700" cy="13866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161616"/>
              </a:buClr>
              <a:buSzPts val="1600"/>
              <a:buFont typeface="Lato"/>
              <a:buChar char="●"/>
            </a:pPr>
            <a:r>
              <a:rPr b="1" lang="es-419" sz="1600">
                <a:solidFill>
                  <a:srgbClr val="161616"/>
                </a:solidFill>
                <a:latin typeface="Lato"/>
                <a:ea typeface="Lato"/>
                <a:cs typeface="Lato"/>
                <a:sym typeface="Lato"/>
              </a:rPr>
              <a:t>MySQL: </a:t>
            </a:r>
            <a:r>
              <a:rPr lang="es-419" sz="1600">
                <a:solidFill>
                  <a:srgbClr val="161616"/>
                </a:solidFill>
                <a:latin typeface="Lato"/>
                <a:ea typeface="Lato"/>
                <a:cs typeface="Lato"/>
                <a:sym typeface="Lato"/>
              </a:rPr>
              <a:t>Aunque costosa, es crucial para la escalabilidad del proyecto contar con las características que ofrece este software</a:t>
            </a:r>
            <a:endParaRPr sz="1600">
              <a:solidFill>
                <a:srgbClr val="161616"/>
              </a:solidFill>
              <a:latin typeface="Lato"/>
              <a:ea typeface="Lato"/>
              <a:cs typeface="Lato"/>
              <a:sym typeface="Lato"/>
            </a:endParaRPr>
          </a:p>
        </p:txBody>
      </p:sp>
      <p:sp>
        <p:nvSpPr>
          <p:cNvPr id="154" name="Google Shape;154;p20"/>
          <p:cNvSpPr txBox="1"/>
          <p:nvPr/>
        </p:nvSpPr>
        <p:spPr>
          <a:xfrm>
            <a:off x="729450" y="3958688"/>
            <a:ext cx="474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500">
                <a:latin typeface="Lato"/>
                <a:ea typeface="Lato"/>
                <a:cs typeface="Lato"/>
                <a:sym typeface="Lato"/>
              </a:rPr>
              <a:t>El </a:t>
            </a:r>
            <a:r>
              <a:rPr b="1" lang="es-419" sz="1500">
                <a:latin typeface="Lato"/>
                <a:ea typeface="Lato"/>
                <a:cs typeface="Lato"/>
                <a:sym typeface="Lato"/>
              </a:rPr>
              <a:t>costo total </a:t>
            </a:r>
            <a:r>
              <a:rPr lang="es-419" sz="1500">
                <a:latin typeface="Lato"/>
                <a:ea typeface="Lato"/>
                <a:cs typeface="Lato"/>
                <a:sym typeface="Lato"/>
              </a:rPr>
              <a:t>es un pago anual de </a:t>
            </a:r>
            <a:r>
              <a:rPr b="1" lang="es-419" sz="1500">
                <a:latin typeface="Lato"/>
                <a:ea typeface="Lato"/>
                <a:cs typeface="Lato"/>
                <a:sym typeface="Lato"/>
              </a:rPr>
              <a:t>$592.360</a:t>
            </a:r>
            <a:endParaRPr b="1" sz="1500">
              <a:latin typeface="Lato"/>
              <a:ea typeface="Lato"/>
              <a:cs typeface="Lato"/>
              <a:sym typeface="Lato"/>
            </a:endParaRPr>
          </a:p>
        </p:txBody>
      </p:sp>
      <p:pic>
        <p:nvPicPr>
          <p:cNvPr id="155" name="Google Shape;155;p20"/>
          <p:cNvPicPr preferRelativeResize="0"/>
          <p:nvPr/>
        </p:nvPicPr>
        <p:blipFill>
          <a:blip r:embed="rId3">
            <a:alphaModFix/>
          </a:blip>
          <a:stretch>
            <a:fillRect/>
          </a:stretch>
        </p:blipFill>
        <p:spPr>
          <a:xfrm>
            <a:off x="5265475" y="3075475"/>
            <a:ext cx="3152676" cy="163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Factibilidad operativa</a:t>
            </a:r>
            <a:endParaRPr/>
          </a:p>
        </p:txBody>
      </p:sp>
      <p:sp>
        <p:nvSpPr>
          <p:cNvPr id="161" name="Google Shape;161;p21"/>
          <p:cNvSpPr txBox="1"/>
          <p:nvPr/>
        </p:nvSpPr>
        <p:spPr>
          <a:xfrm>
            <a:off x="729450" y="798200"/>
            <a:ext cx="124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Lato"/>
                <a:ea typeface="Lato"/>
                <a:cs typeface="Lato"/>
                <a:sym typeface="Lato"/>
              </a:rPr>
              <a:t>ArgenMoto</a:t>
            </a:r>
            <a:endParaRPr sz="1600">
              <a:latin typeface="Lato"/>
              <a:ea typeface="Lato"/>
              <a:cs typeface="Lato"/>
              <a:sym typeface="Lato"/>
            </a:endParaRPr>
          </a:p>
        </p:txBody>
      </p:sp>
      <p:sp>
        <p:nvSpPr>
          <p:cNvPr id="162" name="Google Shape;162;p21"/>
          <p:cNvSpPr txBox="1"/>
          <p:nvPr/>
        </p:nvSpPr>
        <p:spPr>
          <a:xfrm>
            <a:off x="729450" y="1797425"/>
            <a:ext cx="7840500" cy="25467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t/>
            </a:r>
            <a:endParaRPr sz="1600">
              <a:solidFill>
                <a:srgbClr val="161616"/>
              </a:solidFill>
              <a:latin typeface="Lato"/>
              <a:ea typeface="Lato"/>
              <a:cs typeface="Lato"/>
              <a:sym typeface="Lato"/>
            </a:endParaRPr>
          </a:p>
        </p:txBody>
      </p:sp>
      <p:sp>
        <p:nvSpPr>
          <p:cNvPr id="163" name="Google Shape;163;p21"/>
          <p:cNvSpPr txBox="1"/>
          <p:nvPr/>
        </p:nvSpPr>
        <p:spPr>
          <a:xfrm>
            <a:off x="729450" y="1797425"/>
            <a:ext cx="7840500" cy="1104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En base a los desarrollos necesarios para el proyecto ya mencionados, se establecen como necesarios como recursos a 3 desarrolladores web Full Stack, 3 desarrolladores Mobile, 2 testers/QA, y 1 administrador de bases de datos. </a:t>
            </a:r>
            <a:endParaRPr sz="1600">
              <a:solidFill>
                <a:srgbClr val="161616"/>
              </a:solidFill>
              <a:latin typeface="Lato"/>
              <a:ea typeface="Lato"/>
              <a:cs typeface="Lato"/>
              <a:sym typeface="Lato"/>
            </a:endParaRPr>
          </a:p>
        </p:txBody>
      </p:sp>
      <p:pic>
        <p:nvPicPr>
          <p:cNvPr id="164" name="Google Shape;164;p21"/>
          <p:cNvPicPr preferRelativeResize="0"/>
          <p:nvPr/>
        </p:nvPicPr>
        <p:blipFill>
          <a:blip r:embed="rId3">
            <a:alphaModFix/>
          </a:blip>
          <a:stretch>
            <a:fillRect/>
          </a:stretch>
        </p:blipFill>
        <p:spPr>
          <a:xfrm>
            <a:off x="6423013" y="3139978"/>
            <a:ext cx="931276" cy="931276"/>
          </a:xfrm>
          <a:prstGeom prst="rect">
            <a:avLst/>
          </a:prstGeom>
          <a:noFill/>
          <a:ln>
            <a:noFill/>
          </a:ln>
        </p:spPr>
      </p:pic>
      <p:sp>
        <p:nvSpPr>
          <p:cNvPr id="165" name="Google Shape;165;p21"/>
          <p:cNvSpPr txBox="1"/>
          <p:nvPr/>
        </p:nvSpPr>
        <p:spPr>
          <a:xfrm>
            <a:off x="729438" y="2986825"/>
            <a:ext cx="5260500" cy="1323900"/>
          </a:xfrm>
          <a:prstGeom prst="rect">
            <a:avLst/>
          </a:prstGeom>
          <a:noFill/>
          <a:ln>
            <a:noFill/>
          </a:ln>
        </p:spPr>
        <p:txBody>
          <a:bodyPr anchorCtr="0" anchor="t" bIns="91425" lIns="91425" spcFirstLastPara="1" rIns="91425" wrap="square" tIns="91425">
            <a:normAutofit/>
          </a:bodyPr>
          <a:lstStyle/>
          <a:p>
            <a:pPr indent="0" lvl="0" marL="0" rtl="0" algn="just">
              <a:lnSpc>
                <a:spcPct val="120000"/>
              </a:lnSpc>
              <a:spcBef>
                <a:spcPts val="0"/>
              </a:spcBef>
              <a:spcAft>
                <a:spcPts val="1200"/>
              </a:spcAft>
              <a:buNone/>
            </a:pPr>
            <a:r>
              <a:rPr lang="es-419" sz="1600">
                <a:solidFill>
                  <a:srgbClr val="161616"/>
                </a:solidFill>
                <a:latin typeface="Lato"/>
                <a:ea typeface="Lato"/>
                <a:cs typeface="Lato"/>
                <a:sym typeface="Lato"/>
              </a:rPr>
              <a:t>Teniendo en cuenta estas necesidades se analizaron distintas opciones de personal, con distintos niveles de experiencia, costo, autonomía y velocidad/eficiencia según las posiciones a ocupar.</a:t>
            </a:r>
            <a:endParaRPr sz="1600">
              <a:solidFill>
                <a:srgbClr val="161616"/>
              </a:solidFill>
              <a:latin typeface="Lato"/>
              <a:ea typeface="Lato"/>
              <a:cs typeface="Lato"/>
              <a:sym typeface="Lato"/>
            </a:endParaRPr>
          </a:p>
        </p:txBody>
      </p:sp>
      <p:pic>
        <p:nvPicPr>
          <p:cNvPr id="166" name="Google Shape;166;p21"/>
          <p:cNvPicPr preferRelativeResize="0"/>
          <p:nvPr/>
        </p:nvPicPr>
        <p:blipFill>
          <a:blip r:embed="rId4">
            <a:alphaModFix/>
          </a:blip>
          <a:stretch>
            <a:fillRect/>
          </a:stretch>
        </p:blipFill>
        <p:spPr>
          <a:xfrm>
            <a:off x="7424600" y="2982788"/>
            <a:ext cx="1245600" cy="1245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