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63" r:id="rId5"/>
    <p:sldId id="267" r:id="rId6"/>
    <p:sldId id="270" r:id="rId7"/>
    <p:sldId id="271" r:id="rId8"/>
    <p:sldId id="272" r:id="rId9"/>
    <p:sldId id="275" r:id="rId10"/>
    <p:sldId id="276" r:id="rId11"/>
    <p:sldId id="277" r:id="rId12"/>
    <p:sldId id="278" r:id="rId13"/>
    <p:sldId id="279" r:id="rId14"/>
    <p:sldId id="280" r:id="rId15"/>
    <p:sldId id="264" r:id="rId16"/>
    <p:sldId id="273" r:id="rId17"/>
    <p:sldId id="268" r:id="rId18"/>
    <p:sldId id="269" r:id="rId19"/>
    <p:sldId id="260" r:id="rId20"/>
    <p:sldId id="274" r:id="rId21"/>
    <p:sldId id="265"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34A5"/>
    <a:srgbClr val="FFC1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p:cViewPr>
        <p:scale>
          <a:sx n="79" d="100"/>
          <a:sy n="79" d="100"/>
        </p:scale>
        <p:origin x="65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0BE2-DC03-A448-93BF-10B144E2CB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BF07BC4F-028C-0242-9FE2-BF7AA4F7B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24801ADF-C2A0-114F-86D6-C7B9BF02B6D1}"/>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FAD4721D-C9AD-8E4F-8B8F-29F7C891E4D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B91A676-1B6F-1A43-9442-B4FD19010AD6}"/>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06241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14D1EE-762D-A14B-A218-5B0275A0ECE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F65F8344-825D-EB46-AE25-D0F8CF12FF8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224516B-F92A-E14F-A0F8-59BFDA08DDAA}"/>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D2B2A07E-206E-F043-B215-47F451A50F0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625E157-9BA9-D140-BED9-220894841F59}"/>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228830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F0B6A04-69EB-864B-B367-5747CF5F16E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22E3EF9-57AB-B340-88E1-6CF72026147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1ECCFE4-B6EA-0F48-A9A1-45B4E4F08738}"/>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B5B44F3C-D81A-2048-808C-640D1DE40CE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DF72473-90C9-0D40-A939-BD633CD7155F}"/>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05870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EDD30-0452-B24B-B820-2ED4E78163D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8FACF7D-BA75-6A4B-8A4E-2D087908258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3A78FE7-C20D-F146-B0B8-5820B4469CC5}"/>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F56EFD81-B2E2-9B49-BB30-52D38651B08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10D0DBBC-1663-124A-909E-033F4AF3A357}"/>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168299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A7B681-B03F-0A4C-A64F-DDB63E0498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A8CFA1A-090B-E54D-8F75-F359B4A2C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BCCC4F0-D4B4-E740-AA58-AB291132DD1E}"/>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B5C18A36-FB39-DD4B-8EA5-F9A1A02E604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BA568A4-663C-DA45-8041-A732A343A3C9}"/>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24825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D16627-EAA2-074A-B6A7-54A6E7713C3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0FB7F5A-D762-A442-B58F-3A449D58ECB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C0E82992-C82D-8D48-9793-823D20376F8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F61C2CA5-76B3-9F4D-999E-382B5C4AF357}"/>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6" name="Segnaposto piè di pagina 5">
            <a:extLst>
              <a:ext uri="{FF2B5EF4-FFF2-40B4-BE49-F238E27FC236}">
                <a16:creationId xmlns:a16="http://schemas.microsoft.com/office/drawing/2014/main" id="{AB47B25D-6F75-944B-9EA4-3E0943540982}"/>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C467A2D-1C15-B241-B515-9529DC8DDFC9}"/>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53708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2233E1-F46D-5949-B3CF-50ECA143231D}"/>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6B8E627-736B-1449-9E55-65F79ADF8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8E9B6DE-D689-8144-B8DB-1E36E022814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4FD18459-2C33-AF4B-9EC2-973CC60A2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2EAF276-762B-9B4A-BEB0-711ABC69839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0A5BACAE-009D-3B4F-99E5-D29E7535B8E7}"/>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8" name="Segnaposto piè di pagina 7">
            <a:extLst>
              <a:ext uri="{FF2B5EF4-FFF2-40B4-BE49-F238E27FC236}">
                <a16:creationId xmlns:a16="http://schemas.microsoft.com/office/drawing/2014/main" id="{CDA1150E-2C07-B145-8A10-9DE11546C65A}"/>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F26925B-3864-4245-ABA9-950BDC41A499}"/>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8927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626FC-F16F-D444-9C5D-228711B9313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882E589C-2A27-794D-8FDF-7C80D09C4908}"/>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4" name="Segnaposto piè di pagina 3">
            <a:extLst>
              <a:ext uri="{FF2B5EF4-FFF2-40B4-BE49-F238E27FC236}">
                <a16:creationId xmlns:a16="http://schemas.microsoft.com/office/drawing/2014/main" id="{0B72981F-693E-3545-858C-939206BD833A}"/>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3F008D89-E3BC-8148-AD03-6A14E01AC473}"/>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25731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F3D428D-56D7-8B45-8469-E8D12E2D246D}"/>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3" name="Segnaposto piè di pagina 2">
            <a:extLst>
              <a:ext uri="{FF2B5EF4-FFF2-40B4-BE49-F238E27FC236}">
                <a16:creationId xmlns:a16="http://schemas.microsoft.com/office/drawing/2014/main" id="{2C0CBE0A-B1F5-2E49-BEAA-0020816726AE}"/>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3962E669-A962-AA4A-98C8-23AE8F7B9065}"/>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50349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615123-E483-8B40-81F0-25288CEB140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A7FE059-D210-0644-9479-B45063A93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593EA561-4FCA-8748-9FD8-0A5BE73B9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6283AE5-3ABA-E148-9747-D867CCF4EEB0}"/>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6" name="Segnaposto piè di pagina 5">
            <a:extLst>
              <a:ext uri="{FF2B5EF4-FFF2-40B4-BE49-F238E27FC236}">
                <a16:creationId xmlns:a16="http://schemas.microsoft.com/office/drawing/2014/main" id="{CA520DA3-2BB4-BE4B-A11F-4F197F398B50}"/>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C9625679-FDA4-EE45-A952-2FBC67A20183}"/>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68198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2226E4-096E-564D-9D11-BBFA9D49E9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0EEA6CCA-51A2-6C4D-BA52-4C1128C5D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5672C943-528F-464A-81FE-BC7EEC07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89BDC9-3D92-1B42-9A06-D260DBD9AF88}"/>
              </a:ext>
            </a:extLst>
          </p:cNvPr>
          <p:cNvSpPr>
            <a:spLocks noGrp="1"/>
          </p:cNvSpPr>
          <p:nvPr>
            <p:ph type="dt" sz="half" idx="10"/>
          </p:nvPr>
        </p:nvSpPr>
        <p:spPr/>
        <p:txBody>
          <a:bodyPr/>
          <a:lstStyle/>
          <a:p>
            <a:fld id="{0FB10A19-D111-084A-8112-E4861B7438A2}" type="datetimeFigureOut">
              <a:rPr lang="en-GB" smtClean="0"/>
              <a:t>03/07/2021</a:t>
            </a:fld>
            <a:endParaRPr lang="en-GB"/>
          </a:p>
        </p:txBody>
      </p:sp>
      <p:sp>
        <p:nvSpPr>
          <p:cNvPr id="6" name="Segnaposto piè di pagina 5">
            <a:extLst>
              <a:ext uri="{FF2B5EF4-FFF2-40B4-BE49-F238E27FC236}">
                <a16:creationId xmlns:a16="http://schemas.microsoft.com/office/drawing/2014/main" id="{6E1924C6-59C5-6E42-9C42-AEBDD467A0B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C0D448DA-29D6-9C49-906A-97F4969A6C46}"/>
              </a:ext>
            </a:extLst>
          </p:cNvPr>
          <p:cNvSpPr>
            <a:spLocks noGrp="1"/>
          </p:cNvSpPr>
          <p:nvPr>
            <p:ph type="sldNum" sz="quarter" idx="12"/>
          </p:nvPr>
        </p:nvSpPr>
        <p:spPr/>
        <p:txBody>
          <a:bodyPr/>
          <a:lstStyle/>
          <a:p>
            <a:fld id="{18FD8C8D-C045-B245-997F-672A01852263}" type="slidenum">
              <a:rPr lang="en-GB" smtClean="0"/>
              <a:t>‹N›</a:t>
            </a:fld>
            <a:endParaRPr lang="en-GB"/>
          </a:p>
        </p:txBody>
      </p:sp>
    </p:spTree>
    <p:extLst>
      <p:ext uri="{BB962C8B-B14F-4D97-AF65-F5344CB8AC3E}">
        <p14:creationId xmlns:p14="http://schemas.microsoft.com/office/powerpoint/2010/main" val="395587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13A16FC-B622-5349-A57B-4CCBB8E59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ED2A0C7-4EF9-6E4B-9CA3-922AD8E2C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9441555-59F1-9546-8729-67574B4F4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10A19-D111-084A-8112-E4861B7438A2}" type="datetimeFigureOut">
              <a:rPr lang="en-GB" smtClean="0"/>
              <a:t>03/07/2021</a:t>
            </a:fld>
            <a:endParaRPr lang="en-GB"/>
          </a:p>
        </p:txBody>
      </p:sp>
      <p:sp>
        <p:nvSpPr>
          <p:cNvPr id="5" name="Segnaposto piè di pagina 4">
            <a:extLst>
              <a:ext uri="{FF2B5EF4-FFF2-40B4-BE49-F238E27FC236}">
                <a16:creationId xmlns:a16="http://schemas.microsoft.com/office/drawing/2014/main" id="{CD4E0CA0-443B-F64D-B7EB-2D4B769FE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6C2671AD-2329-A44D-A8A0-334A9BB56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D8C8D-C045-B245-997F-672A01852263}" type="slidenum">
              <a:rPr lang="en-GB" smtClean="0"/>
              <a:t>‹N›</a:t>
            </a:fld>
            <a:endParaRPr lang="en-GB"/>
          </a:p>
        </p:txBody>
      </p:sp>
    </p:spTree>
    <p:extLst>
      <p:ext uri="{BB962C8B-B14F-4D97-AF65-F5344CB8AC3E}">
        <p14:creationId xmlns:p14="http://schemas.microsoft.com/office/powerpoint/2010/main" val="394872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c 1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E504F488-8FB2-A04F-86C4-C16DF666282A}"/>
              </a:ext>
            </a:extLst>
          </p:cNvPr>
          <p:cNvSpPr>
            <a:spLocks noGrp="1"/>
          </p:cNvSpPr>
          <p:nvPr>
            <p:ph type="ctrTitle"/>
          </p:nvPr>
        </p:nvSpPr>
        <p:spPr>
          <a:xfrm>
            <a:off x="7080738" y="647593"/>
            <a:ext cx="4467792" cy="3060541"/>
          </a:xfrm>
        </p:spPr>
        <p:txBody>
          <a:bodyPr anchorCtr="0">
            <a:normAutofit/>
          </a:bodyPr>
          <a:lstStyle/>
          <a:p>
            <a:r>
              <a:rPr lang="en-GB">
                <a:solidFill>
                  <a:srgbClr val="FFFFFF"/>
                </a:solidFill>
                <a:latin typeface="Pattaya" pitchFamily="2" charset="-34"/>
                <a:ea typeface="Baskerville SemiBold" panose="02020502070401020303" pitchFamily="18" charset="0"/>
                <a:cs typeface="Pattaya" pitchFamily="2" charset="-34"/>
              </a:rPr>
              <a:t>CiakTime</a:t>
            </a:r>
          </a:p>
        </p:txBody>
      </p:sp>
      <p:sp>
        <p:nvSpPr>
          <p:cNvPr id="3" name="Sottotitolo 2">
            <a:extLst>
              <a:ext uri="{FF2B5EF4-FFF2-40B4-BE49-F238E27FC236}">
                <a16:creationId xmlns:a16="http://schemas.microsoft.com/office/drawing/2014/main" id="{232F8247-C840-AF43-9347-519DBFF9B248}"/>
              </a:ext>
            </a:extLst>
          </p:cNvPr>
          <p:cNvSpPr>
            <a:spLocks noGrp="1"/>
          </p:cNvSpPr>
          <p:nvPr>
            <p:ph type="subTitle" idx="1"/>
          </p:nvPr>
        </p:nvSpPr>
        <p:spPr>
          <a:xfrm>
            <a:off x="7080738" y="3800209"/>
            <a:ext cx="4467792" cy="2410198"/>
          </a:xfrm>
        </p:spPr>
        <p:txBody>
          <a:bodyPr>
            <a:normAutofit/>
          </a:bodyPr>
          <a:lstStyle/>
          <a:p>
            <a: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t>Human Computer Interaction Course </a:t>
            </a:r>
            <a:b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br>
            <a: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t>Prof.ssa Catarci</a:t>
            </a:r>
            <a:b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br>
            <a: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t>Prof.ssa Mirabella</a:t>
            </a:r>
            <a:b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br>
            <a:r>
              <a:rPr lang="it-IT" sz="1500">
                <a:solidFill>
                  <a:srgbClr val="FFFFFF"/>
                </a:solidFill>
                <a:latin typeface="Lato" panose="020F0502020204030203" pitchFamily="34" charset="77"/>
                <a:ea typeface="Verdana" panose="020B0604030504040204" pitchFamily="34" charset="0"/>
                <a:cs typeface="Verdana" panose="020B0604030504040204" pitchFamily="34" charset="0"/>
              </a:rPr>
              <a:t>A.A. 2020/2021 </a:t>
            </a:r>
          </a:p>
          <a:p>
            <a:endParaRPr lang="it-IT" sz="1500">
              <a:solidFill>
                <a:srgbClr val="FFFFFF"/>
              </a:solidFill>
              <a:effectLst/>
              <a:latin typeface="Lato" panose="020F0502020204030203" pitchFamily="34" charset="77"/>
              <a:ea typeface="Verdana" panose="020B0604030504040204" pitchFamily="34" charset="0"/>
              <a:cs typeface="Verdana" panose="020B0604030504040204" pitchFamily="34" charset="0"/>
            </a:endParaRPr>
          </a:p>
          <a:p>
            <a:endParaRPr lang="it-IT" sz="1500">
              <a:solidFill>
                <a:srgbClr val="FFFFFF"/>
              </a:solidFill>
              <a:latin typeface="Lato" panose="020F0502020204030203" pitchFamily="34" charset="77"/>
              <a:ea typeface="Verdana" panose="020B0604030504040204" pitchFamily="34" charset="0"/>
              <a:cs typeface="Verdana" panose="020B0604030504040204" pitchFamily="34" charset="0"/>
            </a:endParaRPr>
          </a:p>
          <a:p>
            <a:r>
              <a:rPr lang="it-IT" sz="1500">
                <a:solidFill>
                  <a:srgbClr val="FFFFFF"/>
                </a:solidFill>
                <a:latin typeface="Lato" panose="020F0502020204030203" pitchFamily="34" charset="77"/>
              </a:rPr>
              <a:t>Mauro Ficorella – 1941639</a:t>
            </a:r>
            <a:br>
              <a:rPr lang="it-IT" sz="1500">
                <a:solidFill>
                  <a:srgbClr val="FFFFFF"/>
                </a:solidFill>
                <a:latin typeface="Lato" panose="020F0502020204030203" pitchFamily="34" charset="77"/>
              </a:rPr>
            </a:br>
            <a:r>
              <a:rPr lang="it-IT" sz="1500">
                <a:solidFill>
                  <a:srgbClr val="FFFFFF"/>
                </a:solidFill>
                <a:latin typeface="Lato" panose="020F0502020204030203" pitchFamily="34" charset="77"/>
              </a:rPr>
              <a:t>Martina Turbessi – 1944497</a:t>
            </a:r>
            <a:br>
              <a:rPr lang="it-IT" sz="1500">
                <a:solidFill>
                  <a:srgbClr val="FFFFFF"/>
                </a:solidFill>
                <a:latin typeface="Lato" panose="020F0502020204030203" pitchFamily="34" charset="77"/>
              </a:rPr>
            </a:br>
            <a:r>
              <a:rPr lang="it-IT" sz="1500">
                <a:solidFill>
                  <a:srgbClr val="FFFFFF"/>
                </a:solidFill>
                <a:latin typeface="Lato" panose="020F0502020204030203" pitchFamily="34" charset="77"/>
              </a:rPr>
              <a:t>Valentina Sisti - 1952657</a:t>
            </a:r>
          </a:p>
          <a:p>
            <a:endParaRPr lang="it-IT" sz="1500">
              <a:solidFill>
                <a:srgbClr val="FFFFFF"/>
              </a:solidFill>
              <a:effectLst/>
              <a:latin typeface="Lato" panose="020F0502020204030203" pitchFamily="34" charset="77"/>
              <a:ea typeface="Verdana" panose="020B0604030504040204" pitchFamily="34" charset="0"/>
              <a:cs typeface="Verdana" panose="020B0604030504040204" pitchFamily="34" charset="0"/>
            </a:endParaRPr>
          </a:p>
          <a:p>
            <a:endParaRPr lang="en-GB" sz="1500">
              <a:solidFill>
                <a:srgbClr val="FFFFFF"/>
              </a:solidFill>
            </a:endParaRPr>
          </a:p>
        </p:txBody>
      </p:sp>
      <p:sp>
        <p:nvSpPr>
          <p:cNvPr id="16" name="Oval 1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9E4EE226-4758-6B4E-BBAF-8233B360FB31}"/>
              </a:ext>
            </a:extLst>
          </p:cNvPr>
          <p:cNvPicPr>
            <a:picLocks noChangeAspect="1"/>
          </p:cNvPicPr>
          <p:nvPr/>
        </p:nvPicPr>
        <p:blipFill>
          <a:blip r:embed="rId2"/>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1163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dirty="0" err="1">
                <a:solidFill>
                  <a:srgbClr val="FFFFFF"/>
                </a:solidFill>
                <a:latin typeface="Pattaya" pitchFamily="2" charset="-34"/>
                <a:cs typeface="Pattaya" pitchFamily="2" charset="-34"/>
              </a:rPr>
              <a:t>Questionnaire</a:t>
            </a:r>
            <a:r>
              <a:rPr lang="it-IT" altLang="it-IT" sz="5400" dirty="0">
                <a:solidFill>
                  <a:srgbClr val="FFFFFF"/>
                </a:solidFill>
                <a:latin typeface="Pattaya" pitchFamily="2" charset="-34"/>
                <a:cs typeface="Pattaya" pitchFamily="2" charset="-34"/>
              </a:rPr>
              <a:t> – Part 2</a:t>
            </a:r>
            <a:endParaRPr lang="en-GB" sz="5400" dirty="0">
              <a:solidFill>
                <a:srgbClr val="FFFFFF"/>
              </a:solidFill>
              <a:latin typeface="Pattaya" pitchFamily="2" charset="-34"/>
              <a:cs typeface="Pattaya" pitchFamily="2" charset="-34"/>
            </a:endParaRPr>
          </a:p>
        </p:txBody>
      </p:sp>
      <p:pic>
        <p:nvPicPr>
          <p:cNvPr id="14" name="Immagine 13">
            <a:extLst>
              <a:ext uri="{FF2B5EF4-FFF2-40B4-BE49-F238E27FC236}">
                <a16:creationId xmlns:a16="http://schemas.microsoft.com/office/drawing/2014/main" id="{5E104AAE-DFE7-BE4A-B4DA-8DA2BFC2DD83}"/>
              </a:ext>
            </a:extLst>
          </p:cNvPr>
          <p:cNvPicPr>
            <a:picLocks noChangeAspect="1"/>
          </p:cNvPicPr>
          <p:nvPr/>
        </p:nvPicPr>
        <p:blipFill rotWithShape="1">
          <a:blip r:embed="rId2"/>
          <a:srcRect l="-1515" r="7188"/>
          <a:stretch/>
        </p:blipFill>
        <p:spPr>
          <a:xfrm>
            <a:off x="838200" y="2805766"/>
            <a:ext cx="4288971" cy="1563643"/>
          </a:xfrm>
          <a:prstGeom prst="rect">
            <a:avLst/>
          </a:prstGeom>
        </p:spPr>
      </p:pic>
      <p:sp>
        <p:nvSpPr>
          <p:cNvPr id="15" name="Rettangolo 14">
            <a:extLst>
              <a:ext uri="{FF2B5EF4-FFF2-40B4-BE49-F238E27FC236}">
                <a16:creationId xmlns:a16="http://schemas.microsoft.com/office/drawing/2014/main" id="{4F7DCB6C-AE79-D247-B202-AF6075B61F72}"/>
              </a:ext>
            </a:extLst>
          </p:cNvPr>
          <p:cNvSpPr/>
          <p:nvPr/>
        </p:nvSpPr>
        <p:spPr>
          <a:xfrm>
            <a:off x="838200" y="2071236"/>
            <a:ext cx="4733988" cy="646331"/>
          </a:xfrm>
          <a:prstGeom prst="rect">
            <a:avLst/>
          </a:prstGeom>
        </p:spPr>
        <p:txBody>
          <a:bodyPr wrap="none">
            <a:spAutoFit/>
          </a:bodyPr>
          <a:lstStyle/>
          <a:p>
            <a:r>
              <a:rPr lang="en-GB" b="1" dirty="0">
                <a:latin typeface="Lato" panose="020F0502020204030203" pitchFamily="34" charset="77"/>
              </a:rPr>
              <a:t>How many times do you go to the cinema on </a:t>
            </a:r>
            <a:br>
              <a:rPr lang="en-GB" b="1" dirty="0">
                <a:latin typeface="Lato" panose="020F0502020204030203" pitchFamily="34" charset="77"/>
              </a:rPr>
            </a:br>
            <a:r>
              <a:rPr lang="en-GB" b="1" dirty="0">
                <a:latin typeface="Lato" panose="020F0502020204030203" pitchFamily="34" charset="77"/>
              </a:rPr>
              <a:t>average? (Before pandemic)</a:t>
            </a:r>
          </a:p>
        </p:txBody>
      </p:sp>
      <p:sp>
        <p:nvSpPr>
          <p:cNvPr id="16" name="Rettangolo 15">
            <a:extLst>
              <a:ext uri="{FF2B5EF4-FFF2-40B4-BE49-F238E27FC236}">
                <a16:creationId xmlns:a16="http://schemas.microsoft.com/office/drawing/2014/main" id="{F490C6D2-845B-3A44-9AE8-5C53EDB29142}"/>
              </a:ext>
            </a:extLst>
          </p:cNvPr>
          <p:cNvSpPr/>
          <p:nvPr/>
        </p:nvSpPr>
        <p:spPr>
          <a:xfrm>
            <a:off x="838200" y="4452908"/>
            <a:ext cx="4455066" cy="646331"/>
          </a:xfrm>
          <a:prstGeom prst="rect">
            <a:avLst/>
          </a:prstGeom>
        </p:spPr>
        <p:txBody>
          <a:bodyPr wrap="none">
            <a:spAutoFit/>
          </a:bodyPr>
          <a:lstStyle/>
          <a:p>
            <a:r>
              <a:rPr lang="en-GB" b="1" dirty="0">
                <a:latin typeface="Lato" panose="020F0502020204030203" pitchFamily="34" charset="77"/>
              </a:rPr>
              <a:t>How many times do you watch movies on </a:t>
            </a:r>
          </a:p>
          <a:p>
            <a:r>
              <a:rPr lang="en-GB" b="1" dirty="0">
                <a:latin typeface="Lato" panose="020F0502020204030203" pitchFamily="34" charset="77"/>
              </a:rPr>
              <a:t>streaming platforms/tv on average?</a:t>
            </a:r>
          </a:p>
        </p:txBody>
      </p:sp>
      <p:pic>
        <p:nvPicPr>
          <p:cNvPr id="17" name="Immagine 16">
            <a:extLst>
              <a:ext uri="{FF2B5EF4-FFF2-40B4-BE49-F238E27FC236}">
                <a16:creationId xmlns:a16="http://schemas.microsoft.com/office/drawing/2014/main" id="{5717B737-67B9-034C-8F94-EFED971F49D6}"/>
              </a:ext>
            </a:extLst>
          </p:cNvPr>
          <p:cNvPicPr>
            <a:picLocks noChangeAspect="1"/>
          </p:cNvPicPr>
          <p:nvPr/>
        </p:nvPicPr>
        <p:blipFill rotWithShape="1">
          <a:blip r:embed="rId3"/>
          <a:srcRect l="197" r="8569"/>
          <a:stretch/>
        </p:blipFill>
        <p:spPr>
          <a:xfrm>
            <a:off x="838200" y="5137577"/>
            <a:ext cx="4135551" cy="1558819"/>
          </a:xfrm>
          <a:prstGeom prst="rect">
            <a:avLst/>
          </a:prstGeom>
        </p:spPr>
      </p:pic>
      <p:sp>
        <p:nvSpPr>
          <p:cNvPr id="3" name="Rettangolo 2">
            <a:extLst>
              <a:ext uri="{FF2B5EF4-FFF2-40B4-BE49-F238E27FC236}">
                <a16:creationId xmlns:a16="http://schemas.microsoft.com/office/drawing/2014/main" id="{2D31ACE7-4B57-D740-8EDA-6D818F9FA2A6}"/>
              </a:ext>
            </a:extLst>
          </p:cNvPr>
          <p:cNvSpPr/>
          <p:nvPr/>
        </p:nvSpPr>
        <p:spPr>
          <a:xfrm>
            <a:off x="6131466" y="2071236"/>
            <a:ext cx="4447051" cy="369332"/>
          </a:xfrm>
          <a:prstGeom prst="rect">
            <a:avLst/>
          </a:prstGeom>
        </p:spPr>
        <p:txBody>
          <a:bodyPr wrap="none">
            <a:spAutoFit/>
          </a:bodyPr>
          <a:lstStyle/>
          <a:p>
            <a:r>
              <a:rPr lang="en-GB" b="1" dirty="0">
                <a:latin typeface="Lato" panose="020F0502020204030203" pitchFamily="34" charset="77"/>
              </a:rPr>
              <a:t>Which streaming platforms do you know?</a:t>
            </a:r>
          </a:p>
        </p:txBody>
      </p:sp>
      <p:pic>
        <p:nvPicPr>
          <p:cNvPr id="5" name="Immagine 4">
            <a:extLst>
              <a:ext uri="{FF2B5EF4-FFF2-40B4-BE49-F238E27FC236}">
                <a16:creationId xmlns:a16="http://schemas.microsoft.com/office/drawing/2014/main" id="{51325C2C-92E9-5F4D-88A9-835A833BE8B1}"/>
              </a:ext>
            </a:extLst>
          </p:cNvPr>
          <p:cNvPicPr>
            <a:picLocks noChangeAspect="1"/>
          </p:cNvPicPr>
          <p:nvPr/>
        </p:nvPicPr>
        <p:blipFill>
          <a:blip r:embed="rId4"/>
          <a:stretch>
            <a:fillRect/>
          </a:stretch>
        </p:blipFill>
        <p:spPr>
          <a:xfrm>
            <a:off x="6131466" y="2528767"/>
            <a:ext cx="5582769" cy="3240000"/>
          </a:xfrm>
          <a:prstGeom prst="rect">
            <a:avLst/>
          </a:prstGeom>
        </p:spPr>
      </p:pic>
    </p:spTree>
    <p:extLst>
      <p:ext uri="{BB962C8B-B14F-4D97-AF65-F5344CB8AC3E}">
        <p14:creationId xmlns:p14="http://schemas.microsoft.com/office/powerpoint/2010/main" val="274524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dirty="0" err="1">
                <a:solidFill>
                  <a:srgbClr val="FFFFFF"/>
                </a:solidFill>
                <a:latin typeface="Pattaya" pitchFamily="2" charset="-34"/>
                <a:cs typeface="Pattaya" pitchFamily="2" charset="-34"/>
              </a:rPr>
              <a:t>Questionnaire</a:t>
            </a:r>
            <a:r>
              <a:rPr lang="it-IT" altLang="it-IT" sz="5400" dirty="0">
                <a:solidFill>
                  <a:srgbClr val="FFFFFF"/>
                </a:solidFill>
                <a:latin typeface="Pattaya" pitchFamily="2" charset="-34"/>
                <a:cs typeface="Pattaya" pitchFamily="2" charset="-34"/>
              </a:rPr>
              <a:t> – Part 3</a:t>
            </a:r>
            <a:endParaRPr lang="en-GB" sz="5400" dirty="0">
              <a:solidFill>
                <a:srgbClr val="FFFFFF"/>
              </a:solidFill>
              <a:latin typeface="Pattaya" pitchFamily="2" charset="-34"/>
              <a:cs typeface="Pattaya" pitchFamily="2" charset="-34"/>
            </a:endParaRPr>
          </a:p>
        </p:txBody>
      </p:sp>
      <p:sp>
        <p:nvSpPr>
          <p:cNvPr id="15" name="Rettangolo 14">
            <a:extLst>
              <a:ext uri="{FF2B5EF4-FFF2-40B4-BE49-F238E27FC236}">
                <a16:creationId xmlns:a16="http://schemas.microsoft.com/office/drawing/2014/main" id="{4F7DCB6C-AE79-D247-B202-AF6075B61F72}"/>
              </a:ext>
            </a:extLst>
          </p:cNvPr>
          <p:cNvSpPr/>
          <p:nvPr/>
        </p:nvSpPr>
        <p:spPr>
          <a:xfrm>
            <a:off x="839724" y="3153931"/>
            <a:ext cx="4230645" cy="369332"/>
          </a:xfrm>
          <a:prstGeom prst="rect">
            <a:avLst/>
          </a:prstGeom>
        </p:spPr>
        <p:txBody>
          <a:bodyPr wrap="none">
            <a:spAutoFit/>
          </a:bodyPr>
          <a:lstStyle/>
          <a:p>
            <a:r>
              <a:rPr lang="en-GB" b="1" dirty="0">
                <a:latin typeface="Lato" panose="020F0502020204030203" pitchFamily="34" charset="77"/>
              </a:rPr>
              <a:t>Which streaming platforms do you use?</a:t>
            </a:r>
          </a:p>
        </p:txBody>
      </p:sp>
      <p:sp>
        <p:nvSpPr>
          <p:cNvPr id="3" name="Rettangolo 2">
            <a:extLst>
              <a:ext uri="{FF2B5EF4-FFF2-40B4-BE49-F238E27FC236}">
                <a16:creationId xmlns:a16="http://schemas.microsoft.com/office/drawing/2014/main" id="{2D31ACE7-4B57-D740-8EDA-6D818F9FA2A6}"/>
              </a:ext>
            </a:extLst>
          </p:cNvPr>
          <p:cNvSpPr/>
          <p:nvPr/>
        </p:nvSpPr>
        <p:spPr>
          <a:xfrm>
            <a:off x="6524172" y="2071236"/>
            <a:ext cx="3834704" cy="369332"/>
          </a:xfrm>
          <a:prstGeom prst="rect">
            <a:avLst/>
          </a:prstGeom>
        </p:spPr>
        <p:txBody>
          <a:bodyPr wrap="none">
            <a:spAutoFit/>
          </a:bodyPr>
          <a:lstStyle/>
          <a:p>
            <a:r>
              <a:rPr lang="en-GB" b="1" dirty="0">
                <a:latin typeface="Lato" panose="020F0502020204030203" pitchFamily="34" charset="77"/>
              </a:rPr>
              <a:t>Do you use any movies related app?</a:t>
            </a:r>
          </a:p>
        </p:txBody>
      </p:sp>
      <p:pic>
        <p:nvPicPr>
          <p:cNvPr id="6" name="Immagine 5">
            <a:extLst>
              <a:ext uri="{FF2B5EF4-FFF2-40B4-BE49-F238E27FC236}">
                <a16:creationId xmlns:a16="http://schemas.microsoft.com/office/drawing/2014/main" id="{508EB3B2-24AC-3645-B226-424AB2A4B645}"/>
              </a:ext>
            </a:extLst>
          </p:cNvPr>
          <p:cNvPicPr>
            <a:picLocks noChangeAspect="1"/>
          </p:cNvPicPr>
          <p:nvPr/>
        </p:nvPicPr>
        <p:blipFill rotWithShape="1">
          <a:blip r:embed="rId2"/>
          <a:srcRect l="3800"/>
          <a:stretch/>
        </p:blipFill>
        <p:spPr>
          <a:xfrm>
            <a:off x="838200" y="3611462"/>
            <a:ext cx="5008953" cy="2075643"/>
          </a:xfrm>
          <a:prstGeom prst="rect">
            <a:avLst/>
          </a:prstGeom>
        </p:spPr>
      </p:pic>
      <p:pic>
        <p:nvPicPr>
          <p:cNvPr id="10" name="Immagine 9">
            <a:extLst>
              <a:ext uri="{FF2B5EF4-FFF2-40B4-BE49-F238E27FC236}">
                <a16:creationId xmlns:a16="http://schemas.microsoft.com/office/drawing/2014/main" id="{6D2AE996-84B3-0C4E-B693-F0E6B1F61992}"/>
              </a:ext>
            </a:extLst>
          </p:cNvPr>
          <p:cNvPicPr>
            <a:picLocks noChangeAspect="1"/>
          </p:cNvPicPr>
          <p:nvPr/>
        </p:nvPicPr>
        <p:blipFill rotWithShape="1">
          <a:blip r:embed="rId3"/>
          <a:srcRect r="32450"/>
          <a:stretch/>
        </p:blipFill>
        <p:spPr>
          <a:xfrm>
            <a:off x="6524172" y="2561424"/>
            <a:ext cx="3109685" cy="1583112"/>
          </a:xfrm>
          <a:prstGeom prst="rect">
            <a:avLst/>
          </a:prstGeom>
        </p:spPr>
      </p:pic>
      <p:sp>
        <p:nvSpPr>
          <p:cNvPr id="11" name="Rettangolo 10">
            <a:extLst>
              <a:ext uri="{FF2B5EF4-FFF2-40B4-BE49-F238E27FC236}">
                <a16:creationId xmlns:a16="http://schemas.microsoft.com/office/drawing/2014/main" id="{6EF34374-9C2F-6043-B1B4-B8C00CEFEA58}"/>
              </a:ext>
            </a:extLst>
          </p:cNvPr>
          <p:cNvSpPr/>
          <p:nvPr/>
        </p:nvSpPr>
        <p:spPr>
          <a:xfrm>
            <a:off x="6524172" y="4232767"/>
            <a:ext cx="4802414" cy="369332"/>
          </a:xfrm>
          <a:prstGeom prst="rect">
            <a:avLst/>
          </a:prstGeom>
        </p:spPr>
        <p:txBody>
          <a:bodyPr wrap="square">
            <a:spAutoFit/>
          </a:bodyPr>
          <a:lstStyle/>
          <a:p>
            <a:r>
              <a:rPr lang="en-GB" b="1" dirty="0">
                <a:latin typeface="Lato" panose="020F0502020204030203" pitchFamily="34" charset="77"/>
              </a:rPr>
              <a:t>If you use any movies related app, which one?</a:t>
            </a:r>
          </a:p>
        </p:txBody>
      </p:sp>
      <p:pic>
        <p:nvPicPr>
          <p:cNvPr id="13" name="Immagine 12">
            <a:extLst>
              <a:ext uri="{FF2B5EF4-FFF2-40B4-BE49-F238E27FC236}">
                <a16:creationId xmlns:a16="http://schemas.microsoft.com/office/drawing/2014/main" id="{D9BD6519-F077-1349-8C53-92476B75C781}"/>
              </a:ext>
            </a:extLst>
          </p:cNvPr>
          <p:cNvPicPr>
            <a:picLocks noChangeAspect="1"/>
          </p:cNvPicPr>
          <p:nvPr/>
        </p:nvPicPr>
        <p:blipFill>
          <a:blip r:embed="rId4"/>
          <a:stretch>
            <a:fillRect/>
          </a:stretch>
        </p:blipFill>
        <p:spPr>
          <a:xfrm>
            <a:off x="6524172" y="4716483"/>
            <a:ext cx="5444671" cy="2025078"/>
          </a:xfrm>
          <a:prstGeom prst="rect">
            <a:avLst/>
          </a:prstGeom>
        </p:spPr>
      </p:pic>
    </p:spTree>
    <p:extLst>
      <p:ext uri="{BB962C8B-B14F-4D97-AF65-F5344CB8AC3E}">
        <p14:creationId xmlns:p14="http://schemas.microsoft.com/office/powerpoint/2010/main" val="13913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dirty="0" err="1">
                <a:solidFill>
                  <a:srgbClr val="FFFFFF"/>
                </a:solidFill>
                <a:latin typeface="Pattaya" pitchFamily="2" charset="-34"/>
                <a:cs typeface="Pattaya" pitchFamily="2" charset="-34"/>
              </a:rPr>
              <a:t>Questionnaire</a:t>
            </a:r>
            <a:r>
              <a:rPr lang="it-IT" altLang="it-IT" sz="5400" dirty="0">
                <a:solidFill>
                  <a:srgbClr val="FFFFFF"/>
                </a:solidFill>
                <a:latin typeface="Pattaya" pitchFamily="2" charset="-34"/>
                <a:cs typeface="Pattaya" pitchFamily="2" charset="-34"/>
              </a:rPr>
              <a:t> – Part 4</a:t>
            </a:r>
            <a:endParaRPr lang="en-GB" sz="5400" dirty="0">
              <a:solidFill>
                <a:srgbClr val="FFFFFF"/>
              </a:solidFill>
              <a:latin typeface="Pattaya" pitchFamily="2" charset="-34"/>
              <a:cs typeface="Pattaya" pitchFamily="2" charset="-34"/>
            </a:endParaRPr>
          </a:p>
        </p:txBody>
      </p:sp>
      <p:sp>
        <p:nvSpPr>
          <p:cNvPr id="4" name="Rettangolo 3">
            <a:extLst>
              <a:ext uri="{FF2B5EF4-FFF2-40B4-BE49-F238E27FC236}">
                <a16:creationId xmlns:a16="http://schemas.microsoft.com/office/drawing/2014/main" id="{1D51575D-0E8C-3946-BF92-40926F5E902B}"/>
              </a:ext>
            </a:extLst>
          </p:cNvPr>
          <p:cNvSpPr/>
          <p:nvPr/>
        </p:nvSpPr>
        <p:spPr>
          <a:xfrm>
            <a:off x="838200" y="2163496"/>
            <a:ext cx="10804070" cy="369332"/>
          </a:xfrm>
          <a:prstGeom prst="rect">
            <a:avLst/>
          </a:prstGeom>
        </p:spPr>
        <p:txBody>
          <a:bodyPr wrap="square">
            <a:spAutoFit/>
          </a:bodyPr>
          <a:lstStyle/>
          <a:p>
            <a:r>
              <a:rPr lang="en-GB" b="1" dirty="0">
                <a:latin typeface="Lato" panose="020F0502020204030203" pitchFamily="34" charset="77"/>
              </a:rPr>
              <a:t>If you don't use any movies related app, how much would you be interest in using one?</a:t>
            </a:r>
          </a:p>
        </p:txBody>
      </p:sp>
      <p:pic>
        <p:nvPicPr>
          <p:cNvPr id="7" name="Immagine 6">
            <a:extLst>
              <a:ext uri="{FF2B5EF4-FFF2-40B4-BE49-F238E27FC236}">
                <a16:creationId xmlns:a16="http://schemas.microsoft.com/office/drawing/2014/main" id="{DE92CBAD-EA29-6844-9236-31B9F94D7704}"/>
              </a:ext>
            </a:extLst>
          </p:cNvPr>
          <p:cNvPicPr>
            <a:picLocks noChangeAspect="1"/>
          </p:cNvPicPr>
          <p:nvPr/>
        </p:nvPicPr>
        <p:blipFill>
          <a:blip r:embed="rId2"/>
          <a:stretch>
            <a:fillRect/>
          </a:stretch>
        </p:blipFill>
        <p:spPr>
          <a:xfrm>
            <a:off x="838200" y="2586477"/>
            <a:ext cx="5513614" cy="1753510"/>
          </a:xfrm>
          <a:prstGeom prst="rect">
            <a:avLst/>
          </a:prstGeom>
        </p:spPr>
      </p:pic>
      <p:pic>
        <p:nvPicPr>
          <p:cNvPr id="9" name="Immagine 8">
            <a:extLst>
              <a:ext uri="{FF2B5EF4-FFF2-40B4-BE49-F238E27FC236}">
                <a16:creationId xmlns:a16="http://schemas.microsoft.com/office/drawing/2014/main" id="{60595EA2-BF47-344F-A253-BF3A31E3C011}"/>
              </a:ext>
            </a:extLst>
          </p:cNvPr>
          <p:cNvPicPr>
            <a:picLocks noChangeAspect="1"/>
          </p:cNvPicPr>
          <p:nvPr/>
        </p:nvPicPr>
        <p:blipFill>
          <a:blip r:embed="rId3"/>
          <a:stretch>
            <a:fillRect/>
          </a:stretch>
        </p:blipFill>
        <p:spPr>
          <a:xfrm>
            <a:off x="838200" y="4816617"/>
            <a:ext cx="7342414" cy="1866197"/>
          </a:xfrm>
          <a:prstGeom prst="rect">
            <a:avLst/>
          </a:prstGeom>
        </p:spPr>
      </p:pic>
      <p:sp>
        <p:nvSpPr>
          <p:cNvPr id="16" name="Rettangolo 15">
            <a:extLst>
              <a:ext uri="{FF2B5EF4-FFF2-40B4-BE49-F238E27FC236}">
                <a16:creationId xmlns:a16="http://schemas.microsoft.com/office/drawing/2014/main" id="{82377047-C0D9-0C4B-97D6-E9DC7B16DBBF}"/>
              </a:ext>
            </a:extLst>
          </p:cNvPr>
          <p:cNvSpPr/>
          <p:nvPr/>
        </p:nvSpPr>
        <p:spPr>
          <a:xfrm>
            <a:off x="838200" y="4393636"/>
            <a:ext cx="10804070" cy="369332"/>
          </a:xfrm>
          <a:prstGeom prst="rect">
            <a:avLst/>
          </a:prstGeom>
        </p:spPr>
        <p:txBody>
          <a:bodyPr wrap="square">
            <a:spAutoFit/>
          </a:bodyPr>
          <a:lstStyle/>
          <a:p>
            <a:r>
              <a:rPr lang="en-GB" b="1" dirty="0">
                <a:latin typeface="Lato" panose="020F0502020204030203" pitchFamily="34" charset="77"/>
              </a:rPr>
              <a:t>How much do you think the following features are important in such an app?</a:t>
            </a:r>
          </a:p>
        </p:txBody>
      </p:sp>
    </p:spTree>
    <p:extLst>
      <p:ext uri="{BB962C8B-B14F-4D97-AF65-F5344CB8AC3E}">
        <p14:creationId xmlns:p14="http://schemas.microsoft.com/office/powerpoint/2010/main" val="246542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olo 1">
            <a:extLst>
              <a:ext uri="{FF2B5EF4-FFF2-40B4-BE49-F238E27FC236}">
                <a16:creationId xmlns:a16="http://schemas.microsoft.com/office/drawing/2014/main" id="{79F08E61-666E-4743-BB01-80C188D8FC45}"/>
              </a:ext>
            </a:extLst>
          </p:cNvPr>
          <p:cNvSpPr txBox="1">
            <a:spLocks noChangeArrowheads="1"/>
          </p:cNvSpPr>
          <p:nvPr/>
        </p:nvSpPr>
        <p:spPr bwMode="auto">
          <a:xfrm>
            <a:off x="929027" y="2311997"/>
            <a:ext cx="5166973"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Lato" panose="020F0502020204030203" pitchFamily="34" charset="77"/>
              </a:rPr>
              <a:t>HTA</a:t>
            </a:r>
            <a:endParaRPr lang="it-IT" altLang="it-IT" sz="2800" b="1" dirty="0">
              <a:solidFill>
                <a:srgbClr val="822433"/>
              </a:solidFill>
              <a:latin typeface="Lato" panose="020F0502020204030203" pitchFamily="34" charset="77"/>
            </a:endParaRPr>
          </a:p>
        </p:txBody>
      </p:sp>
      <p:sp>
        <p:nvSpPr>
          <p:cNvPr id="13" name="Segnaposto contenuto 2">
            <a:extLst>
              <a:ext uri="{FF2B5EF4-FFF2-40B4-BE49-F238E27FC236}">
                <a16:creationId xmlns:a16="http://schemas.microsoft.com/office/drawing/2014/main" id="{8913346B-FA27-F643-AC55-B2E6F12D5EF7}"/>
              </a:ext>
            </a:extLst>
          </p:cNvPr>
          <p:cNvSpPr txBox="1">
            <a:spLocks/>
          </p:cNvSpPr>
          <p:nvPr/>
        </p:nvSpPr>
        <p:spPr bwMode="auto">
          <a:xfrm>
            <a:off x="858447" y="1075125"/>
            <a:ext cx="10475106"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eaLnBrk="1" hangingPunct="1">
              <a:buFontTx/>
              <a:buNone/>
            </a:pPr>
            <a:r>
              <a:rPr lang="en-GB" altLang="it-IT" sz="1800" dirty="0">
                <a:solidFill>
                  <a:schemeClr val="bg1">
                    <a:lumMod val="95000"/>
                  </a:schemeClr>
                </a:solidFill>
                <a:latin typeface="Lato" panose="020F0502020204030203" pitchFamily="34" charset="77"/>
              </a:rPr>
              <a:t>The user searches for the movie or the person he wants to know information about. He can do search by title, actor or movie director and, when the results are shown, he selects the result he is interested in. </a:t>
            </a:r>
          </a:p>
          <a:p>
            <a:pPr algn="just" eaLnBrk="1" hangingPunct="1">
              <a:buFontTx/>
              <a:buNone/>
            </a:pPr>
            <a:endParaRPr lang="en-GB" altLang="it-IT" sz="1600" dirty="0"/>
          </a:p>
        </p:txBody>
      </p:sp>
      <p:pic>
        <p:nvPicPr>
          <p:cNvPr id="14" name="Immagine 2">
            <a:extLst>
              <a:ext uri="{FF2B5EF4-FFF2-40B4-BE49-F238E27FC236}">
                <a16:creationId xmlns:a16="http://schemas.microsoft.com/office/drawing/2014/main" id="{CCC12DB1-2C01-8A47-B1C3-09639F6B5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27" y="3148957"/>
            <a:ext cx="4727436" cy="217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magine 14">
            <a:extLst>
              <a:ext uri="{FF2B5EF4-FFF2-40B4-BE49-F238E27FC236}">
                <a16:creationId xmlns:a16="http://schemas.microsoft.com/office/drawing/2014/main" id="{270E4291-AB51-1C4A-933E-2F802C526645}"/>
              </a:ext>
            </a:extLst>
          </p:cNvPr>
          <p:cNvPicPr>
            <a:picLocks noChangeAspect="1"/>
          </p:cNvPicPr>
          <p:nvPr/>
        </p:nvPicPr>
        <p:blipFill>
          <a:blip r:embed="rId3"/>
          <a:stretch>
            <a:fillRect/>
          </a:stretch>
        </p:blipFill>
        <p:spPr>
          <a:xfrm>
            <a:off x="6488900" y="2819997"/>
            <a:ext cx="4774073" cy="3037312"/>
          </a:xfrm>
          <a:prstGeom prst="rect">
            <a:avLst/>
          </a:prstGeom>
        </p:spPr>
      </p:pic>
      <p:sp>
        <p:nvSpPr>
          <p:cNvPr id="17" name="Titolo 1">
            <a:extLst>
              <a:ext uri="{FF2B5EF4-FFF2-40B4-BE49-F238E27FC236}">
                <a16:creationId xmlns:a16="http://schemas.microsoft.com/office/drawing/2014/main" id="{1B7E3B59-5915-CF45-ADFC-D2A4BD4DFA3F}"/>
              </a:ext>
            </a:extLst>
          </p:cNvPr>
          <p:cNvSpPr>
            <a:spLocks noGrp="1"/>
          </p:cNvSpPr>
          <p:nvPr>
            <p:ph type="title"/>
          </p:nvPr>
        </p:nvSpPr>
        <p:spPr>
          <a:xfrm>
            <a:off x="817953" y="152578"/>
            <a:ext cx="10515600" cy="1027923"/>
          </a:xfrm>
        </p:spPr>
        <p:txBody>
          <a:bodyPr>
            <a:normAutofit/>
          </a:bodyPr>
          <a:lstStyle/>
          <a:p>
            <a:r>
              <a:rPr lang="it-IT" altLang="it-IT" sz="5400" dirty="0" err="1">
                <a:solidFill>
                  <a:srgbClr val="FFFFFF"/>
                </a:solidFill>
                <a:latin typeface="Pattaya" pitchFamily="2" charset="-34"/>
                <a:cs typeface="Pattaya" pitchFamily="2" charset="-34"/>
              </a:rPr>
              <a:t>Search</a:t>
            </a:r>
            <a:r>
              <a:rPr lang="it-IT" altLang="it-IT" sz="5400" dirty="0">
                <a:solidFill>
                  <a:srgbClr val="FFFFFF"/>
                </a:solidFill>
                <a:latin typeface="Pattaya" pitchFamily="2" charset="-34"/>
                <a:cs typeface="Pattaya" pitchFamily="2" charset="-34"/>
              </a:rPr>
              <a:t> for a movie or a </a:t>
            </a:r>
            <a:r>
              <a:rPr lang="it-IT" altLang="it-IT" sz="5400" dirty="0" err="1">
                <a:solidFill>
                  <a:srgbClr val="FFFFFF"/>
                </a:solidFill>
                <a:latin typeface="Pattaya" pitchFamily="2" charset="-34"/>
                <a:cs typeface="Pattaya" pitchFamily="2" charset="-34"/>
              </a:rPr>
              <a:t>person</a:t>
            </a:r>
            <a:endParaRPr lang="en-GB" sz="5400" dirty="0">
              <a:solidFill>
                <a:srgbClr val="FFFFFF"/>
              </a:solidFill>
              <a:latin typeface="Pattaya" pitchFamily="2" charset="-34"/>
              <a:cs typeface="Pattaya" pitchFamily="2" charset="-34"/>
            </a:endParaRPr>
          </a:p>
        </p:txBody>
      </p:sp>
      <p:sp>
        <p:nvSpPr>
          <p:cNvPr id="18" name="Titolo 1">
            <a:extLst>
              <a:ext uri="{FF2B5EF4-FFF2-40B4-BE49-F238E27FC236}">
                <a16:creationId xmlns:a16="http://schemas.microsoft.com/office/drawing/2014/main" id="{71F63AE2-B9A4-B444-A2EC-56572C71406F}"/>
              </a:ext>
            </a:extLst>
          </p:cNvPr>
          <p:cNvSpPr txBox="1">
            <a:spLocks noChangeArrowheads="1"/>
          </p:cNvSpPr>
          <p:nvPr/>
        </p:nvSpPr>
        <p:spPr bwMode="auto">
          <a:xfrm>
            <a:off x="6490424" y="2311997"/>
            <a:ext cx="4772549"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Lato" panose="020F0502020204030203" pitchFamily="34" charset="77"/>
              </a:rPr>
              <a:t>STN</a:t>
            </a:r>
            <a:endParaRPr lang="it-IT" altLang="it-IT" sz="2800" b="1" dirty="0">
              <a:solidFill>
                <a:srgbClr val="822433"/>
              </a:solidFill>
              <a:latin typeface="Lato" panose="020F0502020204030203" pitchFamily="34" charset="77"/>
            </a:endParaRPr>
          </a:p>
        </p:txBody>
      </p:sp>
      <p:cxnSp>
        <p:nvCxnSpPr>
          <p:cNvPr id="8" name="Connettore 1 7">
            <a:extLst>
              <a:ext uri="{FF2B5EF4-FFF2-40B4-BE49-F238E27FC236}">
                <a16:creationId xmlns:a16="http://schemas.microsoft.com/office/drawing/2014/main" id="{09ACBD8F-283F-5849-B593-CD1D5E501083}"/>
              </a:ext>
            </a:extLst>
          </p:cNvPr>
          <p:cNvCxnSpPr/>
          <p:nvPr/>
        </p:nvCxnSpPr>
        <p:spPr>
          <a:xfrm>
            <a:off x="6075753" y="2171699"/>
            <a:ext cx="0" cy="4572000"/>
          </a:xfrm>
          <a:prstGeom prst="line">
            <a:avLst/>
          </a:prstGeom>
          <a:ln w="158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4284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olo 1">
            <a:extLst>
              <a:ext uri="{FF2B5EF4-FFF2-40B4-BE49-F238E27FC236}">
                <a16:creationId xmlns:a16="http://schemas.microsoft.com/office/drawing/2014/main" id="{79F08E61-666E-4743-BB01-80C188D8FC45}"/>
              </a:ext>
            </a:extLst>
          </p:cNvPr>
          <p:cNvSpPr txBox="1">
            <a:spLocks noChangeArrowheads="1"/>
          </p:cNvSpPr>
          <p:nvPr/>
        </p:nvSpPr>
        <p:spPr bwMode="auto">
          <a:xfrm>
            <a:off x="929027" y="2311997"/>
            <a:ext cx="5166973"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Lato" panose="020F0502020204030203" pitchFamily="34" charset="77"/>
              </a:rPr>
              <a:t>HTA</a:t>
            </a:r>
            <a:endParaRPr lang="it-IT" altLang="it-IT" sz="2800" b="1" dirty="0">
              <a:solidFill>
                <a:srgbClr val="822433"/>
              </a:solidFill>
              <a:latin typeface="Lato" panose="020F0502020204030203" pitchFamily="34" charset="77"/>
            </a:endParaRPr>
          </a:p>
        </p:txBody>
      </p:sp>
      <p:sp>
        <p:nvSpPr>
          <p:cNvPr id="13" name="Segnaposto contenuto 2">
            <a:extLst>
              <a:ext uri="{FF2B5EF4-FFF2-40B4-BE49-F238E27FC236}">
                <a16:creationId xmlns:a16="http://schemas.microsoft.com/office/drawing/2014/main" id="{8913346B-FA27-F643-AC55-B2E6F12D5EF7}"/>
              </a:ext>
            </a:extLst>
          </p:cNvPr>
          <p:cNvSpPr txBox="1">
            <a:spLocks/>
          </p:cNvSpPr>
          <p:nvPr/>
        </p:nvSpPr>
        <p:spPr bwMode="auto">
          <a:xfrm>
            <a:off x="838200" y="991518"/>
            <a:ext cx="10475106"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a:buNone/>
            </a:pPr>
            <a:r>
              <a:rPr lang="en-GB" altLang="it-IT" sz="1800" dirty="0">
                <a:solidFill>
                  <a:schemeClr val="bg1">
                    <a:lumMod val="95000"/>
                  </a:schemeClr>
                </a:solidFill>
                <a:latin typeface="Lato" panose="020F0502020204030203" pitchFamily="34" charset="77"/>
              </a:rPr>
              <a:t>The user can add a movie into a list: he can choose between a watchlist that contains movies to watch in the future, a list containing movies already watched and a list containing favourite movies. </a:t>
            </a:r>
            <a:br>
              <a:rPr lang="en-GB" altLang="it-IT" sz="1800" dirty="0">
                <a:solidFill>
                  <a:schemeClr val="bg1">
                    <a:lumMod val="95000"/>
                  </a:schemeClr>
                </a:solidFill>
                <a:latin typeface="Lato" panose="020F0502020204030203" pitchFamily="34" charset="77"/>
              </a:rPr>
            </a:br>
            <a:r>
              <a:rPr lang="en-GB" altLang="it-IT" sz="1800" dirty="0">
                <a:solidFill>
                  <a:schemeClr val="bg1">
                    <a:lumMod val="95000"/>
                  </a:schemeClr>
                </a:solidFill>
                <a:latin typeface="Lato" panose="020F0502020204030203" pitchFamily="34" charset="77"/>
              </a:rPr>
              <a:t>We are assuming that the user has already selected a movie.</a:t>
            </a:r>
          </a:p>
          <a:p>
            <a:pPr algn="just" eaLnBrk="1" hangingPunct="1">
              <a:buFontTx/>
              <a:buNone/>
            </a:pPr>
            <a:endParaRPr lang="en-GB" altLang="it-IT" sz="1500" dirty="0"/>
          </a:p>
        </p:txBody>
      </p:sp>
      <p:sp>
        <p:nvSpPr>
          <p:cNvPr id="17" name="Titolo 1">
            <a:extLst>
              <a:ext uri="{FF2B5EF4-FFF2-40B4-BE49-F238E27FC236}">
                <a16:creationId xmlns:a16="http://schemas.microsoft.com/office/drawing/2014/main" id="{1B7E3B59-5915-CF45-ADFC-D2A4BD4DFA3F}"/>
              </a:ext>
            </a:extLst>
          </p:cNvPr>
          <p:cNvSpPr>
            <a:spLocks noGrp="1"/>
          </p:cNvSpPr>
          <p:nvPr>
            <p:ph type="title"/>
          </p:nvPr>
        </p:nvSpPr>
        <p:spPr>
          <a:xfrm>
            <a:off x="817953" y="152578"/>
            <a:ext cx="10515600" cy="1027923"/>
          </a:xfrm>
        </p:spPr>
        <p:txBody>
          <a:bodyPr>
            <a:normAutofit/>
          </a:bodyPr>
          <a:lstStyle/>
          <a:p>
            <a:r>
              <a:rPr lang="it-IT" altLang="it-IT" sz="5400" dirty="0" err="1">
                <a:solidFill>
                  <a:srgbClr val="FFFFFF"/>
                </a:solidFill>
                <a:latin typeface="Pattaya" pitchFamily="2" charset="-34"/>
                <a:cs typeface="Pattaya" pitchFamily="2" charset="-34"/>
              </a:rPr>
              <a:t>Add</a:t>
            </a:r>
            <a:r>
              <a:rPr lang="it-IT" altLang="it-IT" sz="5400" dirty="0">
                <a:solidFill>
                  <a:srgbClr val="FFFFFF"/>
                </a:solidFill>
                <a:latin typeface="Pattaya" pitchFamily="2" charset="-34"/>
                <a:cs typeface="Pattaya" pitchFamily="2" charset="-34"/>
              </a:rPr>
              <a:t> movie to a list </a:t>
            </a:r>
          </a:p>
        </p:txBody>
      </p:sp>
      <p:sp>
        <p:nvSpPr>
          <p:cNvPr id="18" name="Titolo 1">
            <a:extLst>
              <a:ext uri="{FF2B5EF4-FFF2-40B4-BE49-F238E27FC236}">
                <a16:creationId xmlns:a16="http://schemas.microsoft.com/office/drawing/2014/main" id="{71F63AE2-B9A4-B444-A2EC-56572C71406F}"/>
              </a:ext>
            </a:extLst>
          </p:cNvPr>
          <p:cNvSpPr txBox="1">
            <a:spLocks noChangeArrowheads="1"/>
          </p:cNvSpPr>
          <p:nvPr/>
        </p:nvSpPr>
        <p:spPr bwMode="auto">
          <a:xfrm>
            <a:off x="6490424" y="2311997"/>
            <a:ext cx="4772549"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Lato" panose="020F0502020204030203" pitchFamily="34" charset="77"/>
              </a:rPr>
              <a:t>STN</a:t>
            </a:r>
            <a:endParaRPr lang="it-IT" altLang="it-IT" sz="2800" b="1" dirty="0">
              <a:solidFill>
                <a:srgbClr val="822433"/>
              </a:solidFill>
              <a:latin typeface="Lato" panose="020F0502020204030203" pitchFamily="34" charset="77"/>
            </a:endParaRPr>
          </a:p>
        </p:txBody>
      </p:sp>
      <p:cxnSp>
        <p:nvCxnSpPr>
          <p:cNvPr id="8" name="Connettore 1 7">
            <a:extLst>
              <a:ext uri="{FF2B5EF4-FFF2-40B4-BE49-F238E27FC236}">
                <a16:creationId xmlns:a16="http://schemas.microsoft.com/office/drawing/2014/main" id="{09ACBD8F-283F-5849-B593-CD1D5E501083}"/>
              </a:ext>
            </a:extLst>
          </p:cNvPr>
          <p:cNvCxnSpPr/>
          <p:nvPr/>
        </p:nvCxnSpPr>
        <p:spPr>
          <a:xfrm>
            <a:off x="6075753" y="2171699"/>
            <a:ext cx="0" cy="4572000"/>
          </a:xfrm>
          <a:prstGeom prst="line">
            <a:avLst/>
          </a:prstGeom>
          <a:ln w="158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Immagine 2">
            <a:extLst>
              <a:ext uri="{FF2B5EF4-FFF2-40B4-BE49-F238E27FC236}">
                <a16:creationId xmlns:a16="http://schemas.microsoft.com/office/drawing/2014/main" id="{F21DBA49-D001-1A44-B6F6-C65631470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027" y="3148957"/>
            <a:ext cx="42926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magine 2">
            <a:extLst>
              <a:ext uri="{FF2B5EF4-FFF2-40B4-BE49-F238E27FC236}">
                <a16:creationId xmlns:a16="http://schemas.microsoft.com/office/drawing/2014/main" id="{80FBC264-BF1E-0045-BE6D-F98ABF187A8D}"/>
              </a:ext>
            </a:extLst>
          </p:cNvPr>
          <p:cNvPicPr>
            <a:picLocks noChangeAspect="1"/>
          </p:cNvPicPr>
          <p:nvPr/>
        </p:nvPicPr>
        <p:blipFill>
          <a:blip r:embed="rId3"/>
          <a:stretch>
            <a:fillRect/>
          </a:stretch>
        </p:blipFill>
        <p:spPr>
          <a:xfrm>
            <a:off x="6490424" y="4067097"/>
            <a:ext cx="5579332" cy="807867"/>
          </a:xfrm>
          <a:prstGeom prst="rect">
            <a:avLst/>
          </a:prstGeom>
        </p:spPr>
      </p:pic>
    </p:spTree>
    <p:extLst>
      <p:ext uri="{BB962C8B-B14F-4D97-AF65-F5344CB8AC3E}">
        <p14:creationId xmlns:p14="http://schemas.microsoft.com/office/powerpoint/2010/main" val="317569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olo 1">
            <a:extLst>
              <a:ext uri="{FF2B5EF4-FFF2-40B4-BE49-F238E27FC236}">
                <a16:creationId xmlns:a16="http://schemas.microsoft.com/office/drawing/2014/main" id="{77B10582-3C74-5046-AC21-FAB8F4E0953E}"/>
              </a:ext>
            </a:extLst>
          </p:cNvPr>
          <p:cNvSpPr txBox="1">
            <a:spLocks noChangeArrowheads="1"/>
          </p:cNvSpPr>
          <p:nvPr/>
        </p:nvSpPr>
        <p:spPr bwMode="auto">
          <a:xfrm>
            <a:off x="655701" y="141288"/>
            <a:ext cx="77978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4000" b="1" dirty="0">
                <a:solidFill>
                  <a:schemeClr val="tx1"/>
                </a:solidFill>
                <a:latin typeface="Pattaya" pitchFamily="2" charset="-34"/>
                <a:cs typeface="Pattaya" pitchFamily="2" charset="-34"/>
              </a:rPr>
              <a:t>Search for a movie or a person</a:t>
            </a:r>
            <a:endParaRPr lang="it-IT" altLang="it-IT" sz="4000" b="1" dirty="0">
              <a:solidFill>
                <a:srgbClr val="822433"/>
              </a:solidFill>
              <a:latin typeface="Pattaya" pitchFamily="2" charset="-34"/>
              <a:cs typeface="Pattaya" pitchFamily="2" charset="-34"/>
            </a:endParaRPr>
          </a:p>
        </p:txBody>
      </p:sp>
      <p:sp>
        <p:nvSpPr>
          <p:cNvPr id="29" name="Titolo 1">
            <a:extLst>
              <a:ext uri="{FF2B5EF4-FFF2-40B4-BE49-F238E27FC236}">
                <a16:creationId xmlns:a16="http://schemas.microsoft.com/office/drawing/2014/main" id="{2D5F1C7B-80C4-0F40-89C8-32DC03A6B4C7}"/>
              </a:ext>
            </a:extLst>
          </p:cNvPr>
          <p:cNvSpPr txBox="1">
            <a:spLocks noChangeArrowheads="1"/>
          </p:cNvSpPr>
          <p:nvPr/>
        </p:nvSpPr>
        <p:spPr bwMode="auto">
          <a:xfrm>
            <a:off x="565830" y="2534282"/>
            <a:ext cx="5530170"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Baskerville Old Face" panose="02020602080505020303" pitchFamily="18" charset="77"/>
              </a:rPr>
              <a:t>HTA</a:t>
            </a:r>
            <a:endParaRPr lang="it-IT" altLang="it-IT" sz="2800" b="1" dirty="0">
              <a:solidFill>
                <a:srgbClr val="822433"/>
              </a:solidFill>
              <a:latin typeface="Baskerville Old Face" panose="02020602080505020303" pitchFamily="18" charset="77"/>
            </a:endParaRPr>
          </a:p>
        </p:txBody>
      </p:sp>
      <p:sp>
        <p:nvSpPr>
          <p:cNvPr id="30" name="Segnaposto contenuto 2">
            <a:extLst>
              <a:ext uri="{FF2B5EF4-FFF2-40B4-BE49-F238E27FC236}">
                <a16:creationId xmlns:a16="http://schemas.microsoft.com/office/drawing/2014/main" id="{A5913044-E04E-9144-8C1E-AB3D019325D5}"/>
              </a:ext>
            </a:extLst>
          </p:cNvPr>
          <p:cNvSpPr txBox="1">
            <a:spLocks/>
          </p:cNvSpPr>
          <p:nvPr/>
        </p:nvSpPr>
        <p:spPr bwMode="auto">
          <a:xfrm>
            <a:off x="655701" y="902915"/>
            <a:ext cx="1075797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eaLnBrk="1" hangingPunct="1">
              <a:buFontTx/>
              <a:buNone/>
            </a:pPr>
            <a:r>
              <a:rPr lang="en-GB" altLang="it-IT" sz="1800" dirty="0">
                <a:latin typeface="Lato" panose="020F0502020204030203" pitchFamily="34" charset="77"/>
              </a:rPr>
              <a:t>The user searches for the movie or the person he wants to know information about. He can do search by title, actor or movie director and, when the results are shown, he selects the result he is interested in. </a:t>
            </a:r>
          </a:p>
          <a:p>
            <a:pPr algn="just" eaLnBrk="1" hangingPunct="1">
              <a:buFontTx/>
              <a:buNone/>
            </a:pPr>
            <a:endParaRPr lang="en-GB" altLang="it-IT" sz="1600" dirty="0"/>
          </a:p>
        </p:txBody>
      </p:sp>
      <p:pic>
        <p:nvPicPr>
          <p:cNvPr id="31" name="Immagine 2">
            <a:extLst>
              <a:ext uri="{FF2B5EF4-FFF2-40B4-BE49-F238E27FC236}">
                <a16:creationId xmlns:a16="http://schemas.microsoft.com/office/drawing/2014/main" id="{3753C25F-F522-B745-8B14-919D5AACE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30" y="3116829"/>
            <a:ext cx="64198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magine 24">
            <a:extLst>
              <a:ext uri="{FF2B5EF4-FFF2-40B4-BE49-F238E27FC236}">
                <a16:creationId xmlns:a16="http://schemas.microsoft.com/office/drawing/2014/main" id="{5D951E9B-5EF6-8A48-A1E8-3558FE3DF72E}"/>
              </a:ext>
            </a:extLst>
          </p:cNvPr>
          <p:cNvPicPr>
            <a:picLocks noChangeAspect="1"/>
          </p:cNvPicPr>
          <p:nvPr/>
        </p:nvPicPr>
        <p:blipFill>
          <a:blip r:embed="rId3"/>
          <a:stretch>
            <a:fillRect/>
          </a:stretch>
        </p:blipFill>
        <p:spPr>
          <a:xfrm>
            <a:off x="6809013" y="3067131"/>
            <a:ext cx="5080907" cy="3232523"/>
          </a:xfrm>
          <a:prstGeom prst="rect">
            <a:avLst/>
          </a:prstGeom>
        </p:spPr>
      </p:pic>
      <p:sp>
        <p:nvSpPr>
          <p:cNvPr id="64" name="Titolo 1">
            <a:extLst>
              <a:ext uri="{FF2B5EF4-FFF2-40B4-BE49-F238E27FC236}">
                <a16:creationId xmlns:a16="http://schemas.microsoft.com/office/drawing/2014/main" id="{859164D6-BEFF-D44F-AD9C-423B9A30A8B2}"/>
              </a:ext>
            </a:extLst>
          </p:cNvPr>
          <p:cNvSpPr txBox="1">
            <a:spLocks noChangeArrowheads="1"/>
          </p:cNvSpPr>
          <p:nvPr/>
        </p:nvSpPr>
        <p:spPr bwMode="auto">
          <a:xfrm>
            <a:off x="6985680" y="2501253"/>
            <a:ext cx="5530170" cy="5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r>
              <a:rPr lang="en-GB" altLang="it-IT" sz="2800" b="1" dirty="0">
                <a:solidFill>
                  <a:schemeClr val="tx1"/>
                </a:solidFill>
                <a:latin typeface="Baskerville Old Face" panose="02020602080505020303" pitchFamily="18" charset="77"/>
              </a:rPr>
              <a:t>STN</a:t>
            </a:r>
            <a:endParaRPr lang="it-IT" altLang="it-IT" sz="2800" b="1" dirty="0">
              <a:solidFill>
                <a:srgbClr val="822433"/>
              </a:solidFill>
              <a:latin typeface="Baskerville Old Face" panose="02020602080505020303" pitchFamily="18" charset="77"/>
            </a:endParaRPr>
          </a:p>
        </p:txBody>
      </p:sp>
    </p:spTree>
    <p:extLst>
      <p:ext uri="{BB962C8B-B14F-4D97-AF65-F5344CB8AC3E}">
        <p14:creationId xmlns:p14="http://schemas.microsoft.com/office/powerpoint/2010/main" val="62452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dirty="0">
                <a:latin typeface="Pattaya" pitchFamily="2" charset="-34"/>
                <a:cs typeface="Pattaya" pitchFamily="2" charset="-34"/>
              </a:rPr>
              <a:t>Competitors </a:t>
            </a:r>
            <a:r>
              <a:rPr lang="it-IT" altLang="it-IT" sz="5400" dirty="0" err="1">
                <a:latin typeface="Pattaya" pitchFamily="2" charset="-34"/>
                <a:cs typeface="Pattaya" pitchFamily="2" charset="-34"/>
              </a:rPr>
              <a:t>analysis</a:t>
            </a:r>
            <a:endParaRPr lang="en-GB" sz="5400" dirty="0">
              <a:latin typeface="Pattaya" pitchFamily="2" charset="-34"/>
              <a:cs typeface="Pattaya" pitchFamily="2" charset="-34"/>
            </a:endParaRPr>
          </a:p>
        </p:txBody>
      </p:sp>
      <p:sp>
        <p:nvSpPr>
          <p:cNvPr id="3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77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471174" y="2957946"/>
            <a:ext cx="3579548" cy="942108"/>
          </a:xfrm>
        </p:spPr>
        <p:txBody>
          <a:bodyPr anchor="ctr">
            <a:normAutofit/>
          </a:bodyPr>
          <a:lstStyle/>
          <a:p>
            <a:pPr algn="ctr"/>
            <a:r>
              <a:rPr lang="it-IT" altLang="it-IT" sz="5400" dirty="0">
                <a:latin typeface="Pattaya" pitchFamily="2" charset="-34"/>
                <a:cs typeface="Pattaya" pitchFamily="2" charset="-34"/>
              </a:rPr>
              <a:t>User </a:t>
            </a:r>
            <a:r>
              <a:rPr lang="it-IT" altLang="it-IT" sz="5400" dirty="0" err="1">
                <a:latin typeface="Pattaya" pitchFamily="2" charset="-34"/>
                <a:cs typeface="Pattaya" pitchFamily="2" charset="-34"/>
              </a:rPr>
              <a:t>profile</a:t>
            </a:r>
            <a:endParaRPr lang="en-GB" sz="5400" dirty="0">
              <a:latin typeface="Pattaya" pitchFamily="2" charset="-34"/>
              <a:cs typeface="Pattaya" pitchFamily="2" charset="-34"/>
            </a:endParaRPr>
          </a:p>
        </p:txBody>
      </p:sp>
      <p:graphicFrame>
        <p:nvGraphicFramePr>
          <p:cNvPr id="20" name="Tabella 10">
            <a:extLst>
              <a:ext uri="{FF2B5EF4-FFF2-40B4-BE49-F238E27FC236}">
                <a16:creationId xmlns:a16="http://schemas.microsoft.com/office/drawing/2014/main" id="{CA6FFFCE-326D-204F-8813-111AA5599094}"/>
              </a:ext>
            </a:extLst>
          </p:cNvPr>
          <p:cNvGraphicFramePr>
            <a:graphicFrameLocks noGrp="1"/>
          </p:cNvGraphicFramePr>
          <p:nvPr>
            <p:extLst>
              <p:ext uri="{D42A27DB-BD31-4B8C-83A1-F6EECF244321}">
                <p14:modId xmlns:p14="http://schemas.microsoft.com/office/powerpoint/2010/main" val="423815728"/>
              </p:ext>
            </p:extLst>
          </p:nvPr>
        </p:nvGraphicFramePr>
        <p:xfrm>
          <a:off x="6359199" y="1805584"/>
          <a:ext cx="5536002" cy="4596124"/>
        </p:xfrm>
        <a:graphic>
          <a:graphicData uri="http://schemas.openxmlformats.org/drawingml/2006/table">
            <a:tbl>
              <a:tblPr firstCol="1" bandRow="1">
                <a:tableStyleId>{21E4AEA4-8DFA-4A89-87EB-49C32662AFE0}</a:tableStyleId>
              </a:tblPr>
              <a:tblGrid>
                <a:gridCol w="2270926">
                  <a:extLst>
                    <a:ext uri="{9D8B030D-6E8A-4147-A177-3AD203B41FA5}">
                      <a16:colId xmlns:a16="http://schemas.microsoft.com/office/drawing/2014/main" val="20000"/>
                    </a:ext>
                  </a:extLst>
                </a:gridCol>
                <a:gridCol w="3265076">
                  <a:extLst>
                    <a:ext uri="{9D8B030D-6E8A-4147-A177-3AD203B41FA5}">
                      <a16:colId xmlns:a16="http://schemas.microsoft.com/office/drawing/2014/main" val="20001"/>
                    </a:ext>
                  </a:extLst>
                </a:gridCol>
              </a:tblGrid>
              <a:tr h="596940">
                <a:tc>
                  <a:txBody>
                    <a:bodyPr/>
                    <a:lstStyle/>
                    <a:p>
                      <a:r>
                        <a:rPr lang="en-GB" sz="2700" noProof="0" dirty="0"/>
                        <a:t>Age</a:t>
                      </a:r>
                    </a:p>
                  </a:txBody>
                  <a:tcPr marL="139303" marR="139303" marT="69655" marB="69655" anchor="ctr"/>
                </a:tc>
                <a:tc>
                  <a:txBody>
                    <a:bodyPr/>
                    <a:lstStyle/>
                    <a:p>
                      <a:r>
                        <a:rPr lang="en-GB" sz="2700" noProof="0" dirty="0"/>
                        <a:t>18-50 years</a:t>
                      </a:r>
                    </a:p>
                  </a:txBody>
                  <a:tcPr marL="139303" marR="139303" marT="69655" marB="69655" anchor="ctr"/>
                </a:tc>
                <a:extLst>
                  <a:ext uri="{0D108BD9-81ED-4DB2-BD59-A6C34878D82A}">
                    <a16:rowId xmlns:a16="http://schemas.microsoft.com/office/drawing/2014/main" val="10000"/>
                  </a:ext>
                </a:extLst>
              </a:tr>
              <a:tr h="596940">
                <a:tc>
                  <a:txBody>
                    <a:bodyPr/>
                    <a:lstStyle/>
                    <a:p>
                      <a:r>
                        <a:rPr lang="en-GB" sz="2700" noProof="0" dirty="0"/>
                        <a:t>Gender</a:t>
                      </a:r>
                    </a:p>
                  </a:txBody>
                  <a:tcPr marL="139303" marR="139303" marT="69655" marB="69655" anchor="ctr"/>
                </a:tc>
                <a:tc>
                  <a:txBody>
                    <a:bodyPr/>
                    <a:lstStyle/>
                    <a:p>
                      <a:endParaRPr lang="en-GB" sz="2700" noProof="0" dirty="0"/>
                    </a:p>
                  </a:txBody>
                  <a:tcPr marL="139303" marR="139303" marT="69655" marB="69655" anchor="ctr"/>
                </a:tc>
                <a:extLst>
                  <a:ext uri="{0D108BD9-81ED-4DB2-BD59-A6C34878D82A}">
                    <a16:rowId xmlns:a16="http://schemas.microsoft.com/office/drawing/2014/main" val="10001"/>
                  </a:ext>
                </a:extLst>
              </a:tr>
              <a:tr h="596940">
                <a:tc>
                  <a:txBody>
                    <a:bodyPr/>
                    <a:lstStyle/>
                    <a:p>
                      <a:r>
                        <a:rPr lang="en-GB" sz="2700" noProof="0"/>
                        <a:t>Profession</a:t>
                      </a:r>
                    </a:p>
                  </a:txBody>
                  <a:tcPr marL="139303" marR="139303" marT="69655" marB="69655" anchor="ctr"/>
                </a:tc>
                <a:tc>
                  <a:txBody>
                    <a:bodyPr/>
                    <a:lstStyle/>
                    <a:p>
                      <a:r>
                        <a:rPr lang="en-GB" sz="2700" noProof="0"/>
                        <a:t>Any</a:t>
                      </a:r>
                    </a:p>
                  </a:txBody>
                  <a:tcPr marL="139303" marR="139303" marT="69655" marB="69655" anchor="ctr"/>
                </a:tc>
                <a:extLst>
                  <a:ext uri="{0D108BD9-81ED-4DB2-BD59-A6C34878D82A}">
                    <a16:rowId xmlns:a16="http://schemas.microsoft.com/office/drawing/2014/main" val="10002"/>
                  </a:ext>
                </a:extLst>
              </a:tr>
              <a:tr h="596940">
                <a:tc>
                  <a:txBody>
                    <a:bodyPr/>
                    <a:lstStyle/>
                    <a:p>
                      <a:r>
                        <a:rPr lang="en-GB" sz="2700" noProof="0"/>
                        <a:t>Education</a:t>
                      </a:r>
                    </a:p>
                  </a:txBody>
                  <a:tcPr marL="139303" marR="139303" marT="69655" marB="69655" anchor="ctr"/>
                </a:tc>
                <a:tc>
                  <a:txBody>
                    <a:bodyPr/>
                    <a:lstStyle/>
                    <a:p>
                      <a:r>
                        <a:rPr lang="en-GB" sz="2700" noProof="0" dirty="0"/>
                        <a:t>Any</a:t>
                      </a:r>
                    </a:p>
                  </a:txBody>
                  <a:tcPr marL="139303" marR="139303" marT="69655" marB="69655" anchor="ctr"/>
                </a:tc>
                <a:extLst>
                  <a:ext uri="{0D108BD9-81ED-4DB2-BD59-A6C34878D82A}">
                    <a16:rowId xmlns:a16="http://schemas.microsoft.com/office/drawing/2014/main" val="10003"/>
                  </a:ext>
                </a:extLst>
              </a:tr>
              <a:tr h="596940">
                <a:tc>
                  <a:txBody>
                    <a:bodyPr/>
                    <a:lstStyle/>
                    <a:p>
                      <a:r>
                        <a:rPr lang="en-GB" sz="2700" noProof="0"/>
                        <a:t>Location</a:t>
                      </a:r>
                    </a:p>
                  </a:txBody>
                  <a:tcPr marL="139303" marR="139303" marT="69655" marB="69655" anchor="ctr"/>
                </a:tc>
                <a:tc>
                  <a:txBody>
                    <a:bodyPr/>
                    <a:lstStyle/>
                    <a:p>
                      <a:r>
                        <a:rPr lang="en-GB" sz="2700" noProof="0"/>
                        <a:t>Any</a:t>
                      </a:r>
                    </a:p>
                  </a:txBody>
                  <a:tcPr marL="139303" marR="139303" marT="69655" marB="69655" anchor="ctr"/>
                </a:tc>
                <a:extLst>
                  <a:ext uri="{0D108BD9-81ED-4DB2-BD59-A6C34878D82A}">
                    <a16:rowId xmlns:a16="http://schemas.microsoft.com/office/drawing/2014/main" val="10004"/>
                  </a:ext>
                </a:extLst>
              </a:tr>
              <a:tr h="1014484">
                <a:tc>
                  <a:txBody>
                    <a:bodyPr/>
                    <a:lstStyle/>
                    <a:p>
                      <a:r>
                        <a:rPr lang="en-GB" sz="2700" noProof="0"/>
                        <a:t>Technology</a:t>
                      </a:r>
                    </a:p>
                  </a:txBody>
                  <a:tcPr marL="139303" marR="139303" marT="69655" marB="69655" anchor="ctr"/>
                </a:tc>
                <a:tc>
                  <a:txBody>
                    <a:bodyPr/>
                    <a:lstStyle/>
                    <a:p>
                      <a:r>
                        <a:rPr lang="en-GB" sz="2700" noProof="0"/>
                        <a:t>Basic smartphone experience</a:t>
                      </a:r>
                    </a:p>
                  </a:txBody>
                  <a:tcPr marL="139303" marR="139303" marT="69655" marB="69655" anchor="ctr"/>
                </a:tc>
                <a:extLst>
                  <a:ext uri="{0D108BD9-81ED-4DB2-BD59-A6C34878D82A}">
                    <a16:rowId xmlns:a16="http://schemas.microsoft.com/office/drawing/2014/main" val="10005"/>
                  </a:ext>
                </a:extLst>
              </a:tr>
              <a:tr h="596940">
                <a:tc>
                  <a:txBody>
                    <a:bodyPr/>
                    <a:lstStyle/>
                    <a:p>
                      <a:r>
                        <a:rPr lang="en-GB" sz="2700" noProof="0"/>
                        <a:t>Passions</a:t>
                      </a:r>
                    </a:p>
                  </a:txBody>
                  <a:tcPr marL="139303" marR="139303" marT="69655" marB="69655" anchor="ctr"/>
                </a:tc>
                <a:tc>
                  <a:txBody>
                    <a:bodyPr/>
                    <a:lstStyle/>
                    <a:p>
                      <a:r>
                        <a:rPr lang="en-GB" sz="2700" noProof="0" dirty="0"/>
                        <a:t>Cinema, movies</a:t>
                      </a:r>
                    </a:p>
                  </a:txBody>
                  <a:tcPr marL="139303" marR="139303" marT="69655" marB="6965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6117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c 4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678265" y="271951"/>
            <a:ext cx="5130798" cy="1007796"/>
          </a:xfrm>
        </p:spPr>
        <p:txBody>
          <a:bodyPr vert="horz" lIns="91440" tIns="45720" rIns="91440" bIns="45720" rtlCol="0" anchor="b">
            <a:normAutofit/>
          </a:bodyPr>
          <a:lstStyle/>
          <a:p>
            <a:r>
              <a:rPr lang="en-US" altLang="it-IT" sz="6000" kern="1200">
                <a:solidFill>
                  <a:srgbClr val="FFFFFF"/>
                </a:solidFill>
                <a:latin typeface="Pattaya" pitchFamily="2" charset="-34"/>
                <a:cs typeface="Pattaya" pitchFamily="2" charset="-34"/>
              </a:rPr>
              <a:t>User profile</a:t>
            </a:r>
            <a:endParaRPr lang="en-US" sz="6000" kern="1200" dirty="0">
              <a:solidFill>
                <a:srgbClr val="FFFFFF"/>
              </a:solidFill>
              <a:latin typeface="Pattaya" pitchFamily="2" charset="-34"/>
              <a:cs typeface="Pattaya" pitchFamily="2" charset="-34"/>
            </a:endParaRPr>
          </a:p>
        </p:txBody>
      </p:sp>
      <p:graphicFrame>
        <p:nvGraphicFramePr>
          <p:cNvPr id="20" name="Tabella 10">
            <a:extLst>
              <a:ext uri="{FF2B5EF4-FFF2-40B4-BE49-F238E27FC236}">
                <a16:creationId xmlns:a16="http://schemas.microsoft.com/office/drawing/2014/main" id="{CA6FFFCE-326D-204F-8813-111AA5599094}"/>
              </a:ext>
            </a:extLst>
          </p:cNvPr>
          <p:cNvGraphicFramePr>
            <a:graphicFrameLocks noGrp="1"/>
          </p:cNvGraphicFramePr>
          <p:nvPr>
            <p:extLst>
              <p:ext uri="{D42A27DB-BD31-4B8C-83A1-F6EECF244321}">
                <p14:modId xmlns:p14="http://schemas.microsoft.com/office/powerpoint/2010/main" val="2481474182"/>
              </p:ext>
            </p:extLst>
          </p:nvPr>
        </p:nvGraphicFramePr>
        <p:xfrm>
          <a:off x="678265" y="1855674"/>
          <a:ext cx="5452534" cy="4707231"/>
        </p:xfrm>
        <a:graphic>
          <a:graphicData uri="http://schemas.openxmlformats.org/drawingml/2006/table">
            <a:tbl>
              <a:tblPr firstCol="1" bandRow="1">
                <a:tableStyleId>{21E4AEA4-8DFA-4A89-87EB-49C32662AFE0}</a:tableStyleId>
              </a:tblPr>
              <a:tblGrid>
                <a:gridCol w="2360666">
                  <a:extLst>
                    <a:ext uri="{9D8B030D-6E8A-4147-A177-3AD203B41FA5}">
                      <a16:colId xmlns:a16="http://schemas.microsoft.com/office/drawing/2014/main" val="20000"/>
                    </a:ext>
                  </a:extLst>
                </a:gridCol>
                <a:gridCol w="3091868">
                  <a:extLst>
                    <a:ext uri="{9D8B030D-6E8A-4147-A177-3AD203B41FA5}">
                      <a16:colId xmlns:a16="http://schemas.microsoft.com/office/drawing/2014/main" val="20001"/>
                    </a:ext>
                  </a:extLst>
                </a:gridCol>
              </a:tblGrid>
              <a:tr h="484894">
                <a:tc>
                  <a:txBody>
                    <a:bodyPr/>
                    <a:lstStyle/>
                    <a:p>
                      <a:r>
                        <a:rPr lang="en-GB" sz="2900" noProof="0"/>
                        <a:t>Age</a:t>
                      </a:r>
                    </a:p>
                  </a:txBody>
                  <a:tcPr marL="148525" marR="148525" marT="74266" marB="74266" anchor="ctr"/>
                </a:tc>
                <a:tc>
                  <a:txBody>
                    <a:bodyPr/>
                    <a:lstStyle/>
                    <a:p>
                      <a:r>
                        <a:rPr lang="en-GB" sz="2900" noProof="0"/>
                        <a:t>18-50 years</a:t>
                      </a:r>
                    </a:p>
                  </a:txBody>
                  <a:tcPr marL="148525" marR="148525" marT="74266" marB="74266" anchor="ctr"/>
                </a:tc>
                <a:extLst>
                  <a:ext uri="{0D108BD9-81ED-4DB2-BD59-A6C34878D82A}">
                    <a16:rowId xmlns:a16="http://schemas.microsoft.com/office/drawing/2014/main" val="10000"/>
                  </a:ext>
                </a:extLst>
              </a:tr>
              <a:tr h="484894">
                <a:tc>
                  <a:txBody>
                    <a:bodyPr/>
                    <a:lstStyle/>
                    <a:p>
                      <a:r>
                        <a:rPr lang="en-GB" sz="2900" noProof="0"/>
                        <a:t>Gender</a:t>
                      </a:r>
                    </a:p>
                  </a:txBody>
                  <a:tcPr marL="148525" marR="148525" marT="74266" marB="74266" anchor="ctr"/>
                </a:tc>
                <a:tc>
                  <a:txBody>
                    <a:bodyPr/>
                    <a:lstStyle/>
                    <a:p>
                      <a:endParaRPr lang="en-GB" sz="2900" noProof="0" dirty="0"/>
                    </a:p>
                  </a:txBody>
                  <a:tcPr marL="148525" marR="148525" marT="74266" marB="74266" anchor="ctr"/>
                </a:tc>
                <a:extLst>
                  <a:ext uri="{0D108BD9-81ED-4DB2-BD59-A6C34878D82A}">
                    <a16:rowId xmlns:a16="http://schemas.microsoft.com/office/drawing/2014/main" val="10001"/>
                  </a:ext>
                </a:extLst>
              </a:tr>
              <a:tr h="484894">
                <a:tc>
                  <a:txBody>
                    <a:bodyPr/>
                    <a:lstStyle/>
                    <a:p>
                      <a:r>
                        <a:rPr lang="en-GB" sz="2900" noProof="0"/>
                        <a:t>Profession</a:t>
                      </a:r>
                    </a:p>
                  </a:txBody>
                  <a:tcPr marL="148525" marR="148525" marT="74266" marB="74266" anchor="ctr"/>
                </a:tc>
                <a:tc>
                  <a:txBody>
                    <a:bodyPr/>
                    <a:lstStyle/>
                    <a:p>
                      <a:r>
                        <a:rPr lang="en-GB" sz="2900" noProof="0" dirty="0"/>
                        <a:t>Any</a:t>
                      </a:r>
                    </a:p>
                  </a:txBody>
                  <a:tcPr marL="148525" marR="148525" marT="74266" marB="74266" anchor="ctr"/>
                </a:tc>
                <a:extLst>
                  <a:ext uri="{0D108BD9-81ED-4DB2-BD59-A6C34878D82A}">
                    <a16:rowId xmlns:a16="http://schemas.microsoft.com/office/drawing/2014/main" val="10002"/>
                  </a:ext>
                </a:extLst>
              </a:tr>
              <a:tr h="484894">
                <a:tc>
                  <a:txBody>
                    <a:bodyPr/>
                    <a:lstStyle/>
                    <a:p>
                      <a:r>
                        <a:rPr lang="en-GB" sz="2900" noProof="0"/>
                        <a:t>Education</a:t>
                      </a:r>
                    </a:p>
                  </a:txBody>
                  <a:tcPr marL="148525" marR="148525" marT="74266" marB="74266" anchor="ctr"/>
                </a:tc>
                <a:tc>
                  <a:txBody>
                    <a:bodyPr/>
                    <a:lstStyle/>
                    <a:p>
                      <a:r>
                        <a:rPr lang="en-GB" sz="2900" noProof="0"/>
                        <a:t>Any</a:t>
                      </a:r>
                    </a:p>
                  </a:txBody>
                  <a:tcPr marL="148525" marR="148525" marT="74266" marB="74266" anchor="ctr"/>
                </a:tc>
                <a:extLst>
                  <a:ext uri="{0D108BD9-81ED-4DB2-BD59-A6C34878D82A}">
                    <a16:rowId xmlns:a16="http://schemas.microsoft.com/office/drawing/2014/main" val="10003"/>
                  </a:ext>
                </a:extLst>
              </a:tr>
              <a:tr h="484894">
                <a:tc>
                  <a:txBody>
                    <a:bodyPr/>
                    <a:lstStyle/>
                    <a:p>
                      <a:r>
                        <a:rPr lang="en-GB" sz="2900" noProof="0"/>
                        <a:t>Location</a:t>
                      </a:r>
                    </a:p>
                  </a:txBody>
                  <a:tcPr marL="148525" marR="148525" marT="74266" marB="74266" anchor="ctr"/>
                </a:tc>
                <a:tc>
                  <a:txBody>
                    <a:bodyPr/>
                    <a:lstStyle/>
                    <a:p>
                      <a:r>
                        <a:rPr lang="en-GB" sz="2900" noProof="0"/>
                        <a:t>Any</a:t>
                      </a:r>
                      <a:endParaRPr lang="en-GB" sz="2900" noProof="0" dirty="0"/>
                    </a:p>
                  </a:txBody>
                  <a:tcPr marL="148525" marR="148525" marT="74266" marB="74266" anchor="ctr"/>
                </a:tc>
                <a:extLst>
                  <a:ext uri="{0D108BD9-81ED-4DB2-BD59-A6C34878D82A}">
                    <a16:rowId xmlns:a16="http://schemas.microsoft.com/office/drawing/2014/main" val="10004"/>
                  </a:ext>
                </a:extLst>
              </a:tr>
              <a:tr h="1164279">
                <a:tc>
                  <a:txBody>
                    <a:bodyPr/>
                    <a:lstStyle/>
                    <a:p>
                      <a:r>
                        <a:rPr lang="en-GB" sz="2900" noProof="0"/>
                        <a:t>Technology</a:t>
                      </a:r>
                    </a:p>
                  </a:txBody>
                  <a:tcPr marL="148525" marR="148525" marT="74266" marB="74266" anchor="ctr"/>
                </a:tc>
                <a:tc>
                  <a:txBody>
                    <a:bodyPr/>
                    <a:lstStyle/>
                    <a:p>
                      <a:r>
                        <a:rPr lang="en-GB" sz="2900" noProof="0"/>
                        <a:t>Basic smartphone experience</a:t>
                      </a:r>
                    </a:p>
                  </a:txBody>
                  <a:tcPr marL="148525" marR="148525" marT="74266" marB="74266" anchor="ctr"/>
                </a:tc>
                <a:extLst>
                  <a:ext uri="{0D108BD9-81ED-4DB2-BD59-A6C34878D82A}">
                    <a16:rowId xmlns:a16="http://schemas.microsoft.com/office/drawing/2014/main" val="10005"/>
                  </a:ext>
                </a:extLst>
              </a:tr>
              <a:tr h="484894">
                <a:tc>
                  <a:txBody>
                    <a:bodyPr/>
                    <a:lstStyle/>
                    <a:p>
                      <a:r>
                        <a:rPr lang="en-GB" sz="2900" noProof="0"/>
                        <a:t>Passions</a:t>
                      </a:r>
                    </a:p>
                  </a:txBody>
                  <a:tcPr marL="148525" marR="148525" marT="74266" marB="74266" anchor="ctr"/>
                </a:tc>
                <a:tc>
                  <a:txBody>
                    <a:bodyPr/>
                    <a:lstStyle/>
                    <a:p>
                      <a:r>
                        <a:rPr lang="en-GB" sz="2900" noProof="0" dirty="0"/>
                        <a:t>Cinema, movies</a:t>
                      </a:r>
                    </a:p>
                  </a:txBody>
                  <a:tcPr marL="148525" marR="148525" marT="74266" marB="7426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6744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459863"/>
            <a:ext cx="10515600" cy="1004594"/>
          </a:xfrm>
        </p:spPr>
        <p:txBody>
          <a:bodyPr>
            <a:normAutofit/>
          </a:bodyPr>
          <a:lstStyle/>
          <a:p>
            <a:pPr algn="ctr"/>
            <a:r>
              <a:rPr lang="it-IT" altLang="it-IT" dirty="0">
                <a:solidFill>
                  <a:srgbClr val="FFFFFF"/>
                </a:solidFill>
                <a:latin typeface="Pattaya" pitchFamily="2" charset="-34"/>
                <a:cs typeface="Pattaya" pitchFamily="2" charset="-34"/>
              </a:rPr>
              <a:t>Competitors </a:t>
            </a:r>
            <a:r>
              <a:rPr lang="it-IT" altLang="it-IT" dirty="0" err="1">
                <a:solidFill>
                  <a:srgbClr val="FFFFFF"/>
                </a:solidFill>
                <a:latin typeface="Pattaya" pitchFamily="2" charset="-34"/>
                <a:cs typeface="Pattaya" pitchFamily="2" charset="-34"/>
              </a:rPr>
              <a:t>analysis</a:t>
            </a:r>
            <a:endParaRPr lang="en-GB" dirty="0">
              <a:solidFill>
                <a:srgbClr val="FFFFFF"/>
              </a:solidFill>
              <a:latin typeface="Pattaya" pitchFamily="2" charset="-34"/>
              <a:cs typeface="Pattaya" pitchFamily="2" charset="-34"/>
            </a:endParaRPr>
          </a:p>
        </p:txBody>
      </p:sp>
      <p:sp>
        <p:nvSpPr>
          <p:cNvPr id="21" name="Rectangle: Rounded Corners 2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uppo 13">
            <a:extLst>
              <a:ext uri="{FF2B5EF4-FFF2-40B4-BE49-F238E27FC236}">
                <a16:creationId xmlns:a16="http://schemas.microsoft.com/office/drawing/2014/main" id="{3D2530AF-8FE6-F245-A57E-AE42DA0417E6}"/>
              </a:ext>
            </a:extLst>
          </p:cNvPr>
          <p:cNvGrpSpPr/>
          <p:nvPr/>
        </p:nvGrpSpPr>
        <p:grpSpPr>
          <a:xfrm>
            <a:off x="838200" y="1847628"/>
            <a:ext cx="10515600" cy="4257900"/>
            <a:chOff x="838200" y="1447800"/>
            <a:chExt cx="10122568" cy="4098758"/>
          </a:xfrm>
        </p:grpSpPr>
        <p:sp>
          <p:nvSpPr>
            <p:cNvPr id="9" name="Rectangle 5">
              <a:extLst>
                <a:ext uri="{FF2B5EF4-FFF2-40B4-BE49-F238E27FC236}">
                  <a16:creationId xmlns:a16="http://schemas.microsoft.com/office/drawing/2014/main" id="{91448571-92BA-BD44-8453-83FFA5553764}"/>
                </a:ext>
              </a:extLst>
            </p:cNvPr>
            <p:cNvSpPr txBox="1">
              <a:spLocks noChangeArrowheads="1"/>
            </p:cNvSpPr>
            <p:nvPr/>
          </p:nvSpPr>
          <p:spPr bwMode="auto">
            <a:xfrm>
              <a:off x="838200" y="1447800"/>
              <a:ext cx="2089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2800" b="1" dirty="0" err="1">
                  <a:solidFill>
                    <a:schemeClr val="tx1"/>
                  </a:solidFill>
                  <a:latin typeface="Lato" panose="020F0502020204030203" pitchFamily="34" charset="77"/>
                  <a:cs typeface="Pattaya" pitchFamily="2" charset="-34"/>
                </a:rPr>
                <a:t>Cinemaniac</a:t>
              </a:r>
              <a:endParaRPr lang="en-GB" altLang="it-IT" sz="2800" b="1" dirty="0">
                <a:solidFill>
                  <a:schemeClr val="tx1"/>
                </a:solidFill>
                <a:latin typeface="Lato" panose="020F0502020204030203" pitchFamily="34" charset="77"/>
                <a:cs typeface="Pattaya" pitchFamily="2" charset="-34"/>
              </a:endParaRPr>
            </a:p>
          </p:txBody>
        </p:sp>
        <p:grpSp>
          <p:nvGrpSpPr>
            <p:cNvPr id="13" name="Gruppo 12">
              <a:extLst>
                <a:ext uri="{FF2B5EF4-FFF2-40B4-BE49-F238E27FC236}">
                  <a16:creationId xmlns:a16="http://schemas.microsoft.com/office/drawing/2014/main" id="{C210EDA0-92AD-2C49-80BC-7D762C16EAF3}"/>
                </a:ext>
              </a:extLst>
            </p:cNvPr>
            <p:cNvGrpSpPr/>
            <p:nvPr/>
          </p:nvGrpSpPr>
          <p:grpSpPr>
            <a:xfrm>
              <a:off x="838200" y="2193131"/>
              <a:ext cx="10122568" cy="3353427"/>
              <a:chOff x="838200" y="2193131"/>
              <a:chExt cx="10122568" cy="3353427"/>
            </a:xfrm>
          </p:grpSpPr>
          <p:sp>
            <p:nvSpPr>
              <p:cNvPr id="5" name="Rectangle 5">
                <a:extLst>
                  <a:ext uri="{FF2B5EF4-FFF2-40B4-BE49-F238E27FC236}">
                    <a16:creationId xmlns:a16="http://schemas.microsoft.com/office/drawing/2014/main" id="{A1C8EAEA-A56C-8141-85B5-DCC4635CA68E}"/>
                  </a:ext>
                </a:extLst>
              </p:cNvPr>
              <p:cNvSpPr txBox="1">
                <a:spLocks noChangeArrowheads="1"/>
              </p:cNvSpPr>
              <p:nvPr/>
            </p:nvSpPr>
            <p:spPr bwMode="auto">
              <a:xfrm>
                <a:off x="838200" y="3228975"/>
                <a:ext cx="10122568" cy="231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1600" b="1" dirty="0">
                    <a:solidFill>
                      <a:schemeClr val="tx1"/>
                    </a:solidFill>
                    <a:latin typeface="Lato" panose="020F0502020204030203" pitchFamily="34" charset="77"/>
                  </a:rPr>
                  <a:t>Strengths:</a:t>
                </a:r>
              </a:p>
              <a:p>
                <a:r>
                  <a:rPr lang="en-GB" altLang="it-IT" sz="1600" dirty="0">
                    <a:latin typeface="Lato" panose="020F0502020204030203" pitchFamily="34" charset="77"/>
                  </a:rPr>
                  <a:t>Keep track of seen movies</a:t>
                </a:r>
              </a:p>
              <a:p>
                <a:r>
                  <a:rPr lang="en-GB" altLang="it-IT" sz="1600" dirty="0">
                    <a:latin typeface="Lato" panose="020F0502020204030203" pitchFamily="34" charset="77"/>
                  </a:rPr>
                  <a:t>Possibility to save favourite movies in a list </a:t>
                </a:r>
              </a:p>
              <a:p>
                <a:pPr>
                  <a:lnSpc>
                    <a:spcPct val="90000"/>
                  </a:lnSpc>
                </a:pPr>
                <a:r>
                  <a:rPr lang="en-GB" altLang="it-IT" sz="1600" dirty="0">
                    <a:latin typeface="Lato" panose="020F0502020204030203" pitchFamily="34" charset="77"/>
                  </a:rPr>
                  <a:t>Statistics about user watch history and preferences</a:t>
                </a:r>
              </a:p>
              <a:p>
                <a:pPr eaLnBrk="1" hangingPunct="1">
                  <a:lnSpc>
                    <a:spcPct val="90000"/>
                  </a:lnSpc>
                </a:pPr>
                <a:endParaRPr lang="en-GB" altLang="it-IT" sz="1600" dirty="0">
                  <a:latin typeface="Lato" panose="020F0502020204030203" pitchFamily="34" charset="77"/>
                </a:endParaRPr>
              </a:p>
              <a:p>
                <a:pPr eaLnBrk="1" hangingPunct="1">
                  <a:lnSpc>
                    <a:spcPct val="90000"/>
                  </a:lnSpc>
                </a:pPr>
                <a:endParaRPr lang="en-GB" altLang="it-IT" sz="1600" dirty="0">
                  <a:latin typeface="Lato" panose="020F0502020204030203" pitchFamily="34" charset="77"/>
                </a:endParaRPr>
              </a:p>
              <a:p>
                <a:pPr eaLnBrk="1" hangingPunct="1">
                  <a:lnSpc>
                    <a:spcPct val="90000"/>
                  </a:lnSpc>
                </a:pPr>
                <a:endParaRPr lang="en-GB" altLang="it-IT" sz="1600" dirty="0">
                  <a:latin typeface="Lato" panose="020F0502020204030203" pitchFamily="34" charset="77"/>
                </a:endParaRPr>
              </a:p>
              <a:p>
                <a:pPr eaLnBrk="1" hangingPunct="1">
                  <a:lnSpc>
                    <a:spcPct val="90000"/>
                  </a:lnSpc>
                </a:pPr>
                <a:endParaRPr lang="en-GB" altLang="it-IT" sz="1600" dirty="0">
                  <a:latin typeface="Lato" panose="020F0502020204030203" pitchFamily="34" charset="77"/>
                </a:endParaRPr>
              </a:p>
              <a:p>
                <a:pPr>
                  <a:lnSpc>
                    <a:spcPct val="90000"/>
                  </a:lnSpc>
                  <a:buNone/>
                  <a:defRPr/>
                </a:pPr>
                <a:r>
                  <a:rPr lang="en-GB" altLang="it-IT" sz="1600" b="1" dirty="0">
                    <a:solidFill>
                      <a:schemeClr val="tx1"/>
                    </a:solidFill>
                    <a:latin typeface="Lato" panose="020F0502020204030203" pitchFamily="34" charset="77"/>
                  </a:rPr>
                  <a:t>Weaknesses:</a:t>
                </a:r>
              </a:p>
              <a:p>
                <a:pPr>
                  <a:defRPr/>
                </a:pPr>
                <a:r>
                  <a:rPr lang="en-GB" altLang="it-IT" sz="1600" dirty="0">
                    <a:latin typeface="Lato" panose="020F0502020204030203" pitchFamily="34" charset="77"/>
                  </a:rPr>
                  <a:t>Interface not so user friendly</a:t>
                </a:r>
              </a:p>
              <a:p>
                <a:pPr>
                  <a:defRPr/>
                </a:pPr>
                <a:r>
                  <a:rPr lang="en-GB" altLang="it-IT" sz="1600" dirty="0">
                    <a:latin typeface="Lato" panose="020F0502020204030203" pitchFamily="34" charset="77"/>
                  </a:rPr>
                  <a:t>No user interaction</a:t>
                </a:r>
              </a:p>
              <a:p>
                <a:pPr>
                  <a:defRPr/>
                </a:pPr>
                <a:r>
                  <a:rPr lang="en-GB" altLang="it-IT" sz="1600" dirty="0">
                    <a:latin typeface="Lato" panose="020F0502020204030203" pitchFamily="34" charset="77"/>
                  </a:rPr>
                  <a:t>No information about streaming platform</a:t>
                </a:r>
              </a:p>
              <a:p>
                <a:pPr>
                  <a:defRPr/>
                </a:pPr>
                <a:r>
                  <a:rPr lang="en-GB" altLang="it-IT" sz="1600" dirty="0">
                    <a:latin typeface="Lato" panose="020F0502020204030203" pitchFamily="34" charset="77"/>
                  </a:rPr>
                  <a:t>Search about movies not intuitive</a:t>
                </a:r>
              </a:p>
              <a:p>
                <a:pPr>
                  <a:defRPr/>
                </a:pPr>
                <a:r>
                  <a:rPr lang="en-GB" altLang="it-IT" sz="1600" dirty="0">
                    <a:latin typeface="Lato" panose="020F0502020204030203" pitchFamily="34" charset="77"/>
                  </a:rPr>
                  <a:t>In-app purchases to remove advertisements and unlock some functionalities</a:t>
                </a:r>
              </a:p>
            </p:txBody>
          </p:sp>
          <p:grpSp>
            <p:nvGrpSpPr>
              <p:cNvPr id="12" name="Gruppo 11">
                <a:extLst>
                  <a:ext uri="{FF2B5EF4-FFF2-40B4-BE49-F238E27FC236}">
                    <a16:creationId xmlns:a16="http://schemas.microsoft.com/office/drawing/2014/main" id="{76756DC9-7CB7-3E45-95B2-01FB94C18E42}"/>
                  </a:ext>
                </a:extLst>
              </p:cNvPr>
              <p:cNvGrpSpPr/>
              <p:nvPr/>
            </p:nvGrpSpPr>
            <p:grpSpPr>
              <a:xfrm>
                <a:off x="838994" y="2193131"/>
                <a:ext cx="4471193" cy="763587"/>
                <a:chOff x="913607" y="2147888"/>
                <a:chExt cx="4471193" cy="763587"/>
              </a:xfrm>
            </p:grpSpPr>
            <p:sp>
              <p:nvSpPr>
                <p:cNvPr id="4" name="Rectangle 5">
                  <a:extLst>
                    <a:ext uri="{FF2B5EF4-FFF2-40B4-BE49-F238E27FC236}">
                      <a16:creationId xmlns:a16="http://schemas.microsoft.com/office/drawing/2014/main" id="{3753BCEF-641D-524D-B9FD-453409647281}"/>
                    </a:ext>
                  </a:extLst>
                </p:cNvPr>
                <p:cNvSpPr txBox="1">
                  <a:spLocks noChangeArrowheads="1"/>
                </p:cNvSpPr>
                <p:nvPr/>
              </p:nvSpPr>
              <p:spPr bwMode="auto">
                <a:xfrm>
                  <a:off x="1920875" y="2546350"/>
                  <a:ext cx="20891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90000"/>
                    </a:lnSpc>
                    <a:buNone/>
                  </a:pPr>
                  <a:r>
                    <a:rPr lang="en-GB" altLang="it-IT" sz="1600" dirty="0">
                      <a:latin typeface="Lato" panose="020F0502020204030203" pitchFamily="34" charset="77"/>
                    </a:rPr>
                    <a:t>+500k downloads</a:t>
                  </a:r>
                </a:p>
              </p:txBody>
            </p:sp>
            <p:pic>
              <p:nvPicPr>
                <p:cNvPr id="7" name="Immagine 2">
                  <a:extLst>
                    <a:ext uri="{FF2B5EF4-FFF2-40B4-BE49-F238E27FC236}">
                      <a16:creationId xmlns:a16="http://schemas.microsoft.com/office/drawing/2014/main" id="{974366AD-84BF-7647-92AE-F419CB49CDD5}"/>
                    </a:ext>
                  </a:extLst>
                </p:cNvPr>
                <p:cNvPicPr>
                  <a:picLocks noChangeAspect="1" noChangeArrowheads="1"/>
                </p:cNvPicPr>
                <p:nvPr/>
              </p:nvPicPr>
              <p:blipFill>
                <a:blip r:embed="rId2"/>
                <a:srcRect/>
                <a:stretch/>
              </p:blipFill>
              <p:spPr bwMode="auto">
                <a:xfrm>
                  <a:off x="913607" y="2147888"/>
                  <a:ext cx="76358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magine 13">
                  <a:extLst>
                    <a:ext uri="{FF2B5EF4-FFF2-40B4-BE49-F238E27FC236}">
                      <a16:creationId xmlns:a16="http://schemas.microsoft.com/office/drawing/2014/main" id="{C9C17FD9-E1B7-E34E-887F-8D1BE87AE621}"/>
                    </a:ext>
                  </a:extLst>
                </p:cNvPr>
                <p:cNvPicPr>
                  <a:picLocks noChangeAspect="1" noChangeArrowheads="1"/>
                </p:cNvPicPr>
                <p:nvPr/>
              </p:nvPicPr>
              <p:blipFill>
                <a:blip r:embed="rId3"/>
                <a:srcRect/>
                <a:stretch/>
              </p:blipFill>
              <p:spPr bwMode="auto">
                <a:xfrm>
                  <a:off x="1987550" y="2232951"/>
                  <a:ext cx="1187450" cy="2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3" descr="Immagine che contiene volante, ingranaggio&#10;&#10;Descrizione generata automaticamente">
                  <a:extLst>
                    <a:ext uri="{FF2B5EF4-FFF2-40B4-BE49-F238E27FC236}">
                      <a16:creationId xmlns:a16="http://schemas.microsoft.com/office/drawing/2014/main" id="{CCB8C9A3-CAF3-8749-ACC0-4B5A158D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2147888"/>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5">
                  <a:extLst>
                    <a:ext uri="{FF2B5EF4-FFF2-40B4-BE49-F238E27FC236}">
                      <a16:creationId xmlns:a16="http://schemas.microsoft.com/office/drawing/2014/main" id="{6741F8E1-0544-4245-BBFF-F66F290D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147888"/>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5" name="Immagine 14">
            <a:extLst>
              <a:ext uri="{FF2B5EF4-FFF2-40B4-BE49-F238E27FC236}">
                <a16:creationId xmlns:a16="http://schemas.microsoft.com/office/drawing/2014/main" id="{6432CA17-2648-8143-9CE2-81628E149635}"/>
              </a:ext>
            </a:extLst>
          </p:cNvPr>
          <p:cNvPicPr>
            <a:picLocks noChangeAspect="1"/>
          </p:cNvPicPr>
          <p:nvPr/>
        </p:nvPicPr>
        <p:blipFill>
          <a:blip r:embed="rId6"/>
          <a:stretch>
            <a:fillRect/>
          </a:stretch>
        </p:blipFill>
        <p:spPr>
          <a:xfrm>
            <a:off x="8780404" y="446761"/>
            <a:ext cx="3251200" cy="3251200"/>
          </a:xfrm>
          <a:prstGeom prst="rect">
            <a:avLst/>
          </a:prstGeom>
        </p:spPr>
      </p:pic>
    </p:spTree>
    <p:extLst>
      <p:ext uri="{BB962C8B-B14F-4D97-AF65-F5344CB8AC3E}">
        <p14:creationId xmlns:p14="http://schemas.microsoft.com/office/powerpoint/2010/main" val="97446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754647-A18E-C447-9BBB-4D36D3C7C133}"/>
              </a:ext>
            </a:extLst>
          </p:cNvPr>
          <p:cNvSpPr>
            <a:spLocks noGrp="1"/>
          </p:cNvSpPr>
          <p:nvPr>
            <p:ph type="title"/>
          </p:nvPr>
        </p:nvSpPr>
        <p:spPr>
          <a:xfrm>
            <a:off x="686834" y="1153572"/>
            <a:ext cx="3200400" cy="4461163"/>
          </a:xfrm>
        </p:spPr>
        <p:txBody>
          <a:bodyPr>
            <a:normAutofit/>
          </a:bodyPr>
          <a:lstStyle/>
          <a:p>
            <a:r>
              <a:rPr lang="it-IT" altLang="it-IT">
                <a:solidFill>
                  <a:srgbClr val="FFFFFF"/>
                </a:solidFill>
                <a:latin typeface="Pattaya" pitchFamily="2" charset="-34"/>
                <a:cs typeface="Pattaya" pitchFamily="2" charset="-34"/>
              </a:rPr>
              <a:t>Idea</a:t>
            </a:r>
            <a:endParaRPr lang="en-GB">
              <a:solidFill>
                <a:srgbClr val="FFFFFF"/>
              </a:solidFill>
              <a:latin typeface="Pattaya" pitchFamily="2" charset="-34"/>
              <a:cs typeface="Pattaya" pitchFamily="2" charset="-34"/>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4EBF2939-123B-C149-8C23-1CAA087BBC0F}"/>
              </a:ext>
            </a:extLst>
          </p:cNvPr>
          <p:cNvSpPr>
            <a:spLocks noGrp="1"/>
          </p:cNvSpPr>
          <p:nvPr>
            <p:ph idx="1"/>
          </p:nvPr>
        </p:nvSpPr>
        <p:spPr>
          <a:xfrm>
            <a:off x="4447307" y="591344"/>
            <a:ext cx="7311305" cy="5585619"/>
          </a:xfrm>
        </p:spPr>
        <p:txBody>
          <a:bodyPr anchor="ctr">
            <a:normAutofit/>
          </a:bodyPr>
          <a:lstStyle/>
          <a:p>
            <a:pPr marL="342900" lvl="0" indent="-342900" fontAlgn="base">
              <a:spcBef>
                <a:spcPct val="20000"/>
              </a:spcBef>
              <a:spcAft>
                <a:spcPct val="0"/>
              </a:spcAft>
              <a:buClr>
                <a:srgbClr val="822433"/>
              </a:buClr>
              <a:buNone/>
            </a:pPr>
            <a:r>
              <a:rPr lang="en-GB" altLang="it-IT" sz="2000" dirty="0">
                <a:latin typeface="Lato" panose="020F0502020204030203" pitchFamily="34" charset="77"/>
                <a:ea typeface="ＭＳ Ｐゴシック"/>
              </a:rPr>
              <a:t>We are presenting CiakTime, an app designed for cinema lovers.</a:t>
            </a:r>
          </a:p>
          <a:p>
            <a:pPr marL="342900" lvl="0" indent="-342900" fontAlgn="base">
              <a:spcBef>
                <a:spcPct val="20000"/>
              </a:spcBef>
              <a:spcAft>
                <a:spcPct val="0"/>
              </a:spcAft>
              <a:buClr>
                <a:srgbClr val="822433"/>
              </a:buClr>
              <a:buNone/>
            </a:pPr>
            <a:endParaRPr lang="en-GB" altLang="it-IT" sz="2000" dirty="0">
              <a:latin typeface="Lato" panose="020F0502020204030203" pitchFamily="34" charset="77"/>
              <a:ea typeface="ＭＳ Ｐゴシック"/>
            </a:endParaRPr>
          </a:p>
          <a:p>
            <a:pPr marL="342900" lvl="0" indent="-342900" fontAlgn="base">
              <a:spcBef>
                <a:spcPct val="20000"/>
              </a:spcBef>
              <a:spcAft>
                <a:spcPct val="0"/>
              </a:spcAft>
              <a:buClr>
                <a:srgbClr val="822433"/>
              </a:buClr>
              <a:buNone/>
            </a:pPr>
            <a:r>
              <a:rPr lang="en-GB" altLang="it-IT" sz="2000" dirty="0">
                <a:latin typeface="Lato" panose="020F0502020204030203" pitchFamily="34" charset="77"/>
                <a:ea typeface="ＭＳ Ｐゴシック"/>
              </a:rPr>
              <a:t>This app offers the following functionalities:</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Search for movies by title and for members of the cast</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Read information about plot, cast, year of release, duration, genre, movie director and streaming platform on which the movie is available</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Look for popular and upcoming movies</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Keep track of already watched movies</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Add new movies in a watchlist to track the movie the user wants to watch</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Add movies to “favourite movies” list</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Review and rate watched movies</a:t>
            </a:r>
          </a:p>
          <a:p>
            <a:pPr marL="342900" lvl="0" indent="-342900" fontAlgn="base">
              <a:spcBef>
                <a:spcPct val="20000"/>
              </a:spcBef>
              <a:spcAft>
                <a:spcPct val="0"/>
              </a:spcAft>
              <a:buClr>
                <a:srgbClr val="822433"/>
              </a:buClr>
              <a:buFontTx/>
              <a:buChar char="•"/>
            </a:pPr>
            <a:r>
              <a:rPr lang="en-GB" altLang="it-IT" sz="2000" dirty="0">
                <a:latin typeface="Lato" panose="020F0502020204030203" pitchFamily="34" charset="77"/>
                <a:ea typeface="ＭＳ Ｐゴシック"/>
              </a:rPr>
              <a:t>Comment and like reviews made by other users</a:t>
            </a:r>
            <a:endParaRPr lang="en-GB" sz="2000" dirty="0">
              <a:latin typeface="Lato" panose="020F0502020204030203" pitchFamily="34" charset="77"/>
            </a:endParaRPr>
          </a:p>
        </p:txBody>
      </p:sp>
    </p:spTree>
    <p:extLst>
      <p:ext uri="{BB962C8B-B14F-4D97-AF65-F5344CB8AC3E}">
        <p14:creationId xmlns:p14="http://schemas.microsoft.com/office/powerpoint/2010/main" val="417518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altLang="it-IT" sz="5400" kern="1200">
                <a:solidFill>
                  <a:srgbClr val="FFFFFF"/>
                </a:solidFill>
                <a:latin typeface="+mj-lt"/>
                <a:ea typeface="+mj-ea"/>
                <a:cs typeface="+mj-cs"/>
              </a:rPr>
              <a:t>Competitors analysis</a:t>
            </a:r>
            <a:endParaRPr lang="en-US" sz="5400" kern="1200">
              <a:solidFill>
                <a:srgbClr val="FFFFFF"/>
              </a:solidFill>
              <a:latin typeface="+mj-lt"/>
              <a:ea typeface="+mj-ea"/>
              <a:cs typeface="+mj-cs"/>
            </a:endParaRPr>
          </a:p>
        </p:txBody>
      </p:sp>
      <p:sp>
        <p:nvSpPr>
          <p:cNvPr id="16" name="Titolo 1">
            <a:extLst>
              <a:ext uri="{FF2B5EF4-FFF2-40B4-BE49-F238E27FC236}">
                <a16:creationId xmlns:a16="http://schemas.microsoft.com/office/drawing/2014/main" id="{B2B2447C-005F-F14F-999C-C8DD47461677}"/>
              </a:ext>
            </a:extLst>
          </p:cNvPr>
          <p:cNvSpPr txBox="1">
            <a:spLocks/>
          </p:cNvSpPr>
          <p:nvPr/>
        </p:nvSpPr>
        <p:spPr>
          <a:xfrm>
            <a:off x="838200" y="2586789"/>
            <a:ext cx="10515600" cy="359017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altLang="it-IT" sz="2200" dirty="0">
                <a:latin typeface="+mn-lt"/>
                <a:ea typeface="+mn-ea"/>
                <a:cs typeface="+mn-cs"/>
              </a:rPr>
              <a:t>Competitors analysis</a:t>
            </a:r>
            <a:endParaRPr lang="en-US" sz="2200" dirty="0">
              <a:latin typeface="+mn-lt"/>
              <a:ea typeface="+mn-ea"/>
              <a:cs typeface="+mn-cs"/>
            </a:endParaRPr>
          </a:p>
        </p:txBody>
      </p:sp>
    </p:spTree>
    <p:extLst>
      <p:ext uri="{BB962C8B-B14F-4D97-AF65-F5344CB8AC3E}">
        <p14:creationId xmlns:p14="http://schemas.microsoft.com/office/powerpoint/2010/main" val="2299792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453805" y="640823"/>
            <a:ext cx="3103194" cy="5583148"/>
          </a:xfrm>
        </p:spPr>
        <p:txBody>
          <a:bodyPr anchor="ctr">
            <a:normAutofit/>
          </a:bodyPr>
          <a:lstStyle/>
          <a:p>
            <a:r>
              <a:rPr lang="it-IT" altLang="it-IT" sz="5400">
                <a:solidFill>
                  <a:srgbClr val="FFFFFF"/>
                </a:solidFill>
                <a:latin typeface="Pattaya" pitchFamily="2" charset="-34"/>
                <a:cs typeface="Pattaya" pitchFamily="2" charset="-34"/>
              </a:rPr>
              <a:t>Competitors analysis</a:t>
            </a:r>
            <a:endParaRPr lang="en-GB" sz="5400">
              <a:solidFill>
                <a:srgbClr val="FFFFFF"/>
              </a:solidFill>
              <a:latin typeface="Pattaya" pitchFamily="2" charset="-34"/>
              <a:cs typeface="Pattaya" pitchFamily="2" charset="-34"/>
            </a:endParaRPr>
          </a:p>
        </p:txBody>
      </p:sp>
      <p:grpSp>
        <p:nvGrpSpPr>
          <p:cNvPr id="14" name="Gruppo 13">
            <a:extLst>
              <a:ext uri="{FF2B5EF4-FFF2-40B4-BE49-F238E27FC236}">
                <a16:creationId xmlns:a16="http://schemas.microsoft.com/office/drawing/2014/main" id="{3D2530AF-8FE6-F245-A57E-AE42DA0417E6}"/>
              </a:ext>
            </a:extLst>
          </p:cNvPr>
          <p:cNvGrpSpPr/>
          <p:nvPr/>
        </p:nvGrpSpPr>
        <p:grpSpPr>
          <a:xfrm>
            <a:off x="643470" y="2011838"/>
            <a:ext cx="6900513" cy="2794104"/>
            <a:chOff x="838200" y="1447800"/>
            <a:chExt cx="10122568" cy="4098758"/>
          </a:xfrm>
        </p:grpSpPr>
        <p:sp>
          <p:nvSpPr>
            <p:cNvPr id="9" name="Rectangle 5">
              <a:extLst>
                <a:ext uri="{FF2B5EF4-FFF2-40B4-BE49-F238E27FC236}">
                  <a16:creationId xmlns:a16="http://schemas.microsoft.com/office/drawing/2014/main" id="{91448571-92BA-BD44-8453-83FFA5553764}"/>
                </a:ext>
              </a:extLst>
            </p:cNvPr>
            <p:cNvSpPr txBox="1">
              <a:spLocks noChangeArrowheads="1"/>
            </p:cNvSpPr>
            <p:nvPr/>
          </p:nvSpPr>
          <p:spPr bwMode="auto">
            <a:xfrm>
              <a:off x="838200" y="1447800"/>
              <a:ext cx="20891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1600" b="1" err="1">
                  <a:solidFill>
                    <a:schemeClr val="tx1"/>
                  </a:solidFill>
                  <a:latin typeface="Lato" panose="020F0502020204030203" pitchFamily="34" charset="77"/>
                  <a:cs typeface="Pattaya" pitchFamily="2" charset="-34"/>
                </a:rPr>
                <a:t>Cinemaniac</a:t>
              </a:r>
              <a:endParaRPr lang="en-GB" altLang="it-IT" sz="1600" b="1">
                <a:solidFill>
                  <a:schemeClr val="tx1"/>
                </a:solidFill>
                <a:latin typeface="Lato" panose="020F0502020204030203" pitchFamily="34" charset="77"/>
                <a:cs typeface="Pattaya" pitchFamily="2" charset="-34"/>
              </a:endParaRPr>
            </a:p>
          </p:txBody>
        </p:sp>
        <p:grpSp>
          <p:nvGrpSpPr>
            <p:cNvPr id="13" name="Gruppo 12">
              <a:extLst>
                <a:ext uri="{FF2B5EF4-FFF2-40B4-BE49-F238E27FC236}">
                  <a16:creationId xmlns:a16="http://schemas.microsoft.com/office/drawing/2014/main" id="{C210EDA0-92AD-2C49-80BC-7D762C16EAF3}"/>
                </a:ext>
              </a:extLst>
            </p:cNvPr>
            <p:cNvGrpSpPr/>
            <p:nvPr/>
          </p:nvGrpSpPr>
          <p:grpSpPr>
            <a:xfrm>
              <a:off x="838200" y="2193131"/>
              <a:ext cx="10122568" cy="3353427"/>
              <a:chOff x="838200" y="2193131"/>
              <a:chExt cx="10122568" cy="3353427"/>
            </a:xfrm>
          </p:grpSpPr>
          <p:sp>
            <p:nvSpPr>
              <p:cNvPr id="5" name="Rectangle 5">
                <a:extLst>
                  <a:ext uri="{FF2B5EF4-FFF2-40B4-BE49-F238E27FC236}">
                    <a16:creationId xmlns:a16="http://schemas.microsoft.com/office/drawing/2014/main" id="{A1C8EAEA-A56C-8141-85B5-DCC4635CA68E}"/>
                  </a:ext>
                </a:extLst>
              </p:cNvPr>
              <p:cNvSpPr txBox="1">
                <a:spLocks noChangeArrowheads="1"/>
              </p:cNvSpPr>
              <p:nvPr/>
            </p:nvSpPr>
            <p:spPr bwMode="auto">
              <a:xfrm>
                <a:off x="838200" y="3228975"/>
                <a:ext cx="10122568" cy="231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900" b="1">
                    <a:solidFill>
                      <a:schemeClr val="tx1"/>
                    </a:solidFill>
                    <a:latin typeface="Lato" panose="020F0502020204030203" pitchFamily="34" charset="77"/>
                  </a:rPr>
                  <a:t>Strengths:</a:t>
                </a:r>
              </a:p>
              <a:p>
                <a:r>
                  <a:rPr lang="en-GB" altLang="it-IT" sz="900">
                    <a:latin typeface="Lato" panose="020F0502020204030203" pitchFamily="34" charset="77"/>
                  </a:rPr>
                  <a:t>Keep track of seen movies</a:t>
                </a:r>
              </a:p>
              <a:p>
                <a:r>
                  <a:rPr lang="en-GB" altLang="it-IT" sz="900">
                    <a:latin typeface="Lato" panose="020F0502020204030203" pitchFamily="34" charset="77"/>
                  </a:rPr>
                  <a:t>Possibility to save favourite movies in a list </a:t>
                </a:r>
              </a:p>
              <a:p>
                <a:pPr>
                  <a:lnSpc>
                    <a:spcPct val="90000"/>
                  </a:lnSpc>
                </a:pPr>
                <a:r>
                  <a:rPr lang="en-GB" altLang="it-IT" sz="900">
                    <a:latin typeface="Lato" panose="020F0502020204030203" pitchFamily="34" charset="77"/>
                  </a:rPr>
                  <a:t>Statistics about user watch history and preferences</a:t>
                </a:r>
              </a:p>
              <a:p>
                <a:pPr eaLnBrk="1" hangingPunct="1">
                  <a:lnSpc>
                    <a:spcPct val="90000"/>
                  </a:lnSpc>
                </a:pPr>
                <a:endParaRPr lang="en-GB" altLang="it-IT" sz="900">
                  <a:latin typeface="Lato" panose="020F0502020204030203" pitchFamily="34" charset="77"/>
                </a:endParaRPr>
              </a:p>
              <a:p>
                <a:pPr eaLnBrk="1" hangingPunct="1">
                  <a:lnSpc>
                    <a:spcPct val="90000"/>
                  </a:lnSpc>
                </a:pPr>
                <a:endParaRPr lang="en-GB" altLang="it-IT" sz="900">
                  <a:latin typeface="Lato" panose="020F0502020204030203" pitchFamily="34" charset="77"/>
                </a:endParaRPr>
              </a:p>
              <a:p>
                <a:pPr eaLnBrk="1" hangingPunct="1">
                  <a:lnSpc>
                    <a:spcPct val="90000"/>
                  </a:lnSpc>
                </a:pPr>
                <a:endParaRPr lang="en-GB" altLang="it-IT" sz="900">
                  <a:latin typeface="Lato" panose="020F0502020204030203" pitchFamily="34" charset="77"/>
                </a:endParaRPr>
              </a:p>
              <a:p>
                <a:pPr eaLnBrk="1" hangingPunct="1">
                  <a:lnSpc>
                    <a:spcPct val="90000"/>
                  </a:lnSpc>
                </a:pPr>
                <a:endParaRPr lang="en-GB" altLang="it-IT" sz="900">
                  <a:latin typeface="Lato" panose="020F0502020204030203" pitchFamily="34" charset="77"/>
                </a:endParaRPr>
              </a:p>
              <a:p>
                <a:pPr>
                  <a:lnSpc>
                    <a:spcPct val="90000"/>
                  </a:lnSpc>
                  <a:buNone/>
                  <a:defRPr/>
                </a:pPr>
                <a:r>
                  <a:rPr lang="en-GB" altLang="it-IT" sz="900" b="1">
                    <a:solidFill>
                      <a:schemeClr val="tx1"/>
                    </a:solidFill>
                    <a:latin typeface="Lato" panose="020F0502020204030203" pitchFamily="34" charset="77"/>
                  </a:rPr>
                  <a:t>Weaknesses:</a:t>
                </a:r>
              </a:p>
              <a:p>
                <a:pPr>
                  <a:defRPr/>
                </a:pPr>
                <a:r>
                  <a:rPr lang="en-GB" altLang="it-IT" sz="900">
                    <a:latin typeface="Lato" panose="020F0502020204030203" pitchFamily="34" charset="77"/>
                  </a:rPr>
                  <a:t>Interface not so user friendly</a:t>
                </a:r>
              </a:p>
              <a:p>
                <a:pPr>
                  <a:defRPr/>
                </a:pPr>
                <a:r>
                  <a:rPr lang="en-GB" altLang="it-IT" sz="900">
                    <a:latin typeface="Lato" panose="020F0502020204030203" pitchFamily="34" charset="77"/>
                  </a:rPr>
                  <a:t>No user interaction</a:t>
                </a:r>
              </a:p>
              <a:p>
                <a:pPr>
                  <a:defRPr/>
                </a:pPr>
                <a:r>
                  <a:rPr lang="en-GB" altLang="it-IT" sz="900">
                    <a:latin typeface="Lato" panose="020F0502020204030203" pitchFamily="34" charset="77"/>
                  </a:rPr>
                  <a:t>No information about streaming platform</a:t>
                </a:r>
              </a:p>
              <a:p>
                <a:pPr>
                  <a:defRPr/>
                </a:pPr>
                <a:r>
                  <a:rPr lang="en-GB" altLang="it-IT" sz="900">
                    <a:latin typeface="Lato" panose="020F0502020204030203" pitchFamily="34" charset="77"/>
                  </a:rPr>
                  <a:t>Search about movies not intuitive</a:t>
                </a:r>
              </a:p>
              <a:p>
                <a:pPr>
                  <a:defRPr/>
                </a:pPr>
                <a:r>
                  <a:rPr lang="en-GB" altLang="it-IT" sz="900">
                    <a:latin typeface="Lato" panose="020F0502020204030203" pitchFamily="34" charset="77"/>
                  </a:rPr>
                  <a:t>In-app purchases to remove advertisements and unlock some functionalities</a:t>
                </a:r>
              </a:p>
            </p:txBody>
          </p:sp>
          <p:grpSp>
            <p:nvGrpSpPr>
              <p:cNvPr id="12" name="Gruppo 11">
                <a:extLst>
                  <a:ext uri="{FF2B5EF4-FFF2-40B4-BE49-F238E27FC236}">
                    <a16:creationId xmlns:a16="http://schemas.microsoft.com/office/drawing/2014/main" id="{76756DC9-7CB7-3E45-95B2-01FB94C18E42}"/>
                  </a:ext>
                </a:extLst>
              </p:cNvPr>
              <p:cNvGrpSpPr/>
              <p:nvPr/>
            </p:nvGrpSpPr>
            <p:grpSpPr>
              <a:xfrm>
                <a:off x="838994" y="2193131"/>
                <a:ext cx="4471193" cy="763587"/>
                <a:chOff x="913607" y="2147888"/>
                <a:chExt cx="4471193" cy="763587"/>
              </a:xfrm>
            </p:grpSpPr>
            <p:sp>
              <p:nvSpPr>
                <p:cNvPr id="4" name="Rectangle 5">
                  <a:extLst>
                    <a:ext uri="{FF2B5EF4-FFF2-40B4-BE49-F238E27FC236}">
                      <a16:creationId xmlns:a16="http://schemas.microsoft.com/office/drawing/2014/main" id="{3753BCEF-641D-524D-B9FD-453409647281}"/>
                    </a:ext>
                  </a:extLst>
                </p:cNvPr>
                <p:cNvSpPr txBox="1">
                  <a:spLocks noChangeArrowheads="1"/>
                </p:cNvSpPr>
                <p:nvPr/>
              </p:nvSpPr>
              <p:spPr bwMode="auto">
                <a:xfrm>
                  <a:off x="1920875" y="2546350"/>
                  <a:ext cx="20891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90000"/>
                    </a:lnSpc>
                    <a:buNone/>
                  </a:pPr>
                  <a:r>
                    <a:rPr lang="en-GB" altLang="it-IT" sz="900">
                      <a:latin typeface="Lato" panose="020F0502020204030203" pitchFamily="34" charset="77"/>
                    </a:rPr>
                    <a:t>+500k downloads</a:t>
                  </a:r>
                </a:p>
              </p:txBody>
            </p:sp>
            <p:pic>
              <p:nvPicPr>
                <p:cNvPr id="7" name="Immagine 2">
                  <a:extLst>
                    <a:ext uri="{FF2B5EF4-FFF2-40B4-BE49-F238E27FC236}">
                      <a16:creationId xmlns:a16="http://schemas.microsoft.com/office/drawing/2014/main" id="{974366AD-84BF-7647-92AE-F419CB49CDD5}"/>
                    </a:ext>
                  </a:extLst>
                </p:cNvPr>
                <p:cNvPicPr>
                  <a:picLocks noChangeAspect="1" noChangeArrowheads="1"/>
                </p:cNvPicPr>
                <p:nvPr/>
              </p:nvPicPr>
              <p:blipFill>
                <a:blip r:embed="rId2"/>
                <a:srcRect/>
                <a:stretch/>
              </p:blipFill>
              <p:spPr bwMode="auto">
                <a:xfrm>
                  <a:off x="913607" y="2147888"/>
                  <a:ext cx="76358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magine 13">
                  <a:extLst>
                    <a:ext uri="{FF2B5EF4-FFF2-40B4-BE49-F238E27FC236}">
                      <a16:creationId xmlns:a16="http://schemas.microsoft.com/office/drawing/2014/main" id="{C9C17FD9-E1B7-E34E-887F-8D1BE87AE621}"/>
                    </a:ext>
                  </a:extLst>
                </p:cNvPr>
                <p:cNvPicPr>
                  <a:picLocks noChangeAspect="1" noChangeArrowheads="1"/>
                </p:cNvPicPr>
                <p:nvPr/>
              </p:nvPicPr>
              <p:blipFill>
                <a:blip r:embed="rId3"/>
                <a:srcRect/>
                <a:stretch/>
              </p:blipFill>
              <p:spPr bwMode="auto">
                <a:xfrm>
                  <a:off x="1987550" y="2232951"/>
                  <a:ext cx="1187450" cy="2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3" descr="Immagine che contiene volante, ingranaggio&#10;&#10;Descrizione generata automaticamente">
                  <a:extLst>
                    <a:ext uri="{FF2B5EF4-FFF2-40B4-BE49-F238E27FC236}">
                      <a16:creationId xmlns:a16="http://schemas.microsoft.com/office/drawing/2014/main" id="{CCB8C9A3-CAF3-8749-ACC0-4B5A158D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2147888"/>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5">
                  <a:extLst>
                    <a:ext uri="{FF2B5EF4-FFF2-40B4-BE49-F238E27FC236}">
                      <a16:creationId xmlns:a16="http://schemas.microsoft.com/office/drawing/2014/main" id="{6741F8E1-0544-4245-BBFF-F66F290D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147888"/>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17" name="Immagine 8">
            <a:extLst>
              <a:ext uri="{FF2B5EF4-FFF2-40B4-BE49-F238E27FC236}">
                <a16:creationId xmlns:a16="http://schemas.microsoft.com/office/drawing/2014/main" id="{84EF2F1B-D8BD-AD45-8C0B-A364F22D1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4494" y="252977"/>
            <a:ext cx="22669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magine 2">
            <a:extLst>
              <a:ext uri="{FF2B5EF4-FFF2-40B4-BE49-F238E27FC236}">
                <a16:creationId xmlns:a16="http://schemas.microsoft.com/office/drawing/2014/main" id="{60D94410-3FD8-5840-8387-09A69D318F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6926" y="763230"/>
            <a:ext cx="2889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magine 4" descr="Immagine che contiene testo&#10;&#10;Descrizione generata automaticamente">
            <a:extLst>
              <a:ext uri="{FF2B5EF4-FFF2-40B4-BE49-F238E27FC236}">
                <a16:creationId xmlns:a16="http://schemas.microsoft.com/office/drawing/2014/main" id="{2D70A86C-750D-AF43-831D-C61427A177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589" y="763230"/>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6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a:solidFill>
                  <a:srgbClr val="FFFFFF"/>
                </a:solidFill>
                <a:latin typeface="Pattaya" pitchFamily="2" charset="-34"/>
                <a:cs typeface="Pattaya" pitchFamily="2" charset="-34"/>
              </a:rPr>
              <a:t>Competitors analysis</a:t>
            </a:r>
            <a:endParaRPr lang="en-GB" sz="5400">
              <a:solidFill>
                <a:srgbClr val="FFFFFF"/>
              </a:solidFill>
              <a:latin typeface="Pattaya" pitchFamily="2" charset="-34"/>
              <a:cs typeface="Pattaya" pitchFamily="2" charset="-34"/>
            </a:endParaRPr>
          </a:p>
        </p:txBody>
      </p:sp>
      <p:grpSp>
        <p:nvGrpSpPr>
          <p:cNvPr id="3" name="Gruppo 2">
            <a:extLst>
              <a:ext uri="{FF2B5EF4-FFF2-40B4-BE49-F238E27FC236}">
                <a16:creationId xmlns:a16="http://schemas.microsoft.com/office/drawing/2014/main" id="{A73464F3-7C7D-CB47-A9D0-B525A66A12BE}"/>
              </a:ext>
            </a:extLst>
          </p:cNvPr>
          <p:cNvGrpSpPr/>
          <p:nvPr/>
        </p:nvGrpSpPr>
        <p:grpSpPr>
          <a:xfrm>
            <a:off x="836676" y="2348162"/>
            <a:ext cx="10515600" cy="3992934"/>
            <a:chOff x="838200" y="2201779"/>
            <a:chExt cx="10515600" cy="3992934"/>
          </a:xfrm>
        </p:grpSpPr>
        <p:sp>
          <p:nvSpPr>
            <p:cNvPr id="9" name="Rectangle 5">
              <a:extLst>
                <a:ext uri="{FF2B5EF4-FFF2-40B4-BE49-F238E27FC236}">
                  <a16:creationId xmlns:a16="http://schemas.microsoft.com/office/drawing/2014/main" id="{91448571-92BA-BD44-8453-83FFA5553764}"/>
                </a:ext>
              </a:extLst>
            </p:cNvPr>
            <p:cNvSpPr txBox="1">
              <a:spLocks noChangeArrowheads="1"/>
            </p:cNvSpPr>
            <p:nvPr/>
          </p:nvSpPr>
          <p:spPr bwMode="auto">
            <a:xfrm>
              <a:off x="838200" y="2201779"/>
              <a:ext cx="2892480" cy="5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2800" b="1" dirty="0">
                  <a:solidFill>
                    <a:schemeClr val="tx1"/>
                  </a:solidFill>
                  <a:latin typeface="Lato" panose="020F0502020204030203" pitchFamily="34" charset="77"/>
                  <a:cs typeface="Pattaya" pitchFamily="2" charset="-34"/>
                </a:rPr>
                <a:t>IMDb</a:t>
              </a:r>
              <a:endParaRPr lang="en-GB" altLang="it-IT" b="1" dirty="0">
                <a:solidFill>
                  <a:schemeClr val="tx1"/>
                </a:solidFill>
                <a:latin typeface="Lato" panose="020F0502020204030203" pitchFamily="34" charset="77"/>
                <a:cs typeface="Pattaya" pitchFamily="2" charset="-34"/>
              </a:endParaRPr>
            </a:p>
          </p:txBody>
        </p:sp>
        <p:sp>
          <p:nvSpPr>
            <p:cNvPr id="5" name="Rectangle 5">
              <a:extLst>
                <a:ext uri="{FF2B5EF4-FFF2-40B4-BE49-F238E27FC236}">
                  <a16:creationId xmlns:a16="http://schemas.microsoft.com/office/drawing/2014/main" id="{A1C8EAEA-A56C-8141-85B5-DCC4635CA68E}"/>
                </a:ext>
              </a:extLst>
            </p:cNvPr>
            <p:cNvSpPr txBox="1">
              <a:spLocks noChangeArrowheads="1"/>
            </p:cNvSpPr>
            <p:nvPr/>
          </p:nvSpPr>
          <p:spPr bwMode="auto">
            <a:xfrm>
              <a:off x="838200" y="4029772"/>
              <a:ext cx="10515600" cy="21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Clr>
                  <a:srgbClr val="ED7D31"/>
                </a:buClr>
                <a:buFontTx/>
                <a:buNone/>
              </a:pPr>
              <a:r>
                <a:rPr lang="en-GB" altLang="it-IT" sz="1600" b="1" dirty="0">
                  <a:solidFill>
                    <a:schemeClr val="tx1"/>
                  </a:solidFill>
                  <a:latin typeface="Lato" panose="020F0502020204030203" pitchFamily="34" charset="77"/>
                </a:rPr>
                <a:t>Strengths:</a:t>
              </a:r>
            </a:p>
            <a:p>
              <a:pPr>
                <a:lnSpc>
                  <a:spcPct val="90000"/>
                </a:lnSpc>
                <a:buClr>
                  <a:srgbClr val="ED7D31"/>
                </a:buClr>
              </a:pPr>
              <a:r>
                <a:rPr lang="en-GB" altLang="it-IT" sz="1600" dirty="0">
                  <a:latin typeface="Lato" panose="020F0502020204030203" pitchFamily="34" charset="77"/>
                </a:rPr>
                <a:t>Huge fanbase </a:t>
              </a:r>
            </a:p>
            <a:p>
              <a:pPr>
                <a:lnSpc>
                  <a:spcPct val="90000"/>
                </a:lnSpc>
                <a:buClr>
                  <a:srgbClr val="ED7D31"/>
                </a:buClr>
              </a:pPr>
              <a:r>
                <a:rPr lang="en-GB" altLang="it-IT" sz="1600" dirty="0">
                  <a:latin typeface="Lato" panose="020F0502020204030203" pitchFamily="34" charset="77"/>
                </a:rPr>
                <a:t>Reference app regarding cinema and movies</a:t>
              </a:r>
            </a:p>
            <a:p>
              <a:pPr>
                <a:lnSpc>
                  <a:spcPct val="90000"/>
                </a:lnSpc>
                <a:buClr>
                  <a:srgbClr val="ED7D31"/>
                </a:buClr>
              </a:pPr>
              <a:r>
                <a:rPr lang="en-GB" altLang="it-IT" sz="1600" dirty="0">
                  <a:latin typeface="Lato" panose="020F0502020204030203" pitchFamily="34" charset="77"/>
                </a:rPr>
                <a:t>Limitless cinema database </a:t>
              </a:r>
            </a:p>
            <a:p>
              <a:pPr>
                <a:lnSpc>
                  <a:spcPct val="90000"/>
                </a:lnSpc>
                <a:buClr>
                  <a:srgbClr val="ED7D31"/>
                </a:buClr>
              </a:pPr>
              <a:r>
                <a:rPr lang="en-GB" altLang="it-IT" sz="1600" dirty="0">
                  <a:latin typeface="Lato" panose="020F0502020204030203" pitchFamily="34" charset="77"/>
                </a:rPr>
                <a:t>Offers information about showtimes and theatres </a:t>
              </a:r>
            </a:p>
            <a:p>
              <a:pPr>
                <a:lnSpc>
                  <a:spcPct val="90000"/>
                </a:lnSpc>
                <a:buClr>
                  <a:srgbClr val="ED7D31"/>
                </a:buClr>
              </a:pPr>
              <a:r>
                <a:rPr lang="en-GB" altLang="it-IT" sz="1600" dirty="0">
                  <a:latin typeface="Lato" panose="020F0502020204030203" pitchFamily="34" charset="77"/>
                </a:rPr>
                <a:t>Suggests movies based on users’ watchlists</a:t>
              </a:r>
            </a:p>
            <a:p>
              <a:pPr eaLnBrk="1" hangingPunct="1">
                <a:lnSpc>
                  <a:spcPct val="90000"/>
                </a:lnSpc>
                <a:buClr>
                  <a:srgbClr val="ED7D31"/>
                </a:buClr>
              </a:pPr>
              <a:endParaRPr lang="en-GB" altLang="it-IT" sz="1600" dirty="0">
                <a:latin typeface="Lato" panose="020F0502020204030203" pitchFamily="34" charset="77"/>
              </a:endParaRPr>
            </a:p>
            <a:p>
              <a:pPr eaLnBrk="1" hangingPunct="1">
                <a:lnSpc>
                  <a:spcPct val="90000"/>
                </a:lnSpc>
                <a:buClr>
                  <a:srgbClr val="ED7D31"/>
                </a:buClr>
              </a:pPr>
              <a:endParaRPr lang="en-GB" altLang="it-IT" sz="1600" dirty="0">
                <a:latin typeface="Lato" panose="020F0502020204030203" pitchFamily="34" charset="77"/>
              </a:endParaRPr>
            </a:p>
            <a:p>
              <a:pPr>
                <a:lnSpc>
                  <a:spcPct val="90000"/>
                </a:lnSpc>
                <a:buClr>
                  <a:srgbClr val="ED7D31"/>
                </a:buClr>
                <a:buNone/>
                <a:defRPr/>
              </a:pPr>
              <a:r>
                <a:rPr lang="en-GB" altLang="it-IT" sz="1600" b="1" dirty="0">
                  <a:solidFill>
                    <a:schemeClr val="tx1"/>
                  </a:solidFill>
                  <a:latin typeface="Lato" panose="020F0502020204030203" pitchFamily="34" charset="77"/>
                </a:rPr>
                <a:t>Weaknesses:</a:t>
              </a:r>
            </a:p>
            <a:p>
              <a:pPr>
                <a:lnSpc>
                  <a:spcPct val="90000"/>
                </a:lnSpc>
                <a:buClr>
                  <a:srgbClr val="ED7D31"/>
                </a:buClr>
                <a:defRPr/>
              </a:pPr>
              <a:r>
                <a:rPr lang="en-GB" altLang="it-IT" sz="1600" dirty="0">
                  <a:latin typeface="Lato" panose="020F0502020204030203" pitchFamily="34" charset="77"/>
                </a:rPr>
                <a:t>No exchange of opinions between users</a:t>
              </a:r>
            </a:p>
            <a:p>
              <a:pPr>
                <a:lnSpc>
                  <a:spcPct val="90000"/>
                </a:lnSpc>
                <a:buClr>
                  <a:srgbClr val="ED7D31"/>
                </a:buClr>
                <a:defRPr/>
              </a:pPr>
              <a:r>
                <a:rPr lang="en-GB" altLang="it-IT" sz="1600" dirty="0">
                  <a:latin typeface="Lato" panose="020F0502020204030203" pitchFamily="34" charset="77"/>
                </a:rPr>
                <a:t>No possibility to keep track of already watched movies</a:t>
              </a:r>
            </a:p>
            <a:p>
              <a:pPr>
                <a:lnSpc>
                  <a:spcPct val="90000"/>
                </a:lnSpc>
                <a:buClr>
                  <a:srgbClr val="ED7D31"/>
                </a:buClr>
                <a:defRPr/>
              </a:pPr>
              <a:r>
                <a:rPr lang="en-GB" altLang="it-IT" sz="1600" dirty="0">
                  <a:latin typeface="Lato" panose="020F0502020204030203" pitchFamily="34" charset="77"/>
                </a:rPr>
                <a:t>No possibility to save favourite movies in a list</a:t>
              </a:r>
            </a:p>
            <a:p>
              <a:pPr>
                <a:lnSpc>
                  <a:spcPct val="90000"/>
                </a:lnSpc>
                <a:buClr>
                  <a:srgbClr val="ED7D31"/>
                </a:buClr>
                <a:defRPr/>
              </a:pPr>
              <a:r>
                <a:rPr lang="en-GB" altLang="it-IT" sz="1600" dirty="0">
                  <a:latin typeface="Lato" panose="020F0502020204030203" pitchFamily="34" charset="77"/>
                </a:rPr>
                <a:t>It’s not very intuitive retrieve movies specific information due to the high number of functionality offered by the application</a:t>
              </a:r>
            </a:p>
          </p:txBody>
        </p:sp>
        <p:grpSp>
          <p:nvGrpSpPr>
            <p:cNvPr id="12" name="Gruppo 11">
              <a:extLst>
                <a:ext uri="{FF2B5EF4-FFF2-40B4-BE49-F238E27FC236}">
                  <a16:creationId xmlns:a16="http://schemas.microsoft.com/office/drawing/2014/main" id="{76756DC9-7CB7-3E45-95B2-01FB94C18E42}"/>
                </a:ext>
              </a:extLst>
            </p:cNvPr>
            <p:cNvGrpSpPr/>
            <p:nvPr/>
          </p:nvGrpSpPr>
          <p:grpSpPr>
            <a:xfrm>
              <a:off x="838200" y="3006380"/>
              <a:ext cx="4176708" cy="713295"/>
              <a:chOff x="913607" y="2147888"/>
              <a:chExt cx="4471193" cy="763587"/>
            </a:xfrm>
          </p:grpSpPr>
          <p:sp>
            <p:nvSpPr>
              <p:cNvPr id="4" name="Rectangle 5">
                <a:extLst>
                  <a:ext uri="{FF2B5EF4-FFF2-40B4-BE49-F238E27FC236}">
                    <a16:creationId xmlns:a16="http://schemas.microsoft.com/office/drawing/2014/main" id="{3753BCEF-641D-524D-B9FD-453409647281}"/>
                  </a:ext>
                </a:extLst>
              </p:cNvPr>
              <p:cNvSpPr txBox="1">
                <a:spLocks noChangeArrowheads="1"/>
              </p:cNvSpPr>
              <p:nvPr/>
            </p:nvSpPr>
            <p:spPr bwMode="auto">
              <a:xfrm>
                <a:off x="1920875" y="2546350"/>
                <a:ext cx="20891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90000"/>
                  </a:lnSpc>
                  <a:buNone/>
                </a:pPr>
                <a:r>
                  <a:rPr lang="en-GB" altLang="it-IT" sz="1300">
                    <a:latin typeface="Lato" panose="020F0502020204030203" pitchFamily="34" charset="77"/>
                  </a:rPr>
                  <a:t>+500k downloads</a:t>
                </a:r>
              </a:p>
            </p:txBody>
          </p:sp>
          <p:pic>
            <p:nvPicPr>
              <p:cNvPr id="7" name="Immagine 2">
                <a:extLst>
                  <a:ext uri="{FF2B5EF4-FFF2-40B4-BE49-F238E27FC236}">
                    <a16:creationId xmlns:a16="http://schemas.microsoft.com/office/drawing/2014/main" id="{974366AD-84BF-7647-92AE-F419CB49CDD5}"/>
                  </a:ext>
                </a:extLst>
              </p:cNvPr>
              <p:cNvPicPr>
                <a:picLocks noChangeAspect="1" noChangeArrowheads="1"/>
              </p:cNvPicPr>
              <p:nvPr/>
            </p:nvPicPr>
            <p:blipFill>
              <a:blip r:embed="rId2"/>
              <a:srcRect/>
              <a:stretch/>
            </p:blipFill>
            <p:spPr bwMode="auto">
              <a:xfrm>
                <a:off x="913607" y="2147888"/>
                <a:ext cx="76358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magine 13">
                <a:extLst>
                  <a:ext uri="{FF2B5EF4-FFF2-40B4-BE49-F238E27FC236}">
                    <a16:creationId xmlns:a16="http://schemas.microsoft.com/office/drawing/2014/main" id="{C9C17FD9-E1B7-E34E-887F-8D1BE87AE621}"/>
                  </a:ext>
                </a:extLst>
              </p:cNvPr>
              <p:cNvPicPr>
                <a:picLocks noChangeAspect="1" noChangeArrowheads="1"/>
              </p:cNvPicPr>
              <p:nvPr/>
            </p:nvPicPr>
            <p:blipFill>
              <a:blip r:embed="rId3"/>
              <a:srcRect/>
              <a:stretch/>
            </p:blipFill>
            <p:spPr bwMode="auto">
              <a:xfrm>
                <a:off x="1987550" y="2234226"/>
                <a:ext cx="1187450" cy="24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3" descr="Immagine che contiene volante, ingranaggio&#10;&#10;Descrizione generata automaticamente">
                <a:extLst>
                  <a:ext uri="{FF2B5EF4-FFF2-40B4-BE49-F238E27FC236}">
                    <a16:creationId xmlns:a16="http://schemas.microsoft.com/office/drawing/2014/main" id="{CCB8C9A3-CAF3-8749-ACC0-4B5A158D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2147888"/>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5">
                <a:extLst>
                  <a:ext uri="{FF2B5EF4-FFF2-40B4-BE49-F238E27FC236}">
                    <a16:creationId xmlns:a16="http://schemas.microsoft.com/office/drawing/2014/main" id="{6741F8E1-0544-4245-BBFF-F66F290D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147888"/>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17823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a:solidFill>
                  <a:srgbClr val="FFFFFF"/>
                </a:solidFill>
                <a:latin typeface="Pattaya" pitchFamily="2" charset="-34"/>
                <a:cs typeface="Pattaya" pitchFamily="2" charset="-34"/>
              </a:rPr>
              <a:t>Competitors analysis</a:t>
            </a:r>
            <a:endParaRPr lang="en-GB" sz="5400">
              <a:solidFill>
                <a:srgbClr val="FFFFFF"/>
              </a:solidFill>
              <a:latin typeface="Pattaya" pitchFamily="2" charset="-34"/>
              <a:cs typeface="Pattaya" pitchFamily="2" charset="-34"/>
            </a:endParaRPr>
          </a:p>
        </p:txBody>
      </p:sp>
      <p:grpSp>
        <p:nvGrpSpPr>
          <p:cNvPr id="3" name="Gruppo 2">
            <a:extLst>
              <a:ext uri="{FF2B5EF4-FFF2-40B4-BE49-F238E27FC236}">
                <a16:creationId xmlns:a16="http://schemas.microsoft.com/office/drawing/2014/main" id="{A73464F3-7C7D-CB47-A9D0-B525A66A12BE}"/>
              </a:ext>
            </a:extLst>
          </p:cNvPr>
          <p:cNvGrpSpPr/>
          <p:nvPr/>
        </p:nvGrpSpPr>
        <p:grpSpPr>
          <a:xfrm>
            <a:off x="836676" y="2348162"/>
            <a:ext cx="10515600" cy="3992934"/>
            <a:chOff x="838200" y="2201779"/>
            <a:chExt cx="10515600" cy="3992934"/>
          </a:xfrm>
        </p:grpSpPr>
        <p:sp>
          <p:nvSpPr>
            <p:cNvPr id="9" name="Rectangle 5">
              <a:extLst>
                <a:ext uri="{FF2B5EF4-FFF2-40B4-BE49-F238E27FC236}">
                  <a16:creationId xmlns:a16="http://schemas.microsoft.com/office/drawing/2014/main" id="{91448571-92BA-BD44-8453-83FFA5553764}"/>
                </a:ext>
              </a:extLst>
            </p:cNvPr>
            <p:cNvSpPr txBox="1">
              <a:spLocks noChangeArrowheads="1"/>
            </p:cNvSpPr>
            <p:nvPr/>
          </p:nvSpPr>
          <p:spPr bwMode="auto">
            <a:xfrm>
              <a:off x="838200" y="2201779"/>
              <a:ext cx="2892480" cy="5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FontTx/>
                <a:buNone/>
              </a:pPr>
              <a:r>
                <a:rPr lang="en-GB" altLang="it-IT" sz="2800" b="1" dirty="0" err="1">
                  <a:solidFill>
                    <a:schemeClr val="tx1"/>
                  </a:solidFill>
                  <a:latin typeface="Lato" panose="020F0502020204030203" pitchFamily="34" charset="77"/>
                  <a:cs typeface="Pattaya" pitchFamily="2" charset="-34"/>
                </a:rPr>
                <a:t>Cinemaniac</a:t>
              </a:r>
              <a:endParaRPr lang="en-GB" altLang="it-IT" b="1" dirty="0">
                <a:solidFill>
                  <a:schemeClr val="tx1"/>
                </a:solidFill>
                <a:latin typeface="Lato" panose="020F0502020204030203" pitchFamily="34" charset="77"/>
                <a:cs typeface="Pattaya" pitchFamily="2" charset="-34"/>
              </a:endParaRPr>
            </a:p>
          </p:txBody>
        </p:sp>
        <p:sp>
          <p:nvSpPr>
            <p:cNvPr id="5" name="Rectangle 5">
              <a:extLst>
                <a:ext uri="{FF2B5EF4-FFF2-40B4-BE49-F238E27FC236}">
                  <a16:creationId xmlns:a16="http://schemas.microsoft.com/office/drawing/2014/main" id="{A1C8EAEA-A56C-8141-85B5-DCC4635CA68E}"/>
                </a:ext>
              </a:extLst>
            </p:cNvPr>
            <p:cNvSpPr txBox="1">
              <a:spLocks noChangeArrowheads="1"/>
            </p:cNvSpPr>
            <p:nvPr/>
          </p:nvSpPr>
          <p:spPr bwMode="auto">
            <a:xfrm>
              <a:off x="838200" y="4029772"/>
              <a:ext cx="10515600" cy="216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normAutofit lnSpcReduction="10000"/>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90000"/>
                </a:lnSpc>
                <a:buClr>
                  <a:srgbClr val="ED7D31"/>
                </a:buClr>
                <a:buFontTx/>
                <a:buNone/>
              </a:pPr>
              <a:r>
                <a:rPr lang="en-GB" altLang="it-IT" sz="1600" b="1" dirty="0">
                  <a:solidFill>
                    <a:schemeClr val="tx1"/>
                  </a:solidFill>
                  <a:latin typeface="Lato" panose="020F0502020204030203" pitchFamily="34" charset="77"/>
                </a:rPr>
                <a:t>Strengths:</a:t>
              </a:r>
            </a:p>
            <a:p>
              <a:pPr>
                <a:buClr>
                  <a:srgbClr val="ED7D31"/>
                </a:buClr>
              </a:pPr>
              <a:r>
                <a:rPr lang="en-GB" altLang="it-IT" sz="1600" dirty="0">
                  <a:latin typeface="Lato" panose="020F0502020204030203" pitchFamily="34" charset="77"/>
                </a:rPr>
                <a:t>Keep track of seen movies</a:t>
              </a:r>
            </a:p>
            <a:p>
              <a:pPr>
                <a:buClr>
                  <a:srgbClr val="ED7D31"/>
                </a:buClr>
              </a:pPr>
              <a:r>
                <a:rPr lang="en-GB" altLang="it-IT" sz="1600" dirty="0">
                  <a:latin typeface="Lato" panose="020F0502020204030203" pitchFamily="34" charset="77"/>
                </a:rPr>
                <a:t>Possibility to save favourite movies in a list </a:t>
              </a:r>
            </a:p>
            <a:p>
              <a:pPr>
                <a:lnSpc>
                  <a:spcPct val="90000"/>
                </a:lnSpc>
                <a:buClr>
                  <a:srgbClr val="ED7D31"/>
                </a:buClr>
              </a:pPr>
              <a:r>
                <a:rPr lang="en-GB" altLang="it-IT" sz="1600" dirty="0">
                  <a:latin typeface="Lato" panose="020F0502020204030203" pitchFamily="34" charset="77"/>
                </a:rPr>
                <a:t>Statistics about user watch history and preferences</a:t>
              </a:r>
            </a:p>
            <a:p>
              <a:pPr eaLnBrk="1" hangingPunct="1">
                <a:lnSpc>
                  <a:spcPct val="90000"/>
                </a:lnSpc>
                <a:buClr>
                  <a:srgbClr val="ED7D31"/>
                </a:buClr>
              </a:pPr>
              <a:endParaRPr lang="en-GB" altLang="it-IT" sz="1600" dirty="0">
                <a:latin typeface="Lato" panose="020F0502020204030203" pitchFamily="34" charset="77"/>
              </a:endParaRPr>
            </a:p>
            <a:p>
              <a:pPr eaLnBrk="1" hangingPunct="1">
                <a:lnSpc>
                  <a:spcPct val="90000"/>
                </a:lnSpc>
                <a:buClr>
                  <a:srgbClr val="ED7D31"/>
                </a:buClr>
              </a:pPr>
              <a:endParaRPr lang="en-GB" altLang="it-IT" sz="1600" dirty="0">
                <a:latin typeface="Lato" panose="020F0502020204030203" pitchFamily="34" charset="77"/>
              </a:endParaRPr>
            </a:p>
            <a:p>
              <a:pPr eaLnBrk="1" hangingPunct="1">
                <a:lnSpc>
                  <a:spcPct val="90000"/>
                </a:lnSpc>
                <a:buClr>
                  <a:srgbClr val="ED7D31"/>
                </a:buClr>
              </a:pPr>
              <a:endParaRPr lang="en-GB" altLang="it-IT" sz="1600" dirty="0">
                <a:latin typeface="Lato" panose="020F0502020204030203" pitchFamily="34" charset="77"/>
              </a:endParaRPr>
            </a:p>
            <a:p>
              <a:pPr eaLnBrk="1" hangingPunct="1">
                <a:lnSpc>
                  <a:spcPct val="90000"/>
                </a:lnSpc>
                <a:buClr>
                  <a:srgbClr val="ED7D31"/>
                </a:buClr>
              </a:pPr>
              <a:endParaRPr lang="en-GB" altLang="it-IT" sz="1600" dirty="0">
                <a:latin typeface="Lato" panose="020F0502020204030203" pitchFamily="34" charset="77"/>
              </a:endParaRPr>
            </a:p>
            <a:p>
              <a:pPr eaLnBrk="1" hangingPunct="1">
                <a:lnSpc>
                  <a:spcPct val="90000"/>
                </a:lnSpc>
                <a:buClr>
                  <a:srgbClr val="ED7D31"/>
                </a:buClr>
              </a:pPr>
              <a:endParaRPr lang="en-GB" altLang="it-IT" sz="1600" dirty="0">
                <a:latin typeface="Lato" panose="020F0502020204030203" pitchFamily="34" charset="77"/>
              </a:endParaRPr>
            </a:p>
            <a:p>
              <a:pPr>
                <a:lnSpc>
                  <a:spcPct val="90000"/>
                </a:lnSpc>
                <a:buClr>
                  <a:srgbClr val="ED7D31"/>
                </a:buClr>
                <a:buNone/>
                <a:defRPr/>
              </a:pPr>
              <a:r>
                <a:rPr lang="en-GB" altLang="it-IT" sz="1600" b="1" dirty="0">
                  <a:solidFill>
                    <a:schemeClr val="tx1"/>
                  </a:solidFill>
                  <a:latin typeface="Lato" panose="020F0502020204030203" pitchFamily="34" charset="77"/>
                </a:rPr>
                <a:t>Weaknesses:</a:t>
              </a:r>
            </a:p>
            <a:p>
              <a:pPr>
                <a:buClr>
                  <a:srgbClr val="ED7D31"/>
                </a:buClr>
                <a:defRPr/>
              </a:pPr>
              <a:r>
                <a:rPr lang="en-GB" altLang="it-IT" sz="1600" dirty="0">
                  <a:latin typeface="Lato" panose="020F0502020204030203" pitchFamily="34" charset="77"/>
                </a:rPr>
                <a:t>Interface not so user friendly</a:t>
              </a:r>
            </a:p>
            <a:p>
              <a:pPr>
                <a:buClr>
                  <a:srgbClr val="ED7D31"/>
                </a:buClr>
                <a:defRPr/>
              </a:pPr>
              <a:r>
                <a:rPr lang="en-GB" altLang="it-IT" sz="1600" dirty="0">
                  <a:latin typeface="Lato" panose="020F0502020204030203" pitchFamily="34" charset="77"/>
                </a:rPr>
                <a:t>No user interaction</a:t>
              </a:r>
            </a:p>
            <a:p>
              <a:pPr>
                <a:buClr>
                  <a:srgbClr val="ED7D31"/>
                </a:buClr>
                <a:defRPr/>
              </a:pPr>
              <a:r>
                <a:rPr lang="en-GB" altLang="it-IT" sz="1600" dirty="0">
                  <a:latin typeface="Lato" panose="020F0502020204030203" pitchFamily="34" charset="77"/>
                </a:rPr>
                <a:t>No information about streaming platform</a:t>
              </a:r>
            </a:p>
            <a:p>
              <a:pPr>
                <a:buClr>
                  <a:srgbClr val="ED7D31"/>
                </a:buClr>
                <a:defRPr/>
              </a:pPr>
              <a:r>
                <a:rPr lang="en-GB" altLang="it-IT" sz="1600" dirty="0">
                  <a:latin typeface="Lato" panose="020F0502020204030203" pitchFamily="34" charset="77"/>
                </a:rPr>
                <a:t>Search about movies not intuitive</a:t>
              </a:r>
            </a:p>
            <a:p>
              <a:pPr>
                <a:buClr>
                  <a:srgbClr val="ED7D31"/>
                </a:buClr>
                <a:defRPr/>
              </a:pPr>
              <a:r>
                <a:rPr lang="en-GB" altLang="it-IT" sz="1600" dirty="0">
                  <a:latin typeface="Lato" panose="020F0502020204030203" pitchFamily="34" charset="77"/>
                </a:rPr>
                <a:t>In-app purchases to remove advertisements and unlock some functionalities</a:t>
              </a:r>
            </a:p>
          </p:txBody>
        </p:sp>
        <p:grpSp>
          <p:nvGrpSpPr>
            <p:cNvPr id="12" name="Gruppo 11">
              <a:extLst>
                <a:ext uri="{FF2B5EF4-FFF2-40B4-BE49-F238E27FC236}">
                  <a16:creationId xmlns:a16="http://schemas.microsoft.com/office/drawing/2014/main" id="{76756DC9-7CB7-3E45-95B2-01FB94C18E42}"/>
                </a:ext>
              </a:extLst>
            </p:cNvPr>
            <p:cNvGrpSpPr/>
            <p:nvPr/>
          </p:nvGrpSpPr>
          <p:grpSpPr>
            <a:xfrm>
              <a:off x="838200" y="3006380"/>
              <a:ext cx="4176708" cy="713295"/>
              <a:chOff x="913607" y="2147888"/>
              <a:chExt cx="4471193" cy="763587"/>
            </a:xfrm>
          </p:grpSpPr>
          <p:sp>
            <p:nvSpPr>
              <p:cNvPr id="4" name="Rectangle 5">
                <a:extLst>
                  <a:ext uri="{FF2B5EF4-FFF2-40B4-BE49-F238E27FC236}">
                    <a16:creationId xmlns:a16="http://schemas.microsoft.com/office/drawing/2014/main" id="{3753BCEF-641D-524D-B9FD-453409647281}"/>
                  </a:ext>
                </a:extLst>
              </p:cNvPr>
              <p:cNvSpPr txBox="1">
                <a:spLocks noChangeArrowheads="1"/>
              </p:cNvSpPr>
              <p:nvPr/>
            </p:nvSpPr>
            <p:spPr bwMode="auto">
              <a:xfrm>
                <a:off x="1920875" y="2546350"/>
                <a:ext cx="20891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90000"/>
                  </a:lnSpc>
                  <a:buNone/>
                </a:pPr>
                <a:r>
                  <a:rPr lang="en-GB" altLang="it-IT" sz="1300">
                    <a:latin typeface="Lato" panose="020F0502020204030203" pitchFamily="34" charset="77"/>
                  </a:rPr>
                  <a:t>+500k downloads</a:t>
                </a:r>
              </a:p>
            </p:txBody>
          </p:sp>
          <p:pic>
            <p:nvPicPr>
              <p:cNvPr id="7" name="Immagine 2">
                <a:extLst>
                  <a:ext uri="{FF2B5EF4-FFF2-40B4-BE49-F238E27FC236}">
                    <a16:creationId xmlns:a16="http://schemas.microsoft.com/office/drawing/2014/main" id="{974366AD-84BF-7647-92AE-F419CB49CDD5}"/>
                  </a:ext>
                </a:extLst>
              </p:cNvPr>
              <p:cNvPicPr>
                <a:picLocks noChangeAspect="1" noChangeArrowheads="1"/>
              </p:cNvPicPr>
              <p:nvPr/>
            </p:nvPicPr>
            <p:blipFill>
              <a:blip r:embed="rId2"/>
              <a:srcRect/>
              <a:stretch/>
            </p:blipFill>
            <p:spPr bwMode="auto">
              <a:xfrm>
                <a:off x="913607" y="2147888"/>
                <a:ext cx="763587"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magine 13">
                <a:extLst>
                  <a:ext uri="{FF2B5EF4-FFF2-40B4-BE49-F238E27FC236}">
                    <a16:creationId xmlns:a16="http://schemas.microsoft.com/office/drawing/2014/main" id="{C9C17FD9-E1B7-E34E-887F-8D1BE87AE621}"/>
                  </a:ext>
                </a:extLst>
              </p:cNvPr>
              <p:cNvPicPr>
                <a:picLocks noChangeAspect="1" noChangeArrowheads="1"/>
              </p:cNvPicPr>
              <p:nvPr/>
            </p:nvPicPr>
            <p:blipFill>
              <a:blip r:embed="rId3"/>
              <a:srcRect/>
              <a:stretch/>
            </p:blipFill>
            <p:spPr bwMode="auto">
              <a:xfrm>
                <a:off x="1987550" y="2232951"/>
                <a:ext cx="1187450" cy="2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magine 3" descr="Immagine che contiene volante, ingranaggio&#10;&#10;Descrizione generata automaticamente">
                <a:extLst>
                  <a:ext uri="{FF2B5EF4-FFF2-40B4-BE49-F238E27FC236}">
                    <a16:creationId xmlns:a16="http://schemas.microsoft.com/office/drawing/2014/main" id="{CCB8C9A3-CAF3-8749-ACC0-4B5A158D3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8" y="2147888"/>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5">
                <a:extLst>
                  <a:ext uri="{FF2B5EF4-FFF2-40B4-BE49-F238E27FC236}">
                    <a16:creationId xmlns:a16="http://schemas.microsoft.com/office/drawing/2014/main" id="{6741F8E1-0544-4245-BBFF-F66F290D9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147888"/>
                <a:ext cx="3603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7682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ella 12">
            <a:extLst>
              <a:ext uri="{FF2B5EF4-FFF2-40B4-BE49-F238E27FC236}">
                <a16:creationId xmlns:a16="http://schemas.microsoft.com/office/drawing/2014/main" id="{5215E130-42BA-074C-B67B-9BB1ADF28BEE}"/>
              </a:ext>
            </a:extLst>
          </p:cNvPr>
          <p:cNvGraphicFramePr>
            <a:graphicFrameLocks noGrp="1"/>
          </p:cNvGraphicFramePr>
          <p:nvPr>
            <p:extLst>
              <p:ext uri="{D42A27DB-BD31-4B8C-83A1-F6EECF244321}">
                <p14:modId xmlns:p14="http://schemas.microsoft.com/office/powerpoint/2010/main" val="2844999549"/>
              </p:ext>
            </p:extLst>
          </p:nvPr>
        </p:nvGraphicFramePr>
        <p:xfrm>
          <a:off x="934262" y="860818"/>
          <a:ext cx="10323476" cy="5136364"/>
        </p:xfrm>
        <a:graphic>
          <a:graphicData uri="http://schemas.openxmlformats.org/drawingml/2006/table">
            <a:tbl>
              <a:tblPr firstRow="1" bandRow="1">
                <a:tableStyleId>{21E4AEA4-8DFA-4A89-87EB-49C32662AFE0}</a:tableStyleId>
              </a:tblPr>
              <a:tblGrid>
                <a:gridCol w="2835975">
                  <a:extLst>
                    <a:ext uri="{9D8B030D-6E8A-4147-A177-3AD203B41FA5}">
                      <a16:colId xmlns:a16="http://schemas.microsoft.com/office/drawing/2014/main" val="3234683667"/>
                    </a:ext>
                  </a:extLst>
                </a:gridCol>
                <a:gridCol w="2689481">
                  <a:extLst>
                    <a:ext uri="{9D8B030D-6E8A-4147-A177-3AD203B41FA5}">
                      <a16:colId xmlns:a16="http://schemas.microsoft.com/office/drawing/2014/main" val="962413464"/>
                    </a:ext>
                  </a:extLst>
                </a:gridCol>
                <a:gridCol w="1962045">
                  <a:extLst>
                    <a:ext uri="{9D8B030D-6E8A-4147-A177-3AD203B41FA5}">
                      <a16:colId xmlns:a16="http://schemas.microsoft.com/office/drawing/2014/main" val="509309992"/>
                    </a:ext>
                  </a:extLst>
                </a:gridCol>
                <a:gridCol w="2835975">
                  <a:extLst>
                    <a:ext uri="{9D8B030D-6E8A-4147-A177-3AD203B41FA5}">
                      <a16:colId xmlns:a16="http://schemas.microsoft.com/office/drawing/2014/main" val="1361292280"/>
                    </a:ext>
                  </a:extLst>
                </a:gridCol>
              </a:tblGrid>
              <a:tr h="374152">
                <a:tc>
                  <a:txBody>
                    <a:bodyPr/>
                    <a:lstStyle/>
                    <a:p>
                      <a:pPr algn="ctr"/>
                      <a:endParaRPr lang="en-GB" sz="1800"/>
                    </a:p>
                  </a:txBody>
                  <a:tcPr marL="92004" marR="92004" marT="46002" marB="46002">
                    <a:noFill/>
                  </a:tcPr>
                </a:tc>
                <a:tc>
                  <a:txBody>
                    <a:bodyPr/>
                    <a:lstStyle/>
                    <a:p>
                      <a:pPr algn="ctr"/>
                      <a:r>
                        <a:rPr lang="en-GB" sz="1600" dirty="0">
                          <a:latin typeface="Lato" panose="020F0502020204030203" pitchFamily="34" charset="77"/>
                        </a:rPr>
                        <a:t>CiakTime</a:t>
                      </a:r>
                    </a:p>
                  </a:txBody>
                  <a:tcPr marL="92004" marR="92004" marT="46002" marB="46002"/>
                </a:tc>
                <a:tc>
                  <a:txBody>
                    <a:bodyPr/>
                    <a:lstStyle/>
                    <a:p>
                      <a:pPr algn="ctr"/>
                      <a:r>
                        <a:rPr lang="en-GB" sz="1600" dirty="0">
                          <a:latin typeface="Lato" panose="020F0502020204030203" pitchFamily="34" charset="77"/>
                        </a:rPr>
                        <a:t>IMDb</a:t>
                      </a:r>
                    </a:p>
                  </a:txBody>
                  <a:tcPr marL="92004" marR="92004" marT="46002" marB="46002"/>
                </a:tc>
                <a:tc>
                  <a:txBody>
                    <a:bodyPr/>
                    <a:lstStyle/>
                    <a:p>
                      <a:pPr algn="ctr"/>
                      <a:r>
                        <a:rPr lang="en-GB" sz="1600" dirty="0" err="1">
                          <a:latin typeface="Lato" panose="020F0502020204030203" pitchFamily="34" charset="77"/>
                        </a:rPr>
                        <a:t>Cinemaniac</a:t>
                      </a:r>
                      <a:endParaRPr lang="en-GB" sz="1600" dirty="0">
                        <a:latin typeface="Lato" panose="020F0502020204030203" pitchFamily="34" charset="77"/>
                      </a:endParaRPr>
                    </a:p>
                  </a:txBody>
                  <a:tcPr marL="92004" marR="92004" marT="46002" marB="46002"/>
                </a:tc>
                <a:extLst>
                  <a:ext uri="{0D108BD9-81ED-4DB2-BD59-A6C34878D82A}">
                    <a16:rowId xmlns:a16="http://schemas.microsoft.com/office/drawing/2014/main" val="3811946617"/>
                  </a:ext>
                </a:extLst>
              </a:tr>
              <a:tr h="312815">
                <a:tc>
                  <a:txBody>
                    <a:bodyPr/>
                    <a:lstStyle/>
                    <a:p>
                      <a:pPr algn="l"/>
                      <a:r>
                        <a:rPr lang="en-GB" sz="1400" b="1" dirty="0">
                          <a:solidFill>
                            <a:schemeClr val="bg1"/>
                          </a:solidFill>
                          <a:latin typeface="Lato" panose="020F0502020204030203" pitchFamily="34" charset="77"/>
                        </a:rPr>
                        <a:t>User profile</a:t>
                      </a:r>
                    </a:p>
                  </a:txBody>
                  <a:tcPr marL="92004" marR="92004" marT="46002" marB="46002" anchor="ctr">
                    <a:solidFill>
                      <a:schemeClr val="accent2"/>
                    </a:solidFill>
                  </a:tcPr>
                </a:tc>
                <a:tc>
                  <a:txBody>
                    <a:bodyPr/>
                    <a:lstStyle/>
                    <a:p>
                      <a:pPr algn="ctr"/>
                      <a:endParaRPr lang="en-GB" sz="1800" dirty="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2665190091"/>
                  </a:ext>
                </a:extLst>
              </a:tr>
              <a:tr h="312815">
                <a:tc>
                  <a:txBody>
                    <a:bodyPr/>
                    <a:lstStyle/>
                    <a:p>
                      <a:pPr algn="l"/>
                      <a:r>
                        <a:rPr lang="en-GB" sz="1400" b="1" dirty="0">
                          <a:solidFill>
                            <a:schemeClr val="bg1"/>
                          </a:solidFill>
                          <a:latin typeface="Lato" panose="020F0502020204030203" pitchFamily="34" charset="77"/>
                        </a:rPr>
                        <a:t>Search</a:t>
                      </a:r>
                    </a:p>
                  </a:txBody>
                  <a:tcPr marL="92004" marR="92004" marT="46002" marB="46002" anchor="ctr">
                    <a:solidFill>
                      <a:schemeClr val="accent2"/>
                    </a:solidFill>
                  </a:tcPr>
                </a:tc>
                <a:tc>
                  <a:txBody>
                    <a:bodyPr/>
                    <a:lstStyle/>
                    <a:p>
                      <a:pPr algn="ctr"/>
                      <a:endParaRPr lang="en-GB" sz="1800" dirty="0"/>
                    </a:p>
                  </a:txBody>
                  <a:tcPr marL="92004" marR="92004" marT="46002" marB="46002"/>
                </a:tc>
                <a:tc>
                  <a:txBody>
                    <a:bodyPr/>
                    <a:lstStyle/>
                    <a:p>
                      <a:pPr algn="ctr"/>
                      <a:endParaRPr lang="en-GB" sz="1800"/>
                    </a:p>
                  </a:txBody>
                  <a:tcPr marL="92004" marR="92004" marT="46002" marB="46002"/>
                </a:tc>
                <a:tc>
                  <a:txBody>
                    <a:bodyPr/>
                    <a:lstStyle/>
                    <a:p>
                      <a:pPr algn="ctr"/>
                      <a:endParaRPr lang="en-GB" sz="1800" dirty="0"/>
                    </a:p>
                  </a:txBody>
                  <a:tcPr marL="92004" marR="92004" marT="46002" marB="46002"/>
                </a:tc>
                <a:extLst>
                  <a:ext uri="{0D108BD9-81ED-4DB2-BD59-A6C34878D82A}">
                    <a16:rowId xmlns:a16="http://schemas.microsoft.com/office/drawing/2014/main" val="1929057174"/>
                  </a:ext>
                </a:extLst>
              </a:tr>
              <a:tr h="312815">
                <a:tc>
                  <a:txBody>
                    <a:bodyPr/>
                    <a:lstStyle/>
                    <a:p>
                      <a:pPr algn="l"/>
                      <a:r>
                        <a:rPr lang="en-GB" sz="1400" b="1" dirty="0">
                          <a:solidFill>
                            <a:schemeClr val="bg1"/>
                          </a:solidFill>
                          <a:latin typeface="Lato" panose="020F0502020204030203" pitchFamily="34" charset="77"/>
                        </a:rPr>
                        <a:t>Movie info</a:t>
                      </a:r>
                    </a:p>
                  </a:txBody>
                  <a:tcPr marL="92004" marR="92004" marT="46002" marB="46002" anchor="ctr">
                    <a:solidFill>
                      <a:schemeClr val="accent2"/>
                    </a:solidFill>
                  </a:tcPr>
                </a:tc>
                <a:tc>
                  <a:txBody>
                    <a:bodyPr/>
                    <a:lstStyle/>
                    <a:p>
                      <a:pPr algn="ctr"/>
                      <a:endParaRPr lang="en-GB" sz="1800" dirty="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118427883"/>
                  </a:ext>
                </a:extLst>
              </a:tr>
              <a:tr h="312815">
                <a:tc>
                  <a:txBody>
                    <a:bodyPr/>
                    <a:lstStyle/>
                    <a:p>
                      <a:pPr algn="l"/>
                      <a:r>
                        <a:rPr lang="en-GB" sz="1400" b="1" dirty="0">
                          <a:solidFill>
                            <a:schemeClr val="bg1"/>
                          </a:solidFill>
                          <a:latin typeface="Lato" panose="020F0502020204030203" pitchFamily="34" charset="77"/>
                        </a:rPr>
                        <a:t>Streaming platform</a:t>
                      </a:r>
                    </a:p>
                  </a:txBody>
                  <a:tcPr marL="92004" marR="92004" marT="46002" marB="46002" anchor="ctr">
                    <a:solidFill>
                      <a:schemeClr val="accent2"/>
                    </a:solidFill>
                  </a:tcPr>
                </a:tc>
                <a:tc>
                  <a:txBody>
                    <a:bodyPr/>
                    <a:lstStyle/>
                    <a:p>
                      <a:pPr algn="ctr"/>
                      <a:endParaRPr lang="en-GB" sz="1800" dirty="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3269950007"/>
                  </a:ext>
                </a:extLst>
              </a:tr>
              <a:tr h="312815">
                <a:tc>
                  <a:txBody>
                    <a:bodyPr/>
                    <a:lstStyle/>
                    <a:p>
                      <a:pPr algn="l"/>
                      <a:r>
                        <a:rPr lang="en-GB" sz="1400" b="1" dirty="0">
                          <a:solidFill>
                            <a:schemeClr val="bg1"/>
                          </a:solidFill>
                          <a:latin typeface="Lato" panose="020F0502020204030203" pitchFamily="34" charset="77"/>
                        </a:rPr>
                        <a:t>Upcoming movies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3023452555"/>
                  </a:ext>
                </a:extLst>
              </a:tr>
              <a:tr h="312815">
                <a:tc>
                  <a:txBody>
                    <a:bodyPr/>
                    <a:lstStyle/>
                    <a:p>
                      <a:pPr algn="l"/>
                      <a:r>
                        <a:rPr lang="en-GB" sz="1400" b="1" dirty="0">
                          <a:solidFill>
                            <a:schemeClr val="bg1"/>
                          </a:solidFill>
                          <a:latin typeface="Lato" panose="020F0502020204030203" pitchFamily="34" charset="77"/>
                        </a:rPr>
                        <a:t>Watch history</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3928512672"/>
                  </a:ext>
                </a:extLst>
              </a:tr>
              <a:tr h="312815">
                <a:tc>
                  <a:txBody>
                    <a:bodyPr/>
                    <a:lstStyle/>
                    <a:p>
                      <a:pPr algn="l"/>
                      <a:r>
                        <a:rPr lang="en-GB" sz="1400" b="1" dirty="0">
                          <a:solidFill>
                            <a:schemeClr val="bg1"/>
                          </a:solidFill>
                          <a:latin typeface="Lato" panose="020F0502020204030203" pitchFamily="34" charset="77"/>
                        </a:rPr>
                        <a:t>Watch list</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839163297"/>
                  </a:ext>
                </a:extLst>
              </a:tr>
              <a:tr h="312815">
                <a:tc>
                  <a:txBody>
                    <a:bodyPr/>
                    <a:lstStyle/>
                    <a:p>
                      <a:pPr algn="l"/>
                      <a:r>
                        <a:rPr lang="en-GB" sz="1400" b="1" dirty="0">
                          <a:solidFill>
                            <a:schemeClr val="bg1"/>
                          </a:solidFill>
                          <a:latin typeface="Lato" panose="020F0502020204030203" pitchFamily="34" charset="77"/>
                        </a:rPr>
                        <a:t>Favourite movies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861978230"/>
                  </a:ext>
                </a:extLst>
              </a:tr>
              <a:tr h="312815">
                <a:tc>
                  <a:txBody>
                    <a:bodyPr/>
                    <a:lstStyle/>
                    <a:p>
                      <a:pPr algn="l"/>
                      <a:r>
                        <a:rPr lang="en-GB" sz="1400" b="1" dirty="0">
                          <a:solidFill>
                            <a:schemeClr val="bg1"/>
                          </a:solidFill>
                          <a:latin typeface="Lato" panose="020F0502020204030203" pitchFamily="34" charset="77"/>
                        </a:rPr>
                        <a:t>Review movies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1350548444"/>
                  </a:ext>
                </a:extLst>
              </a:tr>
              <a:tr h="312815">
                <a:tc>
                  <a:txBody>
                    <a:bodyPr/>
                    <a:lstStyle/>
                    <a:p>
                      <a:pPr algn="l"/>
                      <a:r>
                        <a:rPr lang="en-GB" sz="1400" b="1" dirty="0">
                          <a:solidFill>
                            <a:schemeClr val="bg1"/>
                          </a:solidFill>
                          <a:latin typeface="Lato" panose="020F0502020204030203" pitchFamily="34" charset="77"/>
                        </a:rPr>
                        <a:t>Rate movies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3258242762"/>
                  </a:ext>
                </a:extLst>
              </a:tr>
              <a:tr h="312815">
                <a:tc>
                  <a:txBody>
                    <a:bodyPr/>
                    <a:lstStyle/>
                    <a:p>
                      <a:pPr algn="l"/>
                      <a:r>
                        <a:rPr lang="en-GB" sz="1400" b="1" dirty="0">
                          <a:solidFill>
                            <a:schemeClr val="bg1"/>
                          </a:solidFill>
                          <a:latin typeface="Lato" panose="020F0502020204030203" pitchFamily="34" charset="77"/>
                        </a:rPr>
                        <a:t>Comment other reviews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2834504410"/>
                  </a:ext>
                </a:extLst>
              </a:tr>
              <a:tr h="312815">
                <a:tc>
                  <a:txBody>
                    <a:bodyPr/>
                    <a:lstStyle/>
                    <a:p>
                      <a:pPr algn="l"/>
                      <a:r>
                        <a:rPr lang="en-GB" sz="1400" b="1" dirty="0">
                          <a:solidFill>
                            <a:schemeClr val="bg1"/>
                          </a:solidFill>
                          <a:latin typeface="Lato" panose="020F0502020204030203" pitchFamily="34" charset="77"/>
                        </a:rPr>
                        <a:t>Like other reviews</a:t>
                      </a:r>
                    </a:p>
                  </a:txBody>
                  <a:tcPr marL="92004" marR="92004" marT="46002" marB="46002" anchor="ctr">
                    <a:solidFill>
                      <a:schemeClr val="accent2"/>
                    </a:solidFill>
                  </a:tcPr>
                </a:tc>
                <a:tc>
                  <a:txBody>
                    <a:bodyPr/>
                    <a:lstStyle/>
                    <a:p>
                      <a:pPr algn="ctr"/>
                      <a:endParaRPr lang="en-GB" sz="1800"/>
                    </a:p>
                  </a:txBody>
                  <a:tcPr marL="92004" marR="92004" marT="46002" marB="46002"/>
                </a:tc>
                <a:tc>
                  <a:txBody>
                    <a:bodyPr/>
                    <a:lstStyle/>
                    <a:p>
                      <a:pPr algn="ctr"/>
                      <a:endParaRPr lang="en-GB" sz="1800"/>
                    </a:p>
                  </a:txBody>
                  <a:tcPr marL="92004" marR="92004" marT="46002" marB="46002"/>
                </a:tc>
                <a:tc>
                  <a:txBody>
                    <a:bodyPr/>
                    <a:lstStyle/>
                    <a:p>
                      <a:pPr algn="ctr"/>
                      <a:endParaRPr lang="en-GB" sz="1800"/>
                    </a:p>
                  </a:txBody>
                  <a:tcPr marL="92004" marR="92004" marT="46002" marB="46002"/>
                </a:tc>
                <a:extLst>
                  <a:ext uri="{0D108BD9-81ED-4DB2-BD59-A6C34878D82A}">
                    <a16:rowId xmlns:a16="http://schemas.microsoft.com/office/drawing/2014/main" val="752704107"/>
                  </a:ext>
                </a:extLst>
              </a:tr>
              <a:tr h="312815">
                <a:tc>
                  <a:txBody>
                    <a:bodyPr/>
                    <a:lstStyle/>
                    <a:p>
                      <a:pPr algn="l"/>
                      <a:r>
                        <a:rPr lang="en-GB" sz="1400" b="1" dirty="0">
                          <a:solidFill>
                            <a:schemeClr val="bg1"/>
                          </a:solidFill>
                          <a:latin typeface="Lato" panose="020F0502020204030203" pitchFamily="34" charset="77"/>
                        </a:rPr>
                        <a:t>No ads</a:t>
                      </a:r>
                    </a:p>
                  </a:txBody>
                  <a:tcPr marL="92004" marR="92004" marT="46002" marB="46002" anchor="ctr">
                    <a:solidFill>
                      <a:schemeClr val="accent2"/>
                    </a:solidFill>
                  </a:tcPr>
                </a:tc>
                <a:tc>
                  <a:txBody>
                    <a:bodyPr/>
                    <a:lstStyle/>
                    <a:p>
                      <a:pPr algn="ctr"/>
                      <a:endParaRPr lang="en-GB" sz="1800" dirty="0"/>
                    </a:p>
                  </a:txBody>
                  <a:tcPr marL="92004" marR="92004" marT="46002" marB="46002"/>
                </a:tc>
                <a:tc>
                  <a:txBody>
                    <a:bodyPr/>
                    <a:lstStyle/>
                    <a:p>
                      <a:pPr algn="ctr"/>
                      <a:endParaRPr lang="en-GB" sz="1800" dirty="0"/>
                    </a:p>
                  </a:txBody>
                  <a:tcPr marL="92004" marR="92004" marT="46002" marB="46002"/>
                </a:tc>
                <a:tc>
                  <a:txBody>
                    <a:bodyPr/>
                    <a:lstStyle/>
                    <a:p>
                      <a:pPr algn="ctr"/>
                      <a:endParaRPr lang="en-GB" sz="1800" dirty="0"/>
                    </a:p>
                  </a:txBody>
                  <a:tcPr marL="92004" marR="92004" marT="46002" marB="46002"/>
                </a:tc>
                <a:extLst>
                  <a:ext uri="{0D108BD9-81ED-4DB2-BD59-A6C34878D82A}">
                    <a16:rowId xmlns:a16="http://schemas.microsoft.com/office/drawing/2014/main" val="1034515544"/>
                  </a:ext>
                </a:extLst>
              </a:tr>
            </a:tbl>
          </a:graphicData>
        </a:graphic>
      </p:graphicFrame>
      <p:grpSp>
        <p:nvGrpSpPr>
          <p:cNvPr id="15" name="Gruppo 14">
            <a:extLst>
              <a:ext uri="{FF2B5EF4-FFF2-40B4-BE49-F238E27FC236}">
                <a16:creationId xmlns:a16="http://schemas.microsoft.com/office/drawing/2014/main" id="{F02BD731-F882-AE43-B954-B3C910F582BC}"/>
              </a:ext>
            </a:extLst>
          </p:cNvPr>
          <p:cNvGrpSpPr/>
          <p:nvPr/>
        </p:nvGrpSpPr>
        <p:grpSpPr>
          <a:xfrm>
            <a:off x="5001973" y="1326757"/>
            <a:ext cx="215900" cy="4585863"/>
            <a:chOff x="4999957" y="1326757"/>
            <a:chExt cx="215900" cy="4585863"/>
          </a:xfrm>
        </p:grpSpPr>
        <p:pic>
          <p:nvPicPr>
            <p:cNvPr id="17" name="Immagine 11">
              <a:extLst>
                <a:ext uri="{FF2B5EF4-FFF2-40B4-BE49-F238E27FC236}">
                  <a16:creationId xmlns:a16="http://schemas.microsoft.com/office/drawing/2014/main" id="{1E5DBF93-32A2-DC4B-9034-CA83A058C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169505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magine 16">
              <a:extLst>
                <a:ext uri="{FF2B5EF4-FFF2-40B4-BE49-F238E27FC236}">
                  <a16:creationId xmlns:a16="http://schemas.microsoft.com/office/drawing/2014/main" id="{1184C95D-595C-DF43-902C-0B8CBC009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205542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magine 17">
              <a:extLst>
                <a:ext uri="{FF2B5EF4-FFF2-40B4-BE49-F238E27FC236}">
                  <a16:creationId xmlns:a16="http://schemas.microsoft.com/office/drawing/2014/main" id="{BAB4D0D9-4491-2145-8D2A-D677D6673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2429276"/>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magine 18">
              <a:extLst>
                <a:ext uri="{FF2B5EF4-FFF2-40B4-BE49-F238E27FC236}">
                  <a16:creationId xmlns:a16="http://schemas.microsoft.com/office/drawing/2014/main" id="{F5FF32F0-B82B-3043-AE0B-9DC16D9CF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276335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magine 19">
              <a:extLst>
                <a:ext uri="{FF2B5EF4-FFF2-40B4-BE49-F238E27FC236}">
                  <a16:creationId xmlns:a16="http://schemas.microsoft.com/office/drawing/2014/main" id="{76F5BCCB-F193-DA4E-BFD2-DA6E1A02F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314619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Immagine 20">
              <a:extLst>
                <a:ext uri="{FF2B5EF4-FFF2-40B4-BE49-F238E27FC236}">
                  <a16:creationId xmlns:a16="http://schemas.microsoft.com/office/drawing/2014/main" id="{44C71B84-C9CE-7F4E-881D-FBFE7B36E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350656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Immagine 21">
              <a:extLst>
                <a:ext uri="{FF2B5EF4-FFF2-40B4-BE49-F238E27FC236}">
                  <a16:creationId xmlns:a16="http://schemas.microsoft.com/office/drawing/2014/main" id="{CB651E3D-DD0A-4742-818B-5798EADFE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387895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Immagine 22">
              <a:extLst>
                <a:ext uri="{FF2B5EF4-FFF2-40B4-BE49-F238E27FC236}">
                  <a16:creationId xmlns:a16="http://schemas.microsoft.com/office/drawing/2014/main" id="{87573B8B-3CC0-2244-A2F0-2FC4E9674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423931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magine 27">
              <a:extLst>
                <a:ext uri="{FF2B5EF4-FFF2-40B4-BE49-F238E27FC236}">
                  <a16:creationId xmlns:a16="http://schemas.microsoft.com/office/drawing/2014/main" id="{753C0F08-7138-CB45-85C9-BA6F29642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4599679"/>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magine 28">
              <a:extLst>
                <a:ext uri="{FF2B5EF4-FFF2-40B4-BE49-F238E27FC236}">
                  <a16:creationId xmlns:a16="http://schemas.microsoft.com/office/drawing/2014/main" id="{0971E496-73E5-2347-9436-C849DDD0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4958871"/>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Immagine 29">
              <a:extLst>
                <a:ext uri="{FF2B5EF4-FFF2-40B4-BE49-F238E27FC236}">
                  <a16:creationId xmlns:a16="http://schemas.microsoft.com/office/drawing/2014/main" id="{376C3A54-AA9B-2847-BE24-6926AEACC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532800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Immagine 64">
              <a:extLst>
                <a:ext uri="{FF2B5EF4-FFF2-40B4-BE49-F238E27FC236}">
                  <a16:creationId xmlns:a16="http://schemas.microsoft.com/office/drawing/2014/main" id="{BADC97A2-B648-CF43-905B-91AECEA42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569672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Immagine 17">
              <a:extLst>
                <a:ext uri="{FF2B5EF4-FFF2-40B4-BE49-F238E27FC236}">
                  <a16:creationId xmlns:a16="http://schemas.microsoft.com/office/drawing/2014/main" id="{E5CC361B-66EB-B64E-BF2B-A035A13C2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957" y="132675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uppo 57">
            <a:extLst>
              <a:ext uri="{FF2B5EF4-FFF2-40B4-BE49-F238E27FC236}">
                <a16:creationId xmlns:a16="http://schemas.microsoft.com/office/drawing/2014/main" id="{477D9B2C-4065-B44F-ACAE-2F6F67C5CE58}"/>
              </a:ext>
            </a:extLst>
          </p:cNvPr>
          <p:cNvGrpSpPr/>
          <p:nvPr/>
        </p:nvGrpSpPr>
        <p:grpSpPr>
          <a:xfrm>
            <a:off x="7377713" y="1326757"/>
            <a:ext cx="216049" cy="4585863"/>
            <a:chOff x="5535762" y="1326757"/>
            <a:chExt cx="216049" cy="4585863"/>
          </a:xfrm>
        </p:grpSpPr>
        <p:pic>
          <p:nvPicPr>
            <p:cNvPr id="32" name="Immagine 65">
              <a:extLst>
                <a:ext uri="{FF2B5EF4-FFF2-40B4-BE49-F238E27FC236}">
                  <a16:creationId xmlns:a16="http://schemas.microsoft.com/office/drawing/2014/main" id="{4E613F08-BCE2-224F-8692-8718C174D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169505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Immagine 66">
              <a:extLst>
                <a:ext uri="{FF2B5EF4-FFF2-40B4-BE49-F238E27FC236}">
                  <a16:creationId xmlns:a16="http://schemas.microsoft.com/office/drawing/2014/main" id="{1A9FEB39-6CDE-2D4F-847A-436DC6921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205884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Immagine 67">
              <a:extLst>
                <a:ext uri="{FF2B5EF4-FFF2-40B4-BE49-F238E27FC236}">
                  <a16:creationId xmlns:a16="http://schemas.microsoft.com/office/drawing/2014/main" id="{A04B4EC3-3808-574A-A9E9-D23BD5945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242372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Immagine 68">
              <a:extLst>
                <a:ext uri="{FF2B5EF4-FFF2-40B4-BE49-F238E27FC236}">
                  <a16:creationId xmlns:a16="http://schemas.microsoft.com/office/drawing/2014/main" id="{DAC1A634-090A-1C40-AB4B-FB024C7E7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276335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Immagine 69">
              <a:extLst>
                <a:ext uri="{FF2B5EF4-FFF2-40B4-BE49-F238E27FC236}">
                  <a16:creationId xmlns:a16="http://schemas.microsoft.com/office/drawing/2014/main" id="{D2A87E34-D7B0-634E-AA75-D66327844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762" y="314619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Immagine 70">
              <a:extLst>
                <a:ext uri="{FF2B5EF4-FFF2-40B4-BE49-F238E27FC236}">
                  <a16:creationId xmlns:a16="http://schemas.microsoft.com/office/drawing/2014/main" id="{66ED3DEF-CC9B-044F-A75B-BE4E017CA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350656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Immagine 71">
              <a:extLst>
                <a:ext uri="{FF2B5EF4-FFF2-40B4-BE49-F238E27FC236}">
                  <a16:creationId xmlns:a16="http://schemas.microsoft.com/office/drawing/2014/main" id="{0C45655C-D8AB-084C-B603-A93E3A032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762" y="387895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Immagine 72">
              <a:extLst>
                <a:ext uri="{FF2B5EF4-FFF2-40B4-BE49-F238E27FC236}">
                  <a16:creationId xmlns:a16="http://schemas.microsoft.com/office/drawing/2014/main" id="{891EC021-0E81-7345-B7EF-0F85F1899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4236476"/>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Immagine 73">
              <a:extLst>
                <a:ext uri="{FF2B5EF4-FFF2-40B4-BE49-F238E27FC236}">
                  <a16:creationId xmlns:a16="http://schemas.microsoft.com/office/drawing/2014/main" id="{1FEE10A1-148D-3649-A91D-E50F5F50C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459399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Immagine 74">
              <a:extLst>
                <a:ext uri="{FF2B5EF4-FFF2-40B4-BE49-F238E27FC236}">
                  <a16:creationId xmlns:a16="http://schemas.microsoft.com/office/drawing/2014/main" id="{81192724-6D85-5346-8701-86C78B19C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762" y="4958871"/>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Immagine 75">
              <a:extLst>
                <a:ext uri="{FF2B5EF4-FFF2-40B4-BE49-F238E27FC236}">
                  <a16:creationId xmlns:a16="http://schemas.microsoft.com/office/drawing/2014/main" id="{E7D43294-547E-C340-800B-ACA81D367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532374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Immagine 76">
              <a:extLst>
                <a:ext uri="{FF2B5EF4-FFF2-40B4-BE49-F238E27FC236}">
                  <a16:creationId xmlns:a16="http://schemas.microsoft.com/office/drawing/2014/main" id="{9690592A-E38C-4247-957A-D6312B1A9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762" y="569672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Immagine 67">
              <a:extLst>
                <a:ext uri="{FF2B5EF4-FFF2-40B4-BE49-F238E27FC236}">
                  <a16:creationId xmlns:a16="http://schemas.microsoft.com/office/drawing/2014/main" id="{CCA700D3-DE06-474C-9B52-21065C45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911" y="132675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0" name="Gruppo 59">
            <a:extLst>
              <a:ext uri="{FF2B5EF4-FFF2-40B4-BE49-F238E27FC236}">
                <a16:creationId xmlns:a16="http://schemas.microsoft.com/office/drawing/2014/main" id="{CCCF6872-B3D1-FD47-A7E2-ACD4B0BB95CA}"/>
              </a:ext>
            </a:extLst>
          </p:cNvPr>
          <p:cNvGrpSpPr/>
          <p:nvPr/>
        </p:nvGrpSpPr>
        <p:grpSpPr>
          <a:xfrm>
            <a:off x="9753453" y="1326757"/>
            <a:ext cx="230455" cy="4585863"/>
            <a:chOff x="8021905" y="1326757"/>
            <a:chExt cx="230455" cy="4585863"/>
          </a:xfrm>
        </p:grpSpPr>
        <p:pic>
          <p:nvPicPr>
            <p:cNvPr id="45" name="Immagine 77">
              <a:extLst>
                <a:ext uri="{FF2B5EF4-FFF2-40B4-BE49-F238E27FC236}">
                  <a16:creationId xmlns:a16="http://schemas.microsoft.com/office/drawing/2014/main" id="{ED4DC732-992D-4A4E-A8F5-8471DB998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1692742"/>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Immagine 78">
              <a:extLst>
                <a:ext uri="{FF2B5EF4-FFF2-40B4-BE49-F238E27FC236}">
                  <a16:creationId xmlns:a16="http://schemas.microsoft.com/office/drawing/2014/main" id="{78D3C376-43E2-B149-8E86-B1876D91A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2051852"/>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Immagine 79">
              <a:extLst>
                <a:ext uri="{FF2B5EF4-FFF2-40B4-BE49-F238E27FC236}">
                  <a16:creationId xmlns:a16="http://schemas.microsoft.com/office/drawing/2014/main" id="{2872015F-2352-A245-8230-C9AAE052E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241783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Immagine 80">
              <a:extLst>
                <a:ext uri="{FF2B5EF4-FFF2-40B4-BE49-F238E27FC236}">
                  <a16:creationId xmlns:a16="http://schemas.microsoft.com/office/drawing/2014/main" id="{52A8DAB0-53C1-C149-AAA2-DA7300931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276335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Immagine 81">
              <a:extLst>
                <a:ext uri="{FF2B5EF4-FFF2-40B4-BE49-F238E27FC236}">
                  <a16:creationId xmlns:a16="http://schemas.microsoft.com/office/drawing/2014/main" id="{1E39AB30-224A-944B-97CE-11BB7B8F1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314733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Immagine 82">
              <a:extLst>
                <a:ext uri="{FF2B5EF4-FFF2-40B4-BE49-F238E27FC236}">
                  <a16:creationId xmlns:a16="http://schemas.microsoft.com/office/drawing/2014/main" id="{B026EB70-92F6-334C-B553-E887D46BF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350656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Immagine 83">
              <a:extLst>
                <a:ext uri="{FF2B5EF4-FFF2-40B4-BE49-F238E27FC236}">
                  <a16:creationId xmlns:a16="http://schemas.microsoft.com/office/drawing/2014/main" id="{35107C10-E860-A54E-BFCA-C05891CDA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905" y="387895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Immagine 84">
              <a:extLst>
                <a:ext uri="{FF2B5EF4-FFF2-40B4-BE49-F238E27FC236}">
                  <a16:creationId xmlns:a16="http://schemas.microsoft.com/office/drawing/2014/main" id="{9E4907A5-809C-AC43-AD22-EF0A5F933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4236476"/>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Immagine 85">
              <a:extLst>
                <a:ext uri="{FF2B5EF4-FFF2-40B4-BE49-F238E27FC236}">
                  <a16:creationId xmlns:a16="http://schemas.microsoft.com/office/drawing/2014/main" id="{27C81C22-A69D-9547-B07D-6705FE8B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460" y="4604162"/>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Immagine 86">
              <a:extLst>
                <a:ext uri="{FF2B5EF4-FFF2-40B4-BE49-F238E27FC236}">
                  <a16:creationId xmlns:a16="http://schemas.microsoft.com/office/drawing/2014/main" id="{42BABE01-E25B-C846-9098-05BF24C18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496168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Immagine 87">
              <a:extLst>
                <a:ext uri="{FF2B5EF4-FFF2-40B4-BE49-F238E27FC236}">
                  <a16:creationId xmlns:a16="http://schemas.microsoft.com/office/drawing/2014/main" id="{70F2CFBD-2141-0343-8A0C-BCEFA79D8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5323744"/>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Immagine 88">
              <a:extLst>
                <a:ext uri="{FF2B5EF4-FFF2-40B4-BE49-F238E27FC236}">
                  <a16:creationId xmlns:a16="http://schemas.microsoft.com/office/drawing/2014/main" id="{5BA64BE4-7E49-1E43-AF60-16EBE6ABD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569672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Immagine 79">
              <a:extLst>
                <a:ext uri="{FF2B5EF4-FFF2-40B4-BE49-F238E27FC236}">
                  <a16:creationId xmlns:a16="http://schemas.microsoft.com/office/drawing/2014/main" id="{EC428DC9-A2B6-4040-8C87-F64566D86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905" y="1326757"/>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5659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295138" y="362744"/>
            <a:ext cx="3576992" cy="1237456"/>
          </a:xfrm>
        </p:spPr>
        <p:txBody>
          <a:bodyPr vert="horz" lIns="91440" tIns="45720" rIns="91440" bIns="45720" rtlCol="0" anchor="ctr">
            <a:normAutofit/>
          </a:bodyPr>
          <a:lstStyle/>
          <a:p>
            <a:r>
              <a:rPr lang="en-US" altLang="it-IT" sz="5400" kern="1200" dirty="0">
                <a:solidFill>
                  <a:srgbClr val="FFFFFF"/>
                </a:solidFill>
                <a:latin typeface="Pattaya" pitchFamily="2" charset="-34"/>
                <a:cs typeface="Pattaya" pitchFamily="2" charset="-34"/>
              </a:rPr>
              <a:t>User profile</a:t>
            </a:r>
            <a:endParaRPr lang="en-US" sz="5400" kern="1200" dirty="0">
              <a:solidFill>
                <a:srgbClr val="FFFFFF"/>
              </a:solidFill>
              <a:latin typeface="Pattaya" pitchFamily="2" charset="-34"/>
              <a:cs typeface="Pattaya" pitchFamily="2" charset="-34"/>
            </a:endParaRPr>
          </a:p>
        </p:txBody>
      </p:sp>
      <p:sp>
        <p:nvSpPr>
          <p:cNvPr id="37" name="Arc 3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2" name="Immagine 21">
            <a:extLst>
              <a:ext uri="{FF2B5EF4-FFF2-40B4-BE49-F238E27FC236}">
                <a16:creationId xmlns:a16="http://schemas.microsoft.com/office/drawing/2014/main" id="{B6343072-05C8-C646-8F3D-051AA6B4B105}"/>
              </a:ext>
            </a:extLst>
          </p:cNvPr>
          <p:cNvPicPr>
            <a:picLocks noChangeAspect="1"/>
          </p:cNvPicPr>
          <p:nvPr/>
        </p:nvPicPr>
        <p:blipFill>
          <a:blip r:embed="rId2"/>
          <a:stretch>
            <a:fillRect/>
          </a:stretch>
        </p:blipFill>
        <p:spPr>
          <a:xfrm>
            <a:off x="817901" y="2168997"/>
            <a:ext cx="2520000" cy="2520000"/>
          </a:xfrm>
          <a:prstGeom prst="rect">
            <a:avLst/>
          </a:prstGeom>
        </p:spPr>
      </p:pic>
      <p:graphicFrame>
        <p:nvGraphicFramePr>
          <p:cNvPr id="23" name="Tabella 10">
            <a:extLst>
              <a:ext uri="{FF2B5EF4-FFF2-40B4-BE49-F238E27FC236}">
                <a16:creationId xmlns:a16="http://schemas.microsoft.com/office/drawing/2014/main" id="{BD6D09D5-3CFE-FA4A-805D-B4C600F89DFE}"/>
              </a:ext>
            </a:extLst>
          </p:cNvPr>
          <p:cNvGraphicFramePr>
            <a:graphicFrameLocks noGrp="1"/>
          </p:cNvGraphicFramePr>
          <p:nvPr>
            <p:extLst>
              <p:ext uri="{D42A27DB-BD31-4B8C-83A1-F6EECF244321}">
                <p14:modId xmlns:p14="http://schemas.microsoft.com/office/powerpoint/2010/main" val="2306367634"/>
              </p:ext>
            </p:extLst>
          </p:nvPr>
        </p:nvGraphicFramePr>
        <p:xfrm>
          <a:off x="5276899" y="1392176"/>
          <a:ext cx="5495670" cy="4073643"/>
        </p:xfrm>
        <a:graphic>
          <a:graphicData uri="http://schemas.openxmlformats.org/drawingml/2006/table">
            <a:tbl>
              <a:tblPr firstCol="1" bandRow="1">
                <a:tableStyleId>{21E4AEA4-8DFA-4A89-87EB-49C32662AFE0}</a:tableStyleId>
              </a:tblPr>
              <a:tblGrid>
                <a:gridCol w="1931958">
                  <a:extLst>
                    <a:ext uri="{9D8B030D-6E8A-4147-A177-3AD203B41FA5}">
                      <a16:colId xmlns:a16="http://schemas.microsoft.com/office/drawing/2014/main" val="20000"/>
                    </a:ext>
                  </a:extLst>
                </a:gridCol>
                <a:gridCol w="3563712">
                  <a:extLst>
                    <a:ext uri="{9D8B030D-6E8A-4147-A177-3AD203B41FA5}">
                      <a16:colId xmlns:a16="http://schemas.microsoft.com/office/drawing/2014/main" val="20001"/>
                    </a:ext>
                  </a:extLst>
                </a:gridCol>
              </a:tblGrid>
              <a:tr h="484894">
                <a:tc>
                  <a:txBody>
                    <a:bodyPr/>
                    <a:lstStyle/>
                    <a:p>
                      <a:r>
                        <a:rPr lang="en-GB" sz="2000" noProof="0" dirty="0">
                          <a:latin typeface="Lato" panose="020F0502020204030203" pitchFamily="34" charset="77"/>
                        </a:rPr>
                        <a:t>Age</a:t>
                      </a:r>
                    </a:p>
                  </a:txBody>
                  <a:tcPr marL="148525" marR="148525" marT="74266" marB="74266" anchor="ctr"/>
                </a:tc>
                <a:tc>
                  <a:txBody>
                    <a:bodyPr/>
                    <a:lstStyle/>
                    <a:p>
                      <a:r>
                        <a:rPr lang="en-GB" sz="2000" noProof="0">
                          <a:latin typeface="Lato" panose="020F0502020204030203" pitchFamily="34" charset="77"/>
                        </a:rPr>
                        <a:t>18-50 years</a:t>
                      </a:r>
                    </a:p>
                  </a:txBody>
                  <a:tcPr marL="148525" marR="148525" marT="74266" marB="74266" anchor="ctr"/>
                </a:tc>
                <a:extLst>
                  <a:ext uri="{0D108BD9-81ED-4DB2-BD59-A6C34878D82A}">
                    <a16:rowId xmlns:a16="http://schemas.microsoft.com/office/drawing/2014/main" val="10000"/>
                  </a:ext>
                </a:extLst>
              </a:tr>
              <a:tr h="484894">
                <a:tc>
                  <a:txBody>
                    <a:bodyPr/>
                    <a:lstStyle/>
                    <a:p>
                      <a:r>
                        <a:rPr lang="en-GB" sz="2000" noProof="0" dirty="0">
                          <a:latin typeface="Lato" panose="020F0502020204030203" pitchFamily="34" charset="77"/>
                        </a:rPr>
                        <a:t>Gender</a:t>
                      </a:r>
                    </a:p>
                  </a:txBody>
                  <a:tcPr marL="148525" marR="148525" marT="74266" marB="74266" anchor="ctr"/>
                </a:tc>
                <a:tc>
                  <a:txBody>
                    <a:bodyPr/>
                    <a:lstStyle/>
                    <a:p>
                      <a:endParaRPr lang="en-GB" sz="2000" noProof="0" dirty="0">
                        <a:latin typeface="Lato" panose="020F0502020204030203" pitchFamily="34" charset="77"/>
                      </a:endParaRPr>
                    </a:p>
                  </a:txBody>
                  <a:tcPr marL="148525" marR="148525" marT="74266" marB="74266" anchor="ctr"/>
                </a:tc>
                <a:extLst>
                  <a:ext uri="{0D108BD9-81ED-4DB2-BD59-A6C34878D82A}">
                    <a16:rowId xmlns:a16="http://schemas.microsoft.com/office/drawing/2014/main" val="10001"/>
                  </a:ext>
                </a:extLst>
              </a:tr>
              <a:tr h="484894">
                <a:tc>
                  <a:txBody>
                    <a:bodyPr/>
                    <a:lstStyle/>
                    <a:p>
                      <a:r>
                        <a:rPr lang="en-GB" sz="2000" noProof="0" dirty="0">
                          <a:latin typeface="Lato" panose="020F0502020204030203" pitchFamily="34" charset="77"/>
                        </a:rPr>
                        <a:t>Profession</a:t>
                      </a:r>
                    </a:p>
                  </a:txBody>
                  <a:tcPr marL="148525" marR="148525" marT="74266" marB="74266" anchor="ctr"/>
                </a:tc>
                <a:tc>
                  <a:txBody>
                    <a:bodyPr/>
                    <a:lstStyle/>
                    <a:p>
                      <a:r>
                        <a:rPr lang="en-GB" sz="2000" noProof="0" dirty="0">
                          <a:latin typeface="Lato" panose="020F0502020204030203" pitchFamily="34" charset="77"/>
                        </a:rPr>
                        <a:t>Any</a:t>
                      </a:r>
                    </a:p>
                  </a:txBody>
                  <a:tcPr marL="148525" marR="148525" marT="74266" marB="74266" anchor="ctr"/>
                </a:tc>
                <a:extLst>
                  <a:ext uri="{0D108BD9-81ED-4DB2-BD59-A6C34878D82A}">
                    <a16:rowId xmlns:a16="http://schemas.microsoft.com/office/drawing/2014/main" val="10002"/>
                  </a:ext>
                </a:extLst>
              </a:tr>
              <a:tr h="484894">
                <a:tc>
                  <a:txBody>
                    <a:bodyPr/>
                    <a:lstStyle/>
                    <a:p>
                      <a:r>
                        <a:rPr lang="en-GB" sz="2000" noProof="0" dirty="0">
                          <a:latin typeface="Lato" panose="020F0502020204030203" pitchFamily="34" charset="77"/>
                        </a:rPr>
                        <a:t>Education</a:t>
                      </a:r>
                    </a:p>
                  </a:txBody>
                  <a:tcPr marL="148525" marR="148525" marT="74266" marB="74266" anchor="ctr"/>
                </a:tc>
                <a:tc>
                  <a:txBody>
                    <a:bodyPr/>
                    <a:lstStyle/>
                    <a:p>
                      <a:r>
                        <a:rPr lang="en-GB" sz="2000" noProof="0" dirty="0">
                          <a:latin typeface="Lato" panose="020F0502020204030203" pitchFamily="34" charset="77"/>
                        </a:rPr>
                        <a:t>Any</a:t>
                      </a:r>
                    </a:p>
                  </a:txBody>
                  <a:tcPr marL="148525" marR="148525" marT="74266" marB="74266" anchor="ctr"/>
                </a:tc>
                <a:extLst>
                  <a:ext uri="{0D108BD9-81ED-4DB2-BD59-A6C34878D82A}">
                    <a16:rowId xmlns:a16="http://schemas.microsoft.com/office/drawing/2014/main" val="10003"/>
                  </a:ext>
                </a:extLst>
              </a:tr>
              <a:tr h="484894">
                <a:tc>
                  <a:txBody>
                    <a:bodyPr/>
                    <a:lstStyle/>
                    <a:p>
                      <a:r>
                        <a:rPr lang="en-GB" sz="2000" noProof="0">
                          <a:latin typeface="Lato" panose="020F0502020204030203" pitchFamily="34" charset="77"/>
                        </a:rPr>
                        <a:t>Location</a:t>
                      </a:r>
                    </a:p>
                  </a:txBody>
                  <a:tcPr marL="148525" marR="148525" marT="74266" marB="74266" anchor="ctr"/>
                </a:tc>
                <a:tc>
                  <a:txBody>
                    <a:bodyPr/>
                    <a:lstStyle/>
                    <a:p>
                      <a:r>
                        <a:rPr lang="en-GB" sz="2000" noProof="0" dirty="0">
                          <a:latin typeface="Lato" panose="020F0502020204030203" pitchFamily="34" charset="77"/>
                        </a:rPr>
                        <a:t>Any</a:t>
                      </a:r>
                    </a:p>
                  </a:txBody>
                  <a:tcPr marL="148525" marR="148525" marT="74266" marB="74266" anchor="ctr"/>
                </a:tc>
                <a:extLst>
                  <a:ext uri="{0D108BD9-81ED-4DB2-BD59-A6C34878D82A}">
                    <a16:rowId xmlns:a16="http://schemas.microsoft.com/office/drawing/2014/main" val="10004"/>
                  </a:ext>
                </a:extLst>
              </a:tr>
              <a:tr h="1164279">
                <a:tc>
                  <a:txBody>
                    <a:bodyPr/>
                    <a:lstStyle/>
                    <a:p>
                      <a:r>
                        <a:rPr lang="en-GB" sz="2000" noProof="0">
                          <a:latin typeface="Lato" panose="020F0502020204030203" pitchFamily="34" charset="77"/>
                        </a:rPr>
                        <a:t>Technology</a:t>
                      </a:r>
                    </a:p>
                  </a:txBody>
                  <a:tcPr marL="148525" marR="148525" marT="74266" marB="74266" anchor="ctr"/>
                </a:tc>
                <a:tc>
                  <a:txBody>
                    <a:bodyPr/>
                    <a:lstStyle/>
                    <a:p>
                      <a:r>
                        <a:rPr lang="en-GB" sz="2000" noProof="0" dirty="0">
                          <a:latin typeface="Lato" panose="020F0502020204030203" pitchFamily="34" charset="77"/>
                        </a:rPr>
                        <a:t>Basic smartphone experience</a:t>
                      </a:r>
                    </a:p>
                  </a:txBody>
                  <a:tcPr marL="148525" marR="148525" marT="74266" marB="74266" anchor="ctr"/>
                </a:tc>
                <a:extLst>
                  <a:ext uri="{0D108BD9-81ED-4DB2-BD59-A6C34878D82A}">
                    <a16:rowId xmlns:a16="http://schemas.microsoft.com/office/drawing/2014/main" val="10005"/>
                  </a:ext>
                </a:extLst>
              </a:tr>
              <a:tr h="484894">
                <a:tc>
                  <a:txBody>
                    <a:bodyPr/>
                    <a:lstStyle/>
                    <a:p>
                      <a:r>
                        <a:rPr lang="en-GB" sz="2000" noProof="0" dirty="0">
                          <a:latin typeface="Lato" panose="020F0502020204030203" pitchFamily="34" charset="77"/>
                        </a:rPr>
                        <a:t>Passions</a:t>
                      </a:r>
                    </a:p>
                  </a:txBody>
                  <a:tcPr marL="148525" marR="148525" marT="74266" marB="74266" anchor="ctr"/>
                </a:tc>
                <a:tc>
                  <a:txBody>
                    <a:bodyPr/>
                    <a:lstStyle/>
                    <a:p>
                      <a:r>
                        <a:rPr lang="en-GB" sz="2000" noProof="0" dirty="0">
                          <a:latin typeface="Lato" panose="020F0502020204030203" pitchFamily="34" charset="77"/>
                        </a:rPr>
                        <a:t>Cinema, movies</a:t>
                      </a:r>
                    </a:p>
                  </a:txBody>
                  <a:tcPr marL="148525" marR="148525" marT="74266" marB="74266" anchor="ctr"/>
                </a:tc>
                <a:extLst>
                  <a:ext uri="{0D108BD9-81ED-4DB2-BD59-A6C34878D82A}">
                    <a16:rowId xmlns:a16="http://schemas.microsoft.com/office/drawing/2014/main" val="10006"/>
                  </a:ext>
                </a:extLst>
              </a:tr>
            </a:tbl>
          </a:graphicData>
        </a:graphic>
      </p:graphicFrame>
      <p:grpSp>
        <p:nvGrpSpPr>
          <p:cNvPr id="3" name="Gruppo 2">
            <a:extLst>
              <a:ext uri="{FF2B5EF4-FFF2-40B4-BE49-F238E27FC236}">
                <a16:creationId xmlns:a16="http://schemas.microsoft.com/office/drawing/2014/main" id="{F0A00418-2556-514A-B62F-93618A02741C}"/>
              </a:ext>
            </a:extLst>
          </p:cNvPr>
          <p:cNvGrpSpPr/>
          <p:nvPr/>
        </p:nvGrpSpPr>
        <p:grpSpPr>
          <a:xfrm>
            <a:off x="7315241" y="1988429"/>
            <a:ext cx="576262" cy="287337"/>
            <a:chOff x="2779589" y="763230"/>
            <a:chExt cx="576262" cy="287337"/>
          </a:xfrm>
        </p:grpSpPr>
        <p:pic>
          <p:nvPicPr>
            <p:cNvPr id="24" name="Immagine 2">
              <a:extLst>
                <a:ext uri="{FF2B5EF4-FFF2-40B4-BE49-F238E27FC236}">
                  <a16:creationId xmlns:a16="http://schemas.microsoft.com/office/drawing/2014/main" id="{121B50B4-5B2D-AC40-A6D5-21FAA1F0F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926" y="763230"/>
              <a:ext cx="2889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magine 4" descr="Immagine che contiene testo&#10;&#10;Descrizione generata automaticamente">
              <a:extLst>
                <a:ext uri="{FF2B5EF4-FFF2-40B4-BE49-F238E27FC236}">
                  <a16:creationId xmlns:a16="http://schemas.microsoft.com/office/drawing/2014/main" id="{009762B3-FCB9-A341-90BA-ECDD35D8D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589" y="763230"/>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710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Segnaposto contenuto 2">
            <a:extLst>
              <a:ext uri="{FF2B5EF4-FFF2-40B4-BE49-F238E27FC236}">
                <a16:creationId xmlns:a16="http://schemas.microsoft.com/office/drawing/2014/main" id="{0EC98707-2678-E242-A35D-B13D77EC0988}"/>
              </a:ext>
            </a:extLst>
          </p:cNvPr>
          <p:cNvSpPr>
            <a:spLocks noGrp="1" noChangeArrowheads="1"/>
          </p:cNvSpPr>
          <p:nvPr>
            <p:ph idx="1"/>
          </p:nvPr>
        </p:nvSpPr>
        <p:spPr>
          <a:xfrm>
            <a:off x="684212" y="1130887"/>
            <a:ext cx="5634945" cy="1916737"/>
          </a:xfrm>
        </p:spPr>
        <p:txBody>
          <a:bodyPr>
            <a:normAutofit/>
          </a:bodyPr>
          <a:lstStyle/>
          <a:p>
            <a:pPr marL="0" indent="0" algn="just" eaLnBrk="1" hangingPunct="1">
              <a:lnSpc>
                <a:spcPct val="100000"/>
              </a:lnSpc>
              <a:buFontTx/>
              <a:buNone/>
            </a:pPr>
            <a:r>
              <a:rPr lang="en-GB" altLang="it-IT" sz="1600" dirty="0">
                <a:latin typeface="Lato" panose="020F0502020204030203" pitchFamily="34" charset="77"/>
              </a:rPr>
              <a:t>Vittoria is 25 years-old and comes from Rome. She is a university student and in the free time her main hobby is watching movies and tv-series on her favourite streaming platforms. </a:t>
            </a:r>
          </a:p>
          <a:p>
            <a:pPr marL="0" indent="0" algn="just" eaLnBrk="1" hangingPunct="1">
              <a:lnSpc>
                <a:spcPct val="100000"/>
              </a:lnSpc>
              <a:buFontTx/>
              <a:buNone/>
            </a:pPr>
            <a:r>
              <a:rPr lang="en-GB" altLang="it-IT" sz="1600" dirty="0">
                <a:latin typeface="Lato" panose="020F0502020204030203" pitchFamily="34" charset="77"/>
              </a:rPr>
              <a:t>During her study breaks she likes to keep in touch with her friends on various social apps.</a:t>
            </a:r>
          </a:p>
        </p:txBody>
      </p:sp>
      <p:pic>
        <p:nvPicPr>
          <p:cNvPr id="22" name="Immagine 2" descr="Immagine che contiene persona, interni&#10;&#10;Descrizione generata automaticamente">
            <a:extLst>
              <a:ext uri="{FF2B5EF4-FFF2-40B4-BE49-F238E27FC236}">
                <a16:creationId xmlns:a16="http://schemas.microsoft.com/office/drawing/2014/main" id="{AD8703A2-6FFF-7E49-95CC-A1857D9F41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750481" y="1085458"/>
            <a:ext cx="4664662" cy="466466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Titolo 1">
            <a:extLst>
              <a:ext uri="{FF2B5EF4-FFF2-40B4-BE49-F238E27FC236}">
                <a16:creationId xmlns:a16="http://schemas.microsoft.com/office/drawing/2014/main" id="{76AF86FA-F5B6-4D4D-AC49-BBC0DDC29822}"/>
              </a:ext>
            </a:extLst>
          </p:cNvPr>
          <p:cNvSpPr txBox="1">
            <a:spLocks noChangeArrowheads="1"/>
          </p:cNvSpPr>
          <p:nvPr/>
        </p:nvSpPr>
        <p:spPr>
          <a:xfrm>
            <a:off x="684213" y="430213"/>
            <a:ext cx="3659187" cy="58102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it-IT" altLang="it-IT" sz="3600" dirty="0">
                <a:solidFill>
                  <a:schemeClr val="accent2"/>
                </a:solidFill>
                <a:latin typeface="Pattaya" pitchFamily="2" charset="-34"/>
                <a:cs typeface="Pattaya" pitchFamily="2" charset="-34"/>
              </a:rPr>
              <a:t>Persona</a:t>
            </a:r>
          </a:p>
        </p:txBody>
      </p:sp>
      <p:sp>
        <p:nvSpPr>
          <p:cNvPr id="20" name="Titolo 1">
            <a:extLst>
              <a:ext uri="{FF2B5EF4-FFF2-40B4-BE49-F238E27FC236}">
                <a16:creationId xmlns:a16="http://schemas.microsoft.com/office/drawing/2014/main" id="{D193FB20-02E8-E344-A869-FD7AA77D08A5}"/>
              </a:ext>
            </a:extLst>
          </p:cNvPr>
          <p:cNvSpPr txBox="1">
            <a:spLocks/>
          </p:cNvSpPr>
          <p:nvPr/>
        </p:nvSpPr>
        <p:spPr bwMode="auto">
          <a:xfrm>
            <a:off x="684213" y="3047624"/>
            <a:ext cx="3659187"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spcAft>
                <a:spcPts val="600"/>
              </a:spcAft>
              <a:buClrTx/>
              <a:buFontTx/>
              <a:buNone/>
            </a:pPr>
            <a:r>
              <a:rPr lang="it-IT" altLang="it-IT" sz="3600" b="1" dirty="0">
                <a:solidFill>
                  <a:schemeClr val="accent2"/>
                </a:solidFill>
                <a:latin typeface="Pattaya" pitchFamily="2" charset="-34"/>
                <a:cs typeface="Pattaya" pitchFamily="2" charset="-34"/>
              </a:rPr>
              <a:t>Scenario</a:t>
            </a:r>
            <a:endParaRPr lang="it-IT" altLang="it-IT" sz="2800" b="1" dirty="0">
              <a:solidFill>
                <a:schemeClr val="accent2"/>
              </a:solidFill>
              <a:latin typeface="Pattaya" pitchFamily="2" charset="-34"/>
              <a:cs typeface="Pattaya" pitchFamily="2" charset="-34"/>
            </a:endParaRPr>
          </a:p>
        </p:txBody>
      </p:sp>
      <p:sp>
        <p:nvSpPr>
          <p:cNvPr id="21" name="Segnaposto contenuto 2">
            <a:extLst>
              <a:ext uri="{FF2B5EF4-FFF2-40B4-BE49-F238E27FC236}">
                <a16:creationId xmlns:a16="http://schemas.microsoft.com/office/drawing/2014/main" id="{4928226A-6832-FF49-8F83-B5D2144C8DD9}"/>
              </a:ext>
            </a:extLst>
          </p:cNvPr>
          <p:cNvSpPr txBox="1">
            <a:spLocks/>
          </p:cNvSpPr>
          <p:nvPr/>
        </p:nvSpPr>
        <p:spPr bwMode="auto">
          <a:xfrm>
            <a:off x="684212" y="3716376"/>
            <a:ext cx="5634945" cy="2472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eaLnBrk="1" hangingPunct="1">
              <a:buFontTx/>
              <a:buNone/>
            </a:pPr>
            <a:r>
              <a:rPr lang="en-GB" altLang="it-IT" sz="1600" dirty="0">
                <a:latin typeface="Lato" panose="020F0502020204030203" pitchFamily="34" charset="77"/>
              </a:rPr>
              <a:t>Vittoria has just terminated an intense study session and now she only wants to relax watching a movie. She decides to call her best friend to spend the evening together. Once she arrives, in order to choose which movie to watch, they both open the app to compare their watchlists. After a while they realize that both have “La La Land“ in their watchlists and so decide to watch it together.</a:t>
            </a:r>
          </a:p>
          <a:p>
            <a:pPr algn="just" eaLnBrk="1" hangingPunct="1">
              <a:buFontTx/>
              <a:buNone/>
            </a:pPr>
            <a:r>
              <a:rPr lang="en-GB" altLang="it-IT" sz="1600" dirty="0">
                <a:latin typeface="Lato" panose="020F0502020204030203" pitchFamily="34" charset="77"/>
              </a:rPr>
              <a:t>At the end of the evening they both check it as “watched“ in their app.</a:t>
            </a:r>
          </a:p>
        </p:txBody>
      </p:sp>
    </p:spTree>
    <p:extLst>
      <p:ext uri="{BB962C8B-B14F-4D97-AF65-F5344CB8AC3E}">
        <p14:creationId xmlns:p14="http://schemas.microsoft.com/office/powerpoint/2010/main" val="209462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Segnaposto contenuto 2">
            <a:extLst>
              <a:ext uri="{FF2B5EF4-FFF2-40B4-BE49-F238E27FC236}">
                <a16:creationId xmlns:a16="http://schemas.microsoft.com/office/drawing/2014/main" id="{0EC98707-2678-E242-A35D-B13D77EC0988}"/>
              </a:ext>
            </a:extLst>
          </p:cNvPr>
          <p:cNvSpPr>
            <a:spLocks noGrp="1" noChangeArrowheads="1"/>
          </p:cNvSpPr>
          <p:nvPr>
            <p:ph idx="1"/>
          </p:nvPr>
        </p:nvSpPr>
        <p:spPr>
          <a:xfrm>
            <a:off x="684212" y="1130887"/>
            <a:ext cx="5634945" cy="1916737"/>
          </a:xfrm>
        </p:spPr>
        <p:txBody>
          <a:bodyPr>
            <a:normAutofit/>
          </a:bodyPr>
          <a:lstStyle/>
          <a:p>
            <a:pPr marL="0" indent="0" algn="just">
              <a:buNone/>
            </a:pPr>
            <a:r>
              <a:rPr lang="en-GB" altLang="it-IT" sz="1600" dirty="0"/>
              <a:t>Emanuele is 33 years-old and comes from Torino. He is a programmer and he likes very much going to the cinema with his girlfriend. </a:t>
            </a:r>
          </a:p>
          <a:p>
            <a:pPr marL="0" indent="0" algn="just">
              <a:buNone/>
            </a:pPr>
            <a:r>
              <a:rPr lang="en-GB" altLang="it-IT" sz="1600" dirty="0"/>
              <a:t>As a programmer, he is addicted of technology in general, and more specific of mobile devices; moreover he is a very organized guy, and so he likes to keep under control everything he does in his life using mobile apps.</a:t>
            </a:r>
          </a:p>
        </p:txBody>
      </p:sp>
      <p:pic>
        <p:nvPicPr>
          <p:cNvPr id="22" name="Immagine 2">
            <a:extLst>
              <a:ext uri="{FF2B5EF4-FFF2-40B4-BE49-F238E27FC236}">
                <a16:creationId xmlns:a16="http://schemas.microsoft.com/office/drawing/2014/main" id="{AD8703A2-6FFF-7E49-95CC-A1857D9F4141}"/>
              </a:ext>
            </a:extLst>
          </p:cNvPr>
          <p:cNvPicPr>
            <a:picLocks noChangeAspect="1" noChangeArrowheads="1"/>
          </p:cNvPicPr>
          <p:nvPr/>
        </p:nvPicPr>
        <p:blipFill>
          <a:blip r:embed="rId2"/>
          <a:srcRect/>
          <a:stretch/>
        </p:blipFill>
        <p:spPr bwMode="auto">
          <a:xfrm>
            <a:off x="6750481" y="1085458"/>
            <a:ext cx="4664662" cy="466466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Titolo 1">
            <a:extLst>
              <a:ext uri="{FF2B5EF4-FFF2-40B4-BE49-F238E27FC236}">
                <a16:creationId xmlns:a16="http://schemas.microsoft.com/office/drawing/2014/main" id="{76AF86FA-F5B6-4D4D-AC49-BBC0DDC29822}"/>
              </a:ext>
            </a:extLst>
          </p:cNvPr>
          <p:cNvSpPr txBox="1">
            <a:spLocks noChangeArrowheads="1"/>
          </p:cNvSpPr>
          <p:nvPr/>
        </p:nvSpPr>
        <p:spPr>
          <a:xfrm>
            <a:off x="684213" y="430213"/>
            <a:ext cx="3659187" cy="58102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it-IT" altLang="it-IT" sz="3600" dirty="0">
                <a:solidFill>
                  <a:schemeClr val="accent2"/>
                </a:solidFill>
                <a:latin typeface="Pattaya" pitchFamily="2" charset="-34"/>
                <a:cs typeface="Pattaya" pitchFamily="2" charset="-34"/>
              </a:rPr>
              <a:t>Persona</a:t>
            </a:r>
          </a:p>
        </p:txBody>
      </p:sp>
      <p:sp>
        <p:nvSpPr>
          <p:cNvPr id="20" name="Titolo 1">
            <a:extLst>
              <a:ext uri="{FF2B5EF4-FFF2-40B4-BE49-F238E27FC236}">
                <a16:creationId xmlns:a16="http://schemas.microsoft.com/office/drawing/2014/main" id="{D193FB20-02E8-E344-A869-FD7AA77D08A5}"/>
              </a:ext>
            </a:extLst>
          </p:cNvPr>
          <p:cNvSpPr txBox="1">
            <a:spLocks/>
          </p:cNvSpPr>
          <p:nvPr/>
        </p:nvSpPr>
        <p:spPr bwMode="auto">
          <a:xfrm>
            <a:off x="684213" y="3047624"/>
            <a:ext cx="3659187"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spcBef>
                <a:spcPct val="0"/>
              </a:spcBef>
              <a:spcAft>
                <a:spcPts val="600"/>
              </a:spcAft>
              <a:buClrTx/>
              <a:buFontTx/>
              <a:buNone/>
            </a:pPr>
            <a:r>
              <a:rPr lang="it-IT" altLang="it-IT" sz="3600" b="1" dirty="0">
                <a:solidFill>
                  <a:schemeClr val="accent2"/>
                </a:solidFill>
                <a:latin typeface="Pattaya" pitchFamily="2" charset="-34"/>
                <a:cs typeface="Pattaya" pitchFamily="2" charset="-34"/>
              </a:rPr>
              <a:t>Scenario</a:t>
            </a:r>
            <a:endParaRPr lang="it-IT" altLang="it-IT" sz="2800" b="1" dirty="0">
              <a:solidFill>
                <a:schemeClr val="accent2"/>
              </a:solidFill>
              <a:latin typeface="Pattaya" pitchFamily="2" charset="-34"/>
              <a:cs typeface="Pattaya" pitchFamily="2" charset="-34"/>
            </a:endParaRPr>
          </a:p>
        </p:txBody>
      </p:sp>
      <p:sp>
        <p:nvSpPr>
          <p:cNvPr id="21" name="Segnaposto contenuto 2">
            <a:extLst>
              <a:ext uri="{FF2B5EF4-FFF2-40B4-BE49-F238E27FC236}">
                <a16:creationId xmlns:a16="http://schemas.microsoft.com/office/drawing/2014/main" id="{4928226A-6832-FF49-8F83-B5D2144C8DD9}"/>
              </a:ext>
            </a:extLst>
          </p:cNvPr>
          <p:cNvSpPr txBox="1">
            <a:spLocks/>
          </p:cNvSpPr>
          <p:nvPr/>
        </p:nvSpPr>
        <p:spPr bwMode="auto">
          <a:xfrm>
            <a:off x="684212" y="3716376"/>
            <a:ext cx="5634945" cy="2472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just">
              <a:buNone/>
            </a:pPr>
            <a:r>
              <a:rPr lang="en-GB" altLang="it-IT" sz="1600" dirty="0"/>
              <a:t>It is an afternoon autumn day. Emanuele and his girlfriend would have liked to go out for a walk, but since it’s raining, they don’t know what to do. So, Emanuele opens the app in search of new movies available in cinemas. In this list he founds that is just available a new action movie with his favourite actor Vin Diesel; since also his girlfriend likes action movies, they decide to go to the cinema to watch it and spend a good afternoon together.</a:t>
            </a:r>
          </a:p>
        </p:txBody>
      </p:sp>
    </p:spTree>
    <p:extLst>
      <p:ext uri="{BB962C8B-B14F-4D97-AF65-F5344CB8AC3E}">
        <p14:creationId xmlns:p14="http://schemas.microsoft.com/office/powerpoint/2010/main" val="200600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376062C7-DAC9-1D41-B598-3F15F050F25F}"/>
              </a:ext>
            </a:extLst>
          </p:cNvPr>
          <p:cNvSpPr>
            <a:spLocks noGrp="1"/>
          </p:cNvSpPr>
          <p:nvPr>
            <p:ph type="title"/>
          </p:nvPr>
        </p:nvSpPr>
        <p:spPr>
          <a:xfrm>
            <a:off x="838200" y="365125"/>
            <a:ext cx="10515600" cy="1325563"/>
          </a:xfrm>
        </p:spPr>
        <p:txBody>
          <a:bodyPr>
            <a:normAutofit/>
          </a:bodyPr>
          <a:lstStyle/>
          <a:p>
            <a:r>
              <a:rPr lang="it-IT" altLang="it-IT" sz="5400" dirty="0" err="1">
                <a:solidFill>
                  <a:srgbClr val="FFFFFF"/>
                </a:solidFill>
                <a:latin typeface="Pattaya" pitchFamily="2" charset="-34"/>
                <a:cs typeface="Pattaya" pitchFamily="2" charset="-34"/>
              </a:rPr>
              <a:t>Questionnaire</a:t>
            </a:r>
            <a:r>
              <a:rPr lang="it-IT" altLang="it-IT" sz="5400" dirty="0">
                <a:solidFill>
                  <a:srgbClr val="FFFFFF"/>
                </a:solidFill>
                <a:latin typeface="Pattaya" pitchFamily="2" charset="-34"/>
                <a:cs typeface="Pattaya" pitchFamily="2" charset="-34"/>
              </a:rPr>
              <a:t> – Part 1</a:t>
            </a:r>
            <a:endParaRPr lang="en-GB" sz="5400" dirty="0">
              <a:solidFill>
                <a:srgbClr val="FFFFFF"/>
              </a:solidFill>
              <a:latin typeface="Pattaya" pitchFamily="2" charset="-34"/>
              <a:cs typeface="Pattaya" pitchFamily="2" charset="-34"/>
            </a:endParaRPr>
          </a:p>
        </p:txBody>
      </p:sp>
      <p:pic>
        <p:nvPicPr>
          <p:cNvPr id="14" name="Immagine 13">
            <a:extLst>
              <a:ext uri="{FF2B5EF4-FFF2-40B4-BE49-F238E27FC236}">
                <a16:creationId xmlns:a16="http://schemas.microsoft.com/office/drawing/2014/main" id="{5E104AAE-DFE7-BE4A-B4DA-8DA2BFC2DD83}"/>
              </a:ext>
            </a:extLst>
          </p:cNvPr>
          <p:cNvPicPr>
            <a:picLocks noChangeAspect="1"/>
          </p:cNvPicPr>
          <p:nvPr/>
        </p:nvPicPr>
        <p:blipFill rotWithShape="1">
          <a:blip r:embed="rId2"/>
          <a:srcRect r="25505"/>
          <a:stretch/>
        </p:blipFill>
        <p:spPr>
          <a:xfrm>
            <a:off x="838200" y="2555773"/>
            <a:ext cx="3407291" cy="1725884"/>
          </a:xfrm>
          <a:prstGeom prst="rect">
            <a:avLst/>
          </a:prstGeom>
        </p:spPr>
      </p:pic>
      <p:sp>
        <p:nvSpPr>
          <p:cNvPr id="15" name="Rettangolo 14">
            <a:extLst>
              <a:ext uri="{FF2B5EF4-FFF2-40B4-BE49-F238E27FC236}">
                <a16:creationId xmlns:a16="http://schemas.microsoft.com/office/drawing/2014/main" id="{4F7DCB6C-AE79-D247-B202-AF6075B61F72}"/>
              </a:ext>
            </a:extLst>
          </p:cNvPr>
          <p:cNvSpPr/>
          <p:nvPr/>
        </p:nvSpPr>
        <p:spPr>
          <a:xfrm>
            <a:off x="838200" y="2071236"/>
            <a:ext cx="1955985" cy="369332"/>
          </a:xfrm>
          <a:prstGeom prst="rect">
            <a:avLst/>
          </a:prstGeom>
        </p:spPr>
        <p:txBody>
          <a:bodyPr wrap="none">
            <a:spAutoFit/>
          </a:bodyPr>
          <a:lstStyle/>
          <a:p>
            <a:r>
              <a:rPr lang="it-IT" b="1" dirty="0" err="1">
                <a:latin typeface="Lato" panose="020F0502020204030203" pitchFamily="34" charset="77"/>
              </a:rPr>
              <a:t>What's</a:t>
            </a:r>
            <a:r>
              <a:rPr lang="it-IT" b="1" dirty="0">
                <a:latin typeface="Lato" panose="020F0502020204030203" pitchFamily="34" charset="77"/>
              </a:rPr>
              <a:t> </a:t>
            </a:r>
            <a:r>
              <a:rPr lang="it-IT" b="1" dirty="0" err="1">
                <a:latin typeface="Lato" panose="020F0502020204030203" pitchFamily="34" charset="77"/>
              </a:rPr>
              <a:t>your</a:t>
            </a:r>
            <a:r>
              <a:rPr lang="it-IT" b="1" dirty="0">
                <a:latin typeface="Lato" panose="020F0502020204030203" pitchFamily="34" charset="77"/>
              </a:rPr>
              <a:t> </a:t>
            </a:r>
            <a:r>
              <a:rPr lang="it-IT" b="1" dirty="0" err="1">
                <a:latin typeface="Lato" panose="020F0502020204030203" pitchFamily="34" charset="77"/>
              </a:rPr>
              <a:t>age</a:t>
            </a:r>
            <a:r>
              <a:rPr lang="it-IT" b="1" dirty="0">
                <a:latin typeface="Lato" panose="020F0502020204030203" pitchFamily="34" charset="77"/>
              </a:rPr>
              <a:t>?</a:t>
            </a:r>
            <a:endParaRPr lang="it-IT" b="1" dirty="0">
              <a:effectLst/>
              <a:latin typeface="Lato" panose="020F0502020204030203" pitchFamily="34" charset="77"/>
            </a:endParaRPr>
          </a:p>
        </p:txBody>
      </p:sp>
      <p:sp>
        <p:nvSpPr>
          <p:cNvPr id="16" name="Rettangolo 15">
            <a:extLst>
              <a:ext uri="{FF2B5EF4-FFF2-40B4-BE49-F238E27FC236}">
                <a16:creationId xmlns:a16="http://schemas.microsoft.com/office/drawing/2014/main" id="{F490C6D2-845B-3A44-9AE8-5C53EDB29142}"/>
              </a:ext>
            </a:extLst>
          </p:cNvPr>
          <p:cNvSpPr/>
          <p:nvPr/>
        </p:nvSpPr>
        <p:spPr>
          <a:xfrm>
            <a:off x="6094477" y="2071236"/>
            <a:ext cx="2316660" cy="369332"/>
          </a:xfrm>
          <a:prstGeom prst="rect">
            <a:avLst/>
          </a:prstGeom>
        </p:spPr>
        <p:txBody>
          <a:bodyPr wrap="none">
            <a:spAutoFit/>
          </a:bodyPr>
          <a:lstStyle/>
          <a:p>
            <a:r>
              <a:rPr lang="it-IT" b="1" dirty="0" err="1">
                <a:latin typeface="Lato" panose="020F0502020204030203" pitchFamily="34" charset="77"/>
              </a:rPr>
              <a:t>What's</a:t>
            </a:r>
            <a:r>
              <a:rPr lang="it-IT" b="1" dirty="0">
                <a:latin typeface="Lato" panose="020F0502020204030203" pitchFamily="34" charset="77"/>
              </a:rPr>
              <a:t> </a:t>
            </a:r>
            <a:r>
              <a:rPr lang="it-IT" b="1" dirty="0" err="1">
                <a:latin typeface="Lato" panose="020F0502020204030203" pitchFamily="34" charset="77"/>
              </a:rPr>
              <a:t>your</a:t>
            </a:r>
            <a:r>
              <a:rPr lang="it-IT" b="1" dirty="0">
                <a:latin typeface="Lato" panose="020F0502020204030203" pitchFamily="34" charset="77"/>
              </a:rPr>
              <a:t> gender?</a:t>
            </a:r>
            <a:endParaRPr lang="it-IT" b="1" dirty="0">
              <a:effectLst/>
              <a:latin typeface="Lato" panose="020F0502020204030203" pitchFamily="34" charset="77"/>
            </a:endParaRPr>
          </a:p>
        </p:txBody>
      </p:sp>
      <p:pic>
        <p:nvPicPr>
          <p:cNvPr id="17" name="Immagine 16">
            <a:extLst>
              <a:ext uri="{FF2B5EF4-FFF2-40B4-BE49-F238E27FC236}">
                <a16:creationId xmlns:a16="http://schemas.microsoft.com/office/drawing/2014/main" id="{5717B737-67B9-034C-8F94-EFED971F49D6}"/>
              </a:ext>
            </a:extLst>
          </p:cNvPr>
          <p:cNvPicPr>
            <a:picLocks noChangeAspect="1"/>
          </p:cNvPicPr>
          <p:nvPr/>
        </p:nvPicPr>
        <p:blipFill rotWithShape="1">
          <a:blip r:embed="rId3"/>
          <a:srcRect r="17137"/>
          <a:stretch/>
        </p:blipFill>
        <p:spPr>
          <a:xfrm>
            <a:off x="6094477" y="2639306"/>
            <a:ext cx="3756073" cy="1558819"/>
          </a:xfrm>
          <a:prstGeom prst="rect">
            <a:avLst/>
          </a:prstGeom>
        </p:spPr>
      </p:pic>
      <p:sp>
        <p:nvSpPr>
          <p:cNvPr id="18" name="Rettangolo 17">
            <a:extLst>
              <a:ext uri="{FF2B5EF4-FFF2-40B4-BE49-F238E27FC236}">
                <a16:creationId xmlns:a16="http://schemas.microsoft.com/office/drawing/2014/main" id="{E1359487-A83F-9B45-83EB-76C5B3A6E5EF}"/>
              </a:ext>
            </a:extLst>
          </p:cNvPr>
          <p:cNvSpPr/>
          <p:nvPr/>
        </p:nvSpPr>
        <p:spPr>
          <a:xfrm>
            <a:off x="838200" y="4396862"/>
            <a:ext cx="3347391" cy="369332"/>
          </a:xfrm>
          <a:prstGeom prst="rect">
            <a:avLst/>
          </a:prstGeom>
        </p:spPr>
        <p:txBody>
          <a:bodyPr wrap="none">
            <a:spAutoFit/>
          </a:bodyPr>
          <a:lstStyle/>
          <a:p>
            <a:r>
              <a:rPr lang="it-IT" b="1" dirty="0" err="1">
                <a:latin typeface="Lato" panose="020F0502020204030203" pitchFamily="34" charset="77"/>
              </a:rPr>
              <a:t>What's</a:t>
            </a:r>
            <a:r>
              <a:rPr lang="it-IT" b="1" dirty="0">
                <a:latin typeface="Lato" panose="020F0502020204030203" pitchFamily="34" charset="77"/>
              </a:rPr>
              <a:t> </a:t>
            </a:r>
            <a:r>
              <a:rPr lang="it-IT" b="1" dirty="0" err="1">
                <a:latin typeface="Lato" panose="020F0502020204030203" pitchFamily="34" charset="77"/>
              </a:rPr>
              <a:t>your</a:t>
            </a:r>
            <a:r>
              <a:rPr lang="it-IT" b="1" dirty="0">
                <a:latin typeface="Lato" panose="020F0502020204030203" pitchFamily="34" charset="77"/>
              </a:rPr>
              <a:t> educational </a:t>
            </a:r>
            <a:r>
              <a:rPr lang="it-IT" b="1" dirty="0" err="1">
                <a:latin typeface="Lato" panose="020F0502020204030203" pitchFamily="34" charset="77"/>
              </a:rPr>
              <a:t>level</a:t>
            </a:r>
            <a:r>
              <a:rPr lang="it-IT" b="1" dirty="0">
                <a:latin typeface="Lato" panose="020F0502020204030203" pitchFamily="34" charset="77"/>
              </a:rPr>
              <a:t>?</a:t>
            </a:r>
            <a:endParaRPr lang="it-IT" b="1" dirty="0">
              <a:effectLst/>
              <a:latin typeface="Lato" panose="020F0502020204030203" pitchFamily="34" charset="77"/>
            </a:endParaRPr>
          </a:p>
        </p:txBody>
      </p:sp>
      <p:pic>
        <p:nvPicPr>
          <p:cNvPr id="19" name="Immagine 18">
            <a:extLst>
              <a:ext uri="{FF2B5EF4-FFF2-40B4-BE49-F238E27FC236}">
                <a16:creationId xmlns:a16="http://schemas.microsoft.com/office/drawing/2014/main" id="{5E572CB1-E15B-A041-8BE6-0BCC7246BFE5}"/>
              </a:ext>
            </a:extLst>
          </p:cNvPr>
          <p:cNvPicPr>
            <a:picLocks noChangeAspect="1"/>
          </p:cNvPicPr>
          <p:nvPr/>
        </p:nvPicPr>
        <p:blipFill>
          <a:blip r:embed="rId4"/>
          <a:stretch>
            <a:fillRect/>
          </a:stretch>
        </p:blipFill>
        <p:spPr>
          <a:xfrm>
            <a:off x="838200" y="4975627"/>
            <a:ext cx="4543295" cy="1562400"/>
          </a:xfrm>
          <a:prstGeom prst="rect">
            <a:avLst/>
          </a:prstGeom>
        </p:spPr>
      </p:pic>
      <p:sp>
        <p:nvSpPr>
          <p:cNvPr id="20" name="Rettangolo 19">
            <a:extLst>
              <a:ext uri="{FF2B5EF4-FFF2-40B4-BE49-F238E27FC236}">
                <a16:creationId xmlns:a16="http://schemas.microsoft.com/office/drawing/2014/main" id="{7A6FC628-D05A-7F4B-B7CF-518F3DDFD698}"/>
              </a:ext>
            </a:extLst>
          </p:cNvPr>
          <p:cNvSpPr/>
          <p:nvPr/>
        </p:nvSpPr>
        <p:spPr>
          <a:xfrm>
            <a:off x="6094477" y="4396862"/>
            <a:ext cx="6043642" cy="369332"/>
          </a:xfrm>
          <a:prstGeom prst="rect">
            <a:avLst/>
          </a:prstGeom>
        </p:spPr>
        <p:txBody>
          <a:bodyPr wrap="none">
            <a:spAutoFit/>
          </a:bodyPr>
          <a:lstStyle/>
          <a:p>
            <a:r>
              <a:rPr lang="it-IT" b="1" dirty="0">
                <a:latin typeface="Lato" panose="020F0502020204030203" pitchFamily="34" charset="77"/>
              </a:rPr>
              <a:t>How </a:t>
            </a:r>
            <a:r>
              <a:rPr lang="it-IT" b="1" dirty="0" err="1">
                <a:latin typeface="Lato" panose="020F0502020204030203" pitchFamily="34" charset="77"/>
              </a:rPr>
              <a:t>frequently</a:t>
            </a:r>
            <a:r>
              <a:rPr lang="it-IT" b="1" dirty="0">
                <a:latin typeface="Lato" panose="020F0502020204030203" pitchFamily="34" charset="77"/>
              </a:rPr>
              <a:t> do </a:t>
            </a:r>
            <a:r>
              <a:rPr lang="it-IT" b="1" dirty="0" err="1">
                <a:latin typeface="Lato" panose="020F0502020204030203" pitchFamily="34" charset="77"/>
              </a:rPr>
              <a:t>you</a:t>
            </a:r>
            <a:r>
              <a:rPr lang="it-IT" b="1" dirty="0">
                <a:latin typeface="Lato" panose="020F0502020204030203" pitchFamily="34" charset="77"/>
              </a:rPr>
              <a:t> use </a:t>
            </a:r>
            <a:r>
              <a:rPr lang="it-IT" b="1" dirty="0" err="1">
                <a:latin typeface="Lato" panose="020F0502020204030203" pitchFamily="34" charset="77"/>
              </a:rPr>
              <a:t>your</a:t>
            </a:r>
            <a:r>
              <a:rPr lang="it-IT" b="1" dirty="0">
                <a:latin typeface="Lato" panose="020F0502020204030203" pitchFamily="34" charset="77"/>
              </a:rPr>
              <a:t> </a:t>
            </a:r>
            <a:r>
              <a:rPr lang="it-IT" b="1" dirty="0" err="1">
                <a:latin typeface="Lato" panose="020F0502020204030203" pitchFamily="34" charset="77"/>
              </a:rPr>
              <a:t>smartphone</a:t>
            </a:r>
            <a:r>
              <a:rPr lang="it-IT" b="1" dirty="0">
                <a:latin typeface="Lato" panose="020F0502020204030203" pitchFamily="34" charset="77"/>
              </a:rPr>
              <a:t> on </a:t>
            </a:r>
            <a:r>
              <a:rPr lang="it-IT" b="1" dirty="0" err="1">
                <a:latin typeface="Lato" panose="020F0502020204030203" pitchFamily="34" charset="77"/>
              </a:rPr>
              <a:t>average</a:t>
            </a:r>
            <a:r>
              <a:rPr lang="it-IT" b="1" dirty="0">
                <a:latin typeface="Lato" panose="020F0502020204030203" pitchFamily="34" charset="77"/>
              </a:rPr>
              <a:t>?</a:t>
            </a:r>
          </a:p>
        </p:txBody>
      </p:sp>
      <p:pic>
        <p:nvPicPr>
          <p:cNvPr id="21" name="Immagine 20">
            <a:extLst>
              <a:ext uri="{FF2B5EF4-FFF2-40B4-BE49-F238E27FC236}">
                <a16:creationId xmlns:a16="http://schemas.microsoft.com/office/drawing/2014/main" id="{7BD78DCC-D6A6-6246-B00C-F9746BAAF40F}"/>
              </a:ext>
            </a:extLst>
          </p:cNvPr>
          <p:cNvPicPr>
            <a:picLocks noChangeAspect="1"/>
          </p:cNvPicPr>
          <p:nvPr/>
        </p:nvPicPr>
        <p:blipFill>
          <a:blip r:embed="rId5"/>
          <a:srcRect/>
          <a:stretch/>
        </p:blipFill>
        <p:spPr>
          <a:xfrm>
            <a:off x="6094476" y="4854393"/>
            <a:ext cx="4461907" cy="1683634"/>
          </a:xfrm>
          <a:prstGeom prst="rect">
            <a:avLst/>
          </a:prstGeom>
        </p:spPr>
      </p:pic>
    </p:spTree>
    <p:extLst>
      <p:ext uri="{BB962C8B-B14F-4D97-AF65-F5344CB8AC3E}">
        <p14:creationId xmlns:p14="http://schemas.microsoft.com/office/powerpoint/2010/main" val="42847377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1102</Words>
  <Application>Microsoft Macintosh PowerPoint</Application>
  <PresentationFormat>Widescreen</PresentationFormat>
  <Paragraphs>186</Paragraphs>
  <Slides>21</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21</vt:i4>
      </vt:variant>
    </vt:vector>
  </HeadingPairs>
  <TitlesOfParts>
    <vt:vector size="28" baseType="lpstr">
      <vt:lpstr>Arial</vt:lpstr>
      <vt:lpstr>Baskerville Old Face</vt:lpstr>
      <vt:lpstr>Calibri</vt:lpstr>
      <vt:lpstr>Calibri Light</vt:lpstr>
      <vt:lpstr>Lato</vt:lpstr>
      <vt:lpstr>Pattaya</vt:lpstr>
      <vt:lpstr>Tema di Office</vt:lpstr>
      <vt:lpstr>CiakTime</vt:lpstr>
      <vt:lpstr>Idea</vt:lpstr>
      <vt:lpstr>Competitors analysis</vt:lpstr>
      <vt:lpstr>Competitors analysis</vt:lpstr>
      <vt:lpstr>Presentazione standard di PowerPoint</vt:lpstr>
      <vt:lpstr>User profile</vt:lpstr>
      <vt:lpstr>Presentazione standard di PowerPoint</vt:lpstr>
      <vt:lpstr>Presentazione standard di PowerPoint</vt:lpstr>
      <vt:lpstr>Questionnaire – Part 1</vt:lpstr>
      <vt:lpstr>Questionnaire – Part 2</vt:lpstr>
      <vt:lpstr>Questionnaire – Part 3</vt:lpstr>
      <vt:lpstr>Questionnaire – Part 4</vt:lpstr>
      <vt:lpstr>Search for a movie or a person</vt:lpstr>
      <vt:lpstr>Add movie to a list </vt:lpstr>
      <vt:lpstr>Presentazione standard di PowerPoint</vt:lpstr>
      <vt:lpstr>Competitors analysis</vt:lpstr>
      <vt:lpstr>User profile</vt:lpstr>
      <vt:lpstr>User profile</vt:lpstr>
      <vt:lpstr>Competitors analysis</vt:lpstr>
      <vt:lpstr>Competitors analysis</vt:lpstr>
      <vt:lpstr>Competitors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CiakTime</dc:title>
  <dc:creator>Martina Turbessi</dc:creator>
  <cp:lastModifiedBy>Martina Turbessi</cp:lastModifiedBy>
  <cp:revision>22</cp:revision>
  <dcterms:created xsi:type="dcterms:W3CDTF">2021-07-02T14:15:23Z</dcterms:created>
  <dcterms:modified xsi:type="dcterms:W3CDTF">2021-07-03T10:02:54Z</dcterms:modified>
</cp:coreProperties>
</file>