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4A5"/>
    <a:srgbClr val="FFC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E0BE2-DC03-A448-93BF-10B144E2C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07BC4F-028C-0242-9FE2-BF7AA4F7B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801ADF-C2A0-114F-86D6-C7B9BF02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D4721D-C9AD-8E4F-8B8F-29F7C891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1A676-1B6F-1A43-9442-B4FD1901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41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4D1EE-762D-A14B-A218-5B0275A0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5F8344-825D-EB46-AE25-D0F8CF12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24516B-F92A-E14F-A0F8-59BFDA08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B2A07E-206E-F043-B215-47F451A5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25E157-9BA9-D140-BED9-22089484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F0B6A04-69EB-864B-B367-5747CF5F1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2E3EF9-57AB-B340-88E1-6CF720261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ECCFE4-B6EA-0F48-A9A1-45B4E4F0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B44F3C-D81A-2048-808C-640D1DE4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F72473-90C9-0D40-A939-BD633CD7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70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EDD30-0452-B24B-B820-2ED4E781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FACF7D-BA75-6A4B-8A4E-2D087908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A78FE7-C20D-F146-B0B8-5820B446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6EFD81-B2E2-9B49-BB30-52D38651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D0DBBC-1663-124A-909E-033F4AF3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99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A7B681-B03F-0A4C-A64F-DDB63E04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8CFA1A-090B-E54D-8F75-F359B4A2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CCC4F0-D4B4-E740-AA58-AB291132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C18A36-FB39-DD4B-8EA5-F9A1A02E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A568A4-663C-DA45-8041-A732A343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5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16627-EAA2-074A-B6A7-54A6E771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FB7F5A-D762-A442-B58F-3A449D58E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E82992-C82D-8D48-9793-823D20376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1C2CA5-76B3-9F4D-999E-382B5C4A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47B25D-6F75-944B-9EA4-3E094354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467A2D-1C15-B241-B515-9529DC8D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2233E1-F46D-5949-B3CF-50ECA143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B8E627-736B-1449-9E55-65F79ADF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E9B6DE-D689-8144-B8DB-1E36E0228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D18459-2C33-AF4B-9EC2-973CC60A2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EAF276-762B-9B4A-BEB0-711ABC698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A5BACAE-009D-3B4F-99E5-D29E7535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A1150E-2C07-B145-8A10-9DE11546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F26925B-3864-4245-ABA9-950BDC41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26FC-F16F-D444-9C5D-228711B9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82E589C-2A27-794D-8FDF-7C80D09C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B72981F-693E-3545-858C-939206BD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008D89-E3BC-8148-AD03-6A14E01A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15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F3D428D-56D7-8B45-8469-E8D12E2D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0CBE0A-B1F5-2E49-BEAA-00208167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62E669-A962-AA4A-98C8-23AE8F7B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615123-E483-8B40-81F0-25288CEB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7FE059-D210-0644-9479-B45063A93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3EA561-4FCA-8748-9FD8-0A5BE73B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283AE5-3ABA-E148-9747-D867CCF4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520DA3-2BB4-BE4B-A11F-4F197F39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625679-FDA4-EE45-A952-2FBC67A2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98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226E4-096E-564D-9D11-BBFA9D49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EEA6CCA-51A2-6C4D-BA52-4C1128C5D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72C943-528F-464A-81FE-BC7EEC07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9BDC9-3D92-1B42-9A06-D260DBD9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1924C6-59C5-6E42-9C42-AEBDD467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D448DA-29D6-9C49-906A-97F4969A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8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3A16FC-B622-5349-A57B-4CCBB8E5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D2A0C7-4EF9-6E4B-9CA3-922AD8E2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441555-59F1-9546-8729-67574B4F4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0A19-D111-084A-8112-E4861B7438A2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4E0CA0-443B-F64D-B7EB-2D4B769FE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2671AD-2329-A44D-A8A0-334A9BB56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8C8D-C045-B245-997F-672A0185226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2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04F488-8FB2-A04F-86C4-C16DF6662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738" y="647593"/>
            <a:ext cx="4467792" cy="3060541"/>
          </a:xfrm>
        </p:spPr>
        <p:txBody>
          <a:bodyPr anchorCtr="0"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Pattaya" pitchFamily="2" charset="-34"/>
                <a:ea typeface="Baskerville SemiBold" panose="02020502070401020303" pitchFamily="18" charset="0"/>
                <a:cs typeface="Pattaya" pitchFamily="2" charset="-34"/>
              </a:rPr>
              <a:t>CiakTime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2F8247-C840-AF43-9347-519DBFF9B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738" y="3800209"/>
            <a:ext cx="4467792" cy="2410198"/>
          </a:xfrm>
        </p:spPr>
        <p:txBody>
          <a:bodyPr>
            <a:normAutofit/>
          </a:bodyPr>
          <a:lstStyle/>
          <a:p>
            <a:r>
              <a:rPr lang="it-IT" sz="1500">
                <a:solidFill>
                  <a:srgbClr val="FFFFFF"/>
                </a:solidFill>
                <a:latin typeface="Lato" panose="020F05020202040302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Human Computer Interaction Course </a:t>
            </a:r>
            <a:br>
              <a:rPr lang="it-IT" sz="1500">
                <a:solidFill>
                  <a:srgbClr val="FFFFFF"/>
                </a:solidFill>
                <a:latin typeface="Lato" panose="020F0502020204030203" pitchFamily="34" charset="77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t-IT" sz="1500">
                <a:solidFill>
                  <a:srgbClr val="FFFFFF"/>
                </a:solidFill>
                <a:latin typeface="Lato" panose="020F05020202040302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Prof.ssa Catarci</a:t>
            </a:r>
            <a:br>
              <a:rPr lang="it-IT" sz="1500">
                <a:solidFill>
                  <a:srgbClr val="FFFFFF"/>
                </a:solidFill>
                <a:latin typeface="Lato" panose="020F0502020204030203" pitchFamily="34" charset="77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t-IT" sz="1500">
                <a:solidFill>
                  <a:srgbClr val="FFFFFF"/>
                </a:solidFill>
                <a:latin typeface="Lato" panose="020F05020202040302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Prof.ssa Mirabella</a:t>
            </a:r>
            <a:br>
              <a:rPr lang="it-IT" sz="1500">
                <a:solidFill>
                  <a:srgbClr val="FFFFFF"/>
                </a:solidFill>
                <a:latin typeface="Lato" panose="020F0502020204030203" pitchFamily="34" charset="77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it-IT" sz="1500">
                <a:solidFill>
                  <a:srgbClr val="FFFFFF"/>
                </a:solidFill>
                <a:latin typeface="Lato" panose="020F05020202040302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A.A. 2020/2021 </a:t>
            </a:r>
          </a:p>
          <a:p>
            <a:endParaRPr lang="it-IT" sz="1500">
              <a:solidFill>
                <a:srgbClr val="FFFFFF"/>
              </a:solidFill>
              <a:effectLst/>
              <a:latin typeface="Lato" panose="020F0502020204030203" pitchFamily="34" charset="77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it-IT" sz="1500">
              <a:solidFill>
                <a:srgbClr val="FFFFFF"/>
              </a:solidFill>
              <a:latin typeface="Lato" panose="020F0502020204030203" pitchFamily="34" charset="77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it-IT" sz="1500">
                <a:solidFill>
                  <a:srgbClr val="FFFFFF"/>
                </a:solidFill>
                <a:latin typeface="Lato" panose="020F0502020204030203" pitchFamily="34" charset="77"/>
              </a:rPr>
              <a:t>Mauro Ficorella – 1941639</a:t>
            </a:r>
            <a:br>
              <a:rPr lang="it-IT" sz="1500">
                <a:solidFill>
                  <a:srgbClr val="FFFFFF"/>
                </a:solidFill>
                <a:latin typeface="Lato" panose="020F0502020204030203" pitchFamily="34" charset="77"/>
              </a:rPr>
            </a:br>
            <a:r>
              <a:rPr lang="it-IT" sz="1500">
                <a:solidFill>
                  <a:srgbClr val="FFFFFF"/>
                </a:solidFill>
                <a:latin typeface="Lato" panose="020F0502020204030203" pitchFamily="34" charset="77"/>
              </a:rPr>
              <a:t>Martina Turbessi – 1944497</a:t>
            </a:r>
            <a:br>
              <a:rPr lang="it-IT" sz="1500">
                <a:solidFill>
                  <a:srgbClr val="FFFFFF"/>
                </a:solidFill>
                <a:latin typeface="Lato" panose="020F0502020204030203" pitchFamily="34" charset="77"/>
              </a:rPr>
            </a:br>
            <a:r>
              <a:rPr lang="it-IT" sz="1500">
                <a:solidFill>
                  <a:srgbClr val="FFFFFF"/>
                </a:solidFill>
                <a:latin typeface="Lato" panose="020F0502020204030203" pitchFamily="34" charset="77"/>
              </a:rPr>
              <a:t>Valentina Sisti - 1952657</a:t>
            </a:r>
          </a:p>
          <a:p>
            <a:endParaRPr lang="it-IT" sz="1500">
              <a:solidFill>
                <a:srgbClr val="FFFFFF"/>
              </a:solidFill>
              <a:effectLst/>
              <a:latin typeface="Lato" panose="020F0502020204030203" pitchFamily="34" charset="77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1500">
              <a:solidFill>
                <a:srgbClr val="FFFFFF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4EE226-4758-6B4E-BBAF-8233B360F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635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54647-A18E-C447-9BBB-4D36D3C7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altLang="it-IT">
                <a:solidFill>
                  <a:srgbClr val="FFFFFF"/>
                </a:solidFill>
                <a:latin typeface="Pattaya" pitchFamily="2" charset="-34"/>
                <a:cs typeface="Pattaya" pitchFamily="2" charset="-34"/>
              </a:rPr>
              <a:t>Idea</a:t>
            </a:r>
            <a:endParaRPr lang="en-GB">
              <a:solidFill>
                <a:srgbClr val="FFFFFF"/>
              </a:solidFill>
              <a:latin typeface="Pattaya" pitchFamily="2" charset="-34"/>
              <a:cs typeface="Pattaya" pitchFamily="2" charset="-34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BF2939-123B-C149-8C23-1CAA087B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7" y="591344"/>
            <a:ext cx="7311305" cy="5585619"/>
          </a:xfrm>
        </p:spPr>
        <p:txBody>
          <a:bodyPr anchor="ctr"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</a:pPr>
            <a:r>
              <a:rPr lang="en-GB" altLang="it-IT" sz="2000" dirty="0">
                <a:latin typeface="Lato" panose="020F0502020204030203" pitchFamily="34" charset="77"/>
                <a:ea typeface="ＭＳ Ｐゴシック"/>
              </a:rPr>
              <a:t>We are presenting CiakTime, an app designed for cinema lovers.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</a:pPr>
            <a:endParaRPr lang="en-GB" altLang="it-IT" sz="2000" dirty="0">
              <a:latin typeface="Lato" panose="020F0502020204030203" pitchFamily="34" charset="77"/>
              <a:ea typeface="ＭＳ Ｐゴシック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None/>
            </a:pPr>
            <a:r>
              <a:rPr lang="en-GB" altLang="it-IT" sz="2000" dirty="0">
                <a:latin typeface="Lato" panose="020F0502020204030203" pitchFamily="34" charset="77"/>
                <a:ea typeface="ＭＳ Ｐゴシック"/>
              </a:rPr>
              <a:t>This app offers the following functionalities: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FontTx/>
              <a:buChar char="•"/>
            </a:pPr>
            <a:r>
              <a:rPr lang="en-GB" altLang="it-IT" sz="2000" dirty="0">
                <a:latin typeface="Lato" panose="020F0502020204030203" pitchFamily="34" charset="77"/>
                <a:ea typeface="ＭＳ Ｐゴシック"/>
              </a:rPr>
              <a:t>Search for movies by title and for members of the cast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FontTx/>
              <a:buChar char="•"/>
            </a:pPr>
            <a:r>
              <a:rPr lang="en-GB" altLang="it-IT" sz="2000" dirty="0">
                <a:latin typeface="Lato" panose="020F0502020204030203" pitchFamily="34" charset="77"/>
                <a:ea typeface="ＭＳ Ｐゴシック"/>
              </a:rPr>
              <a:t>Read information about plot, cast, year of release, duration, genre, movie director and streaming platform on which the movie is available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FontTx/>
              <a:buChar char="•"/>
            </a:pPr>
            <a:r>
              <a:rPr lang="en-GB" altLang="it-IT" sz="2000" dirty="0">
                <a:latin typeface="Lato" panose="020F0502020204030203" pitchFamily="34" charset="77"/>
                <a:ea typeface="ＭＳ Ｐゴシック"/>
              </a:rPr>
              <a:t>Look for popular and upcoming movies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FontTx/>
              <a:buChar char="•"/>
            </a:pPr>
            <a:r>
              <a:rPr lang="en-GB" altLang="it-IT" sz="2000" dirty="0">
                <a:latin typeface="Lato" panose="020F0502020204030203" pitchFamily="34" charset="77"/>
                <a:ea typeface="ＭＳ Ｐゴシック"/>
              </a:rPr>
              <a:t>Keep track of already watched movies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FontTx/>
              <a:buChar char="•"/>
            </a:pPr>
            <a:r>
              <a:rPr lang="en-GB" altLang="it-IT" sz="2000" dirty="0">
                <a:latin typeface="Lato" panose="020F0502020204030203" pitchFamily="34" charset="77"/>
                <a:ea typeface="ＭＳ Ｐゴシック"/>
              </a:rPr>
              <a:t>Add new movies in a watchlist to track the movie the user wants to watch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FontTx/>
              <a:buChar char="•"/>
            </a:pPr>
            <a:r>
              <a:rPr lang="en-GB" altLang="it-IT" sz="2000" dirty="0">
                <a:latin typeface="Lato" panose="020F0502020204030203" pitchFamily="34" charset="77"/>
                <a:ea typeface="ＭＳ Ｐゴシック"/>
              </a:rPr>
              <a:t>Add movies to “favourite movies” list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FontTx/>
              <a:buChar char="•"/>
            </a:pPr>
            <a:r>
              <a:rPr lang="en-GB" altLang="it-IT" sz="2000" dirty="0">
                <a:latin typeface="Lato" panose="020F0502020204030203" pitchFamily="34" charset="77"/>
                <a:ea typeface="ＭＳ Ｐゴシック"/>
              </a:rPr>
              <a:t>Review and rate watched movies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FontTx/>
              <a:buChar char="•"/>
            </a:pPr>
            <a:r>
              <a:rPr lang="en-GB" altLang="it-IT" sz="2000" dirty="0">
                <a:latin typeface="Lato" panose="020F0502020204030203" pitchFamily="34" charset="77"/>
                <a:ea typeface="ＭＳ Ｐゴシック"/>
              </a:rPr>
              <a:t>Comment and like reviews made by other users</a:t>
            </a:r>
            <a:endParaRPr lang="en-GB" sz="2000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518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6062C7-DAC9-1D41-B598-3F15F050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 altLang="it-IT" dirty="0">
                <a:solidFill>
                  <a:srgbClr val="FFFFFF"/>
                </a:solidFill>
                <a:latin typeface="Pattaya" pitchFamily="2" charset="-34"/>
                <a:cs typeface="Pattaya" pitchFamily="2" charset="-34"/>
              </a:rPr>
              <a:t>Competitors </a:t>
            </a:r>
            <a:r>
              <a:rPr lang="it-IT" altLang="it-IT" dirty="0" err="1">
                <a:solidFill>
                  <a:srgbClr val="FFFFFF"/>
                </a:solidFill>
                <a:latin typeface="Pattaya" pitchFamily="2" charset="-34"/>
                <a:cs typeface="Pattaya" pitchFamily="2" charset="-34"/>
              </a:rPr>
              <a:t>analysis</a:t>
            </a:r>
            <a:endParaRPr lang="en-GB" dirty="0">
              <a:solidFill>
                <a:srgbClr val="FFFFFF"/>
              </a:solidFill>
              <a:latin typeface="Pattaya" pitchFamily="2" charset="-34"/>
              <a:cs typeface="Pattaya" pitchFamily="2" charset="-3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D2530AF-8FE6-F245-A57E-AE42DA0417E6}"/>
              </a:ext>
            </a:extLst>
          </p:cNvPr>
          <p:cNvGrpSpPr/>
          <p:nvPr/>
        </p:nvGrpSpPr>
        <p:grpSpPr>
          <a:xfrm>
            <a:off x="838200" y="1847628"/>
            <a:ext cx="10515600" cy="4257900"/>
            <a:chOff x="838200" y="1447800"/>
            <a:chExt cx="10122568" cy="4098758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91448571-92BA-BD44-8453-83FFA5553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1447800"/>
              <a:ext cx="190500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marL="342900" indent="-342900">
                <a:spcBef>
                  <a:spcPct val="20000"/>
                </a:spcBef>
                <a:buClr>
                  <a:srgbClr val="822433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562100" indent="-228600">
                <a:spcBef>
                  <a:spcPct val="20000"/>
                </a:spcBef>
                <a:buChar char="–"/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1981200" indent="-228600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438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895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352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10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GB" altLang="it-IT" sz="2800" b="1" dirty="0">
                  <a:solidFill>
                    <a:schemeClr val="tx1"/>
                  </a:solidFill>
                  <a:latin typeface="Lato" panose="020F0502020204030203" pitchFamily="34" charset="77"/>
                  <a:cs typeface="Pattaya" pitchFamily="2" charset="-34"/>
                </a:rPr>
                <a:t>IMDb</a:t>
              </a:r>
            </a:p>
          </p:txBody>
        </p: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C210EDA0-92AD-2C49-80BC-7D762C16EAF3}"/>
                </a:ext>
              </a:extLst>
            </p:cNvPr>
            <p:cNvGrpSpPr/>
            <p:nvPr/>
          </p:nvGrpSpPr>
          <p:grpSpPr>
            <a:xfrm>
              <a:off x="838200" y="2193131"/>
              <a:ext cx="10122568" cy="3353427"/>
              <a:chOff x="838200" y="2193131"/>
              <a:chExt cx="10122568" cy="3353427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A1C8EAEA-A56C-8141-85B5-DCC4635CA6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3228975"/>
                <a:ext cx="10122568" cy="231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2">
                <a:normAutofit/>
              </a:bodyPr>
              <a:lstStyle>
                <a:lvl1pPr marL="342900" indent="-342900">
                  <a:spcBef>
                    <a:spcPct val="20000"/>
                  </a:spcBef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5621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1981200" indent="-228600">
                  <a:spcBef>
                    <a:spcPct val="20000"/>
                  </a:spcBef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438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895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352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10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GB" altLang="it-IT" sz="1600" b="1" dirty="0">
                    <a:solidFill>
                      <a:schemeClr val="tx1"/>
                    </a:solidFill>
                    <a:latin typeface="Lato" panose="020F0502020204030203" pitchFamily="34" charset="77"/>
                  </a:rPr>
                  <a:t>Strengths: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Huge fanbase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Reference app regarding cinema and movies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Limitless cinema database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Offers information about showtimes and theatres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Suggests movies based on users’ watchlists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GB" altLang="it-IT" sz="1600" dirty="0">
                  <a:latin typeface="Lato" panose="020F0502020204030203" pitchFamily="34" charset="77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GB" altLang="it-IT" sz="1600" dirty="0">
                  <a:latin typeface="Lato" panose="020F0502020204030203" pitchFamily="34" charset="77"/>
                </a:endParaRPr>
              </a:p>
              <a:p>
                <a:pPr>
                  <a:lnSpc>
                    <a:spcPct val="90000"/>
                  </a:lnSpc>
                  <a:buNone/>
                  <a:defRPr/>
                </a:pPr>
                <a:r>
                  <a:rPr lang="en-GB" altLang="it-IT" sz="1600" b="1" dirty="0">
                    <a:solidFill>
                      <a:schemeClr val="tx1"/>
                    </a:solidFill>
                    <a:latin typeface="Lato" panose="020F0502020204030203" pitchFamily="34" charset="77"/>
                  </a:rPr>
                  <a:t>Weaknesses: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No exchange of opinions between users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No possibility to keep track of already watched movies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No possibility to save favourite movies in a list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It’s not very intuitive retrieve movies specific information due to the high number of functionality offered by the application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GB" altLang="it-IT" sz="1600" dirty="0"/>
              </a:p>
            </p:txBody>
          </p:sp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76756DC9-7CB7-3E45-95B2-01FB94C18E42}"/>
                  </a:ext>
                </a:extLst>
              </p:cNvPr>
              <p:cNvGrpSpPr/>
              <p:nvPr/>
            </p:nvGrpSpPr>
            <p:grpSpPr>
              <a:xfrm>
                <a:off x="838200" y="2193131"/>
                <a:ext cx="4471987" cy="763587"/>
                <a:chOff x="912813" y="2147888"/>
                <a:chExt cx="4471987" cy="763587"/>
              </a:xfrm>
            </p:grpSpPr>
            <p:sp>
              <p:nvSpPr>
                <p:cNvPr id="4" name="Rectangle 5">
                  <a:extLst>
                    <a:ext uri="{FF2B5EF4-FFF2-40B4-BE49-F238E27FC236}">
                      <a16:creationId xmlns:a16="http://schemas.microsoft.com/office/drawing/2014/main" id="{3753BCEF-641D-524D-B9FD-4534096472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875" y="2546350"/>
                  <a:ext cx="2089150" cy="327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normAutofit/>
                </a:bodyPr>
                <a:lstStyle>
                  <a:lvl1pPr marL="342900" indent="-342900">
                    <a:spcBef>
                      <a:spcPct val="20000"/>
                    </a:spcBef>
                    <a:buClr>
                      <a:srgbClr val="822433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562100" indent="-228600">
                    <a:spcBef>
                      <a:spcPct val="20000"/>
                    </a:spcBef>
                    <a:buChar char="–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1981200" indent="-228600">
                    <a:spcBef>
                      <a:spcPct val="20000"/>
                    </a:spcBef>
                    <a:buChar char="»"/>
                    <a:defRPr sz="12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4384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895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352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10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buFontTx/>
                    <a:buNone/>
                  </a:pPr>
                  <a:r>
                    <a:rPr lang="en-GB" altLang="it-IT" sz="1600" dirty="0">
                      <a:latin typeface="Lato" panose="020F0502020204030203" pitchFamily="34" charset="77"/>
                    </a:rPr>
                    <a:t>+100mln downloads</a:t>
                  </a:r>
                </a:p>
                <a:p>
                  <a:pPr eaLnBrk="1" hangingPunct="1">
                    <a:lnSpc>
                      <a:spcPct val="90000"/>
                    </a:lnSpc>
                    <a:buFontTx/>
                    <a:buNone/>
                  </a:pPr>
                  <a:endParaRPr lang="en-GB" altLang="it-IT" sz="1600" dirty="0"/>
                </a:p>
              </p:txBody>
            </p:sp>
            <p:pic>
              <p:nvPicPr>
                <p:cNvPr id="7" name="Immagine 2">
                  <a:extLst>
                    <a:ext uri="{FF2B5EF4-FFF2-40B4-BE49-F238E27FC236}">
                      <a16:creationId xmlns:a16="http://schemas.microsoft.com/office/drawing/2014/main" id="{974366AD-84BF-7647-92AE-F419CB49CD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2813" y="2147888"/>
                  <a:ext cx="765175" cy="763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" name="Immagine 13">
                  <a:extLst>
                    <a:ext uri="{FF2B5EF4-FFF2-40B4-BE49-F238E27FC236}">
                      <a16:creationId xmlns:a16="http://schemas.microsoft.com/office/drawing/2014/main" id="{C9C17FD9-E1B7-E34E-887F-8D1BE87AE6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87550" y="2230438"/>
                  <a:ext cx="1187450" cy="2524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" name="Immagine 3" descr="Immagine che contiene volante, ingranaggio&#10;&#10;Descrizione generata automaticamente">
                  <a:extLst>
                    <a:ext uri="{FF2B5EF4-FFF2-40B4-BE49-F238E27FC236}">
                      <a16:creationId xmlns:a16="http://schemas.microsoft.com/office/drawing/2014/main" id="{CCB8C9A3-CAF3-8749-ACC0-4B5A158D34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4438" y="2147888"/>
                  <a:ext cx="360362" cy="358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" name="Immagine 5">
                  <a:extLst>
                    <a:ext uri="{FF2B5EF4-FFF2-40B4-BE49-F238E27FC236}">
                      <a16:creationId xmlns:a16="http://schemas.microsoft.com/office/drawing/2014/main" id="{6741F8E1-0544-4245-BBFF-F66F290D93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8200" y="2147888"/>
                  <a:ext cx="360363" cy="358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0845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6062C7-DAC9-1D41-B598-3F15F050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 altLang="it-IT" dirty="0">
                <a:solidFill>
                  <a:srgbClr val="FFFFFF"/>
                </a:solidFill>
                <a:latin typeface="Pattaya" pitchFamily="2" charset="-34"/>
                <a:cs typeface="Pattaya" pitchFamily="2" charset="-34"/>
              </a:rPr>
              <a:t>Competitors </a:t>
            </a:r>
            <a:r>
              <a:rPr lang="it-IT" altLang="it-IT" dirty="0" err="1">
                <a:solidFill>
                  <a:srgbClr val="FFFFFF"/>
                </a:solidFill>
                <a:latin typeface="Pattaya" pitchFamily="2" charset="-34"/>
                <a:cs typeface="Pattaya" pitchFamily="2" charset="-34"/>
              </a:rPr>
              <a:t>analysis</a:t>
            </a:r>
            <a:endParaRPr lang="en-GB" dirty="0">
              <a:solidFill>
                <a:srgbClr val="FFFFFF"/>
              </a:solidFill>
              <a:latin typeface="Pattaya" pitchFamily="2" charset="-34"/>
              <a:cs typeface="Pattaya" pitchFamily="2" charset="-3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D2530AF-8FE6-F245-A57E-AE42DA0417E6}"/>
              </a:ext>
            </a:extLst>
          </p:cNvPr>
          <p:cNvGrpSpPr/>
          <p:nvPr/>
        </p:nvGrpSpPr>
        <p:grpSpPr>
          <a:xfrm>
            <a:off x="838200" y="1847628"/>
            <a:ext cx="10515600" cy="4257900"/>
            <a:chOff x="838200" y="1447800"/>
            <a:chExt cx="10122568" cy="4098758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91448571-92BA-BD44-8453-83FFA5553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1447800"/>
              <a:ext cx="20891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 marL="342900" indent="-342900">
                <a:spcBef>
                  <a:spcPct val="20000"/>
                </a:spcBef>
                <a:buClr>
                  <a:srgbClr val="822433"/>
                </a:buClr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562100" indent="-228600">
                <a:spcBef>
                  <a:spcPct val="20000"/>
                </a:spcBef>
                <a:buChar char="–"/>
                <a:defRPr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1981200" indent="-228600">
                <a:spcBef>
                  <a:spcPct val="20000"/>
                </a:spcBef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4384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895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352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10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en-GB" altLang="it-IT" sz="2800" b="1" dirty="0" err="1">
                  <a:solidFill>
                    <a:schemeClr val="tx1"/>
                  </a:solidFill>
                  <a:latin typeface="Lato" panose="020F0502020204030203" pitchFamily="34" charset="77"/>
                  <a:cs typeface="Pattaya" pitchFamily="2" charset="-34"/>
                </a:rPr>
                <a:t>Cinemaniac</a:t>
              </a:r>
              <a:endParaRPr lang="en-GB" altLang="it-IT" sz="2800" b="1" dirty="0">
                <a:solidFill>
                  <a:schemeClr val="tx1"/>
                </a:solidFill>
                <a:latin typeface="Lato" panose="020F0502020204030203" pitchFamily="34" charset="77"/>
                <a:cs typeface="Pattaya" pitchFamily="2" charset="-34"/>
              </a:endParaRPr>
            </a:p>
          </p:txBody>
        </p: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C210EDA0-92AD-2C49-80BC-7D762C16EAF3}"/>
                </a:ext>
              </a:extLst>
            </p:cNvPr>
            <p:cNvGrpSpPr/>
            <p:nvPr/>
          </p:nvGrpSpPr>
          <p:grpSpPr>
            <a:xfrm>
              <a:off x="838200" y="2193131"/>
              <a:ext cx="10122568" cy="3353427"/>
              <a:chOff x="838200" y="2193131"/>
              <a:chExt cx="10122568" cy="3353427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A1C8EAEA-A56C-8141-85B5-DCC4635CA6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3228975"/>
                <a:ext cx="10122568" cy="231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numCol="2">
                <a:normAutofit/>
              </a:bodyPr>
              <a:lstStyle>
                <a:lvl1pPr marL="342900" indent="-342900">
                  <a:spcBef>
                    <a:spcPct val="20000"/>
                  </a:spcBef>
                  <a:buClr>
                    <a:srgbClr val="822433"/>
                  </a:buClr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562100" indent="-228600">
                  <a:spcBef>
                    <a:spcPct val="20000"/>
                  </a:spcBef>
                  <a:buChar char="–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1981200" indent="-228600">
                  <a:spcBef>
                    <a:spcPct val="20000"/>
                  </a:spcBef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4384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895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352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10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GB" altLang="it-IT" sz="1600" b="1" dirty="0">
                    <a:solidFill>
                      <a:schemeClr val="tx1"/>
                    </a:solidFill>
                    <a:latin typeface="Lato" panose="020F0502020204030203" pitchFamily="34" charset="77"/>
                  </a:rPr>
                  <a:t>Strengths:</a:t>
                </a:r>
              </a:p>
              <a:p>
                <a:r>
                  <a:rPr lang="en-GB" altLang="it-IT" sz="1600" dirty="0">
                    <a:latin typeface="Lato" panose="020F0502020204030203" pitchFamily="34" charset="77"/>
                  </a:rPr>
                  <a:t>Keep track of seen movies</a:t>
                </a:r>
              </a:p>
              <a:p>
                <a:r>
                  <a:rPr lang="en-GB" altLang="it-IT" sz="1600" dirty="0">
                    <a:latin typeface="Lato" panose="020F0502020204030203" pitchFamily="34" charset="77"/>
                  </a:rPr>
                  <a:t>Possibility to save favourite movies in a list 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Statistics about user watch history and preferences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GB" altLang="it-IT" sz="1600" dirty="0">
                  <a:latin typeface="Lato" panose="020F0502020204030203" pitchFamily="34" charset="77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GB" altLang="it-IT" sz="1600" dirty="0">
                  <a:latin typeface="Lato" panose="020F0502020204030203" pitchFamily="34" charset="77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GB" altLang="it-IT" sz="1600" dirty="0">
                  <a:latin typeface="Lato" panose="020F0502020204030203" pitchFamily="34" charset="77"/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en-GB" altLang="it-IT" sz="1600" dirty="0">
                  <a:latin typeface="Lato" panose="020F0502020204030203" pitchFamily="34" charset="77"/>
                </a:endParaRPr>
              </a:p>
              <a:p>
                <a:pPr>
                  <a:lnSpc>
                    <a:spcPct val="90000"/>
                  </a:lnSpc>
                  <a:buNone/>
                  <a:defRPr/>
                </a:pPr>
                <a:r>
                  <a:rPr lang="en-GB" altLang="it-IT" sz="1600" b="1" dirty="0">
                    <a:solidFill>
                      <a:schemeClr val="tx1"/>
                    </a:solidFill>
                    <a:latin typeface="Lato" panose="020F0502020204030203" pitchFamily="34" charset="77"/>
                  </a:rPr>
                  <a:t>Weaknesses:</a:t>
                </a:r>
              </a:p>
              <a:p>
                <a:pPr>
                  <a:defRPr/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Interface not so user friendly</a:t>
                </a:r>
              </a:p>
              <a:p>
                <a:pPr>
                  <a:defRPr/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No user interaction</a:t>
                </a:r>
              </a:p>
              <a:p>
                <a:pPr>
                  <a:defRPr/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No information about streaming platform</a:t>
                </a:r>
              </a:p>
              <a:p>
                <a:pPr>
                  <a:defRPr/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Search about movies not intuitive</a:t>
                </a:r>
              </a:p>
              <a:p>
                <a:pPr>
                  <a:defRPr/>
                </a:pPr>
                <a:r>
                  <a:rPr lang="en-GB" altLang="it-IT" sz="1600" dirty="0">
                    <a:latin typeface="Lato" panose="020F0502020204030203" pitchFamily="34" charset="77"/>
                  </a:rPr>
                  <a:t>In-app purchases to remove advertisements and unlock some functionalities</a:t>
                </a:r>
              </a:p>
            </p:txBody>
          </p:sp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76756DC9-7CB7-3E45-95B2-01FB94C18E42}"/>
                  </a:ext>
                </a:extLst>
              </p:cNvPr>
              <p:cNvGrpSpPr/>
              <p:nvPr/>
            </p:nvGrpSpPr>
            <p:grpSpPr>
              <a:xfrm>
                <a:off x="838994" y="2193131"/>
                <a:ext cx="4471193" cy="763587"/>
                <a:chOff x="913607" y="2147888"/>
                <a:chExt cx="4471193" cy="763587"/>
              </a:xfrm>
            </p:grpSpPr>
            <p:sp>
              <p:nvSpPr>
                <p:cNvPr id="4" name="Rectangle 5">
                  <a:extLst>
                    <a:ext uri="{FF2B5EF4-FFF2-40B4-BE49-F238E27FC236}">
                      <a16:creationId xmlns:a16="http://schemas.microsoft.com/office/drawing/2014/main" id="{3753BCEF-641D-524D-B9FD-4534096472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875" y="2546350"/>
                  <a:ext cx="2089150" cy="327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normAutofit/>
                </a:bodyPr>
                <a:lstStyle>
                  <a:lvl1pPr marL="342900" indent="-342900">
                    <a:spcBef>
                      <a:spcPct val="20000"/>
                    </a:spcBef>
                    <a:buClr>
                      <a:srgbClr val="822433"/>
                    </a:buClr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6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562100" indent="-228600">
                    <a:spcBef>
                      <a:spcPct val="20000"/>
                    </a:spcBef>
                    <a:buChar char="–"/>
                    <a:defRPr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1981200" indent="-228600">
                    <a:spcBef>
                      <a:spcPct val="20000"/>
                    </a:spcBef>
                    <a:buChar char="»"/>
                    <a:defRPr sz="12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4384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895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352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10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90000"/>
                    </a:lnSpc>
                    <a:buNone/>
                  </a:pPr>
                  <a:r>
                    <a:rPr lang="en-GB" altLang="it-IT" sz="1600" dirty="0">
                      <a:latin typeface="Lato" panose="020F0502020204030203" pitchFamily="34" charset="77"/>
                    </a:rPr>
                    <a:t>+500k downloads</a:t>
                  </a:r>
                </a:p>
              </p:txBody>
            </p:sp>
            <p:pic>
              <p:nvPicPr>
                <p:cNvPr id="7" name="Immagine 2">
                  <a:extLst>
                    <a:ext uri="{FF2B5EF4-FFF2-40B4-BE49-F238E27FC236}">
                      <a16:creationId xmlns:a16="http://schemas.microsoft.com/office/drawing/2014/main" id="{974366AD-84BF-7647-92AE-F419CB49CD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/>
              </p:blipFill>
              <p:spPr bwMode="auto">
                <a:xfrm>
                  <a:off x="913607" y="2147888"/>
                  <a:ext cx="763587" cy="763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" name="Immagine 13">
                  <a:extLst>
                    <a:ext uri="{FF2B5EF4-FFF2-40B4-BE49-F238E27FC236}">
                      <a16:creationId xmlns:a16="http://schemas.microsoft.com/office/drawing/2014/main" id="{C9C17FD9-E1B7-E34E-887F-8D1BE87AE6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/>
              </p:blipFill>
              <p:spPr bwMode="auto">
                <a:xfrm>
                  <a:off x="1987550" y="2232951"/>
                  <a:ext cx="1187450" cy="247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" name="Immagine 3" descr="Immagine che contiene volante, ingranaggio&#10;&#10;Descrizione generata automaticamente">
                  <a:extLst>
                    <a:ext uri="{FF2B5EF4-FFF2-40B4-BE49-F238E27FC236}">
                      <a16:creationId xmlns:a16="http://schemas.microsoft.com/office/drawing/2014/main" id="{CCB8C9A3-CAF3-8749-ACC0-4B5A158D34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4438" y="2147888"/>
                  <a:ext cx="360362" cy="358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" name="Immagine 5">
                  <a:extLst>
                    <a:ext uri="{FF2B5EF4-FFF2-40B4-BE49-F238E27FC236}">
                      <a16:creationId xmlns:a16="http://schemas.microsoft.com/office/drawing/2014/main" id="{6741F8E1-0544-4245-BBFF-F66F290D93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8200" y="2147888"/>
                  <a:ext cx="360363" cy="358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7446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6062C7-DAC9-1D41-B598-3F15F050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it-IT" altLang="it-IT" dirty="0">
                <a:solidFill>
                  <a:srgbClr val="FFFFFF"/>
                </a:solidFill>
                <a:latin typeface="Pattaya" pitchFamily="2" charset="-34"/>
                <a:cs typeface="Pattaya" pitchFamily="2" charset="-34"/>
              </a:rPr>
              <a:t>Competitors </a:t>
            </a:r>
            <a:r>
              <a:rPr lang="it-IT" altLang="it-IT" dirty="0" err="1">
                <a:solidFill>
                  <a:srgbClr val="FFFFFF"/>
                </a:solidFill>
                <a:latin typeface="Pattaya" pitchFamily="2" charset="-34"/>
                <a:cs typeface="Pattaya" pitchFamily="2" charset="-34"/>
              </a:rPr>
              <a:t>analysis</a:t>
            </a:r>
            <a:endParaRPr lang="en-GB" dirty="0">
              <a:solidFill>
                <a:srgbClr val="FFFFFF"/>
              </a:solidFill>
              <a:latin typeface="Pattaya" pitchFamily="2" charset="-34"/>
              <a:cs typeface="Pattaya" pitchFamily="2" charset="-3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ella 56">
            <a:extLst>
              <a:ext uri="{FF2B5EF4-FFF2-40B4-BE49-F238E27FC236}">
                <a16:creationId xmlns:a16="http://schemas.microsoft.com/office/drawing/2014/main" id="{FD2E53BE-914B-784B-A0DC-C3AAC171F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89285"/>
              </p:ext>
            </p:extLst>
          </p:nvPr>
        </p:nvGraphicFramePr>
        <p:xfrm>
          <a:off x="579495" y="1270334"/>
          <a:ext cx="11033008" cy="527844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5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8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61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/>
                        <a:t>CiakTime</a:t>
                      </a:r>
                      <a:endParaRPr lang="en-GB" sz="1800" noProof="0" dirty="0">
                        <a:latin typeface="+mj-lt"/>
                      </a:endParaRPr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/>
                        <a:t>IMDb</a:t>
                      </a:r>
                      <a:endParaRPr lang="en-GB" sz="1800" noProof="0">
                        <a:latin typeface="+mj-lt"/>
                      </a:endParaRPr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noProof="0" dirty="0"/>
                        <a:t>Cinemaniac</a:t>
                      </a:r>
                      <a:endParaRPr lang="en-GB" sz="1800" noProof="0" dirty="0">
                        <a:latin typeface="+mj-lt"/>
                      </a:endParaRPr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it-IT" sz="1200" dirty="0"/>
                        <a:t>User profile</a:t>
                      </a:r>
                      <a:endParaRPr lang="it-IT" sz="1200" dirty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it-IT" sz="1200" dirty="0"/>
                        <a:t>Search</a:t>
                      </a:r>
                      <a:endParaRPr lang="it-IT" sz="1200" dirty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Movie info</a:t>
                      </a:r>
                      <a:endParaRPr lang="en-GB" sz="1200" noProof="0" dirty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en-GB" sz="1200" noProof="0"/>
                        <a:t>Streaming platform</a:t>
                      </a:r>
                      <a:endParaRPr lang="en-GB" sz="1200" noProof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Upcoming movies</a:t>
                      </a:r>
                      <a:endParaRPr lang="en-GB" sz="1200" noProof="0" dirty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en-GB" sz="1200" noProof="0"/>
                        <a:t>Watch history</a:t>
                      </a:r>
                      <a:endParaRPr lang="en-GB" sz="1200" noProof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en-GB" sz="1200" noProof="0"/>
                        <a:t>Watch list</a:t>
                      </a:r>
                      <a:endParaRPr lang="en-GB" sz="1200" noProof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en-GB" sz="1200" noProof="0"/>
                        <a:t>Favourite movies</a:t>
                      </a:r>
                      <a:endParaRPr lang="en-GB" sz="1200" noProof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en-GB" sz="1200" noProof="0"/>
                        <a:t>Review movies</a:t>
                      </a:r>
                      <a:endParaRPr lang="en-GB" sz="1200" noProof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en-GB" sz="1200" noProof="0"/>
                        <a:t>Rate movies</a:t>
                      </a:r>
                      <a:endParaRPr lang="en-GB" sz="1200" noProof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en-GB" sz="1200" noProof="0"/>
                        <a:t>Comment other reviews</a:t>
                      </a:r>
                      <a:endParaRPr lang="en-GB" sz="1200" noProof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249">
                <a:tc>
                  <a:txBody>
                    <a:bodyPr/>
                    <a:lstStyle/>
                    <a:p>
                      <a:r>
                        <a:rPr lang="en-GB" sz="1200" noProof="0"/>
                        <a:t>Thumb up/down other reviews</a:t>
                      </a:r>
                      <a:endParaRPr lang="en-GB" sz="1200" noProof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No ads</a:t>
                      </a:r>
                      <a:endParaRPr lang="en-GB" sz="1200" noProof="0" dirty="0">
                        <a:latin typeface="+mj-lt"/>
                      </a:endParaRPr>
                    </a:p>
                  </a:txBody>
                  <a:tcPr marL="91459" marR="91459" marT="45723" marB="45723"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91459" marR="91459" marT="45723" marB="45723"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rgbClr val="000000"/>
                          </a:solidFill>
                        </a:rPr>
                        <a:t>          </a:t>
                      </a:r>
                    </a:p>
                  </a:txBody>
                  <a:tcPr marL="91459" marR="91459" marT="45723" marB="45723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58" name="Immagine 11">
            <a:extLst>
              <a:ext uri="{FF2B5EF4-FFF2-40B4-BE49-F238E27FC236}">
                <a16:creationId xmlns:a16="http://schemas.microsoft.com/office/drawing/2014/main" id="{2C6818CF-83DF-144C-B332-02A5664F5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207043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Immagine 16">
            <a:extLst>
              <a:ext uri="{FF2B5EF4-FFF2-40B4-BE49-F238E27FC236}">
                <a16:creationId xmlns:a16="http://schemas.microsoft.com/office/drawing/2014/main" id="{06EFACB0-1612-3C43-AAB7-55EFEA14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2430797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Immagine 17">
            <a:extLst>
              <a:ext uri="{FF2B5EF4-FFF2-40B4-BE49-F238E27FC236}">
                <a16:creationId xmlns:a16="http://schemas.microsoft.com/office/drawing/2014/main" id="{C850E3C3-823F-9149-8D4E-2A3B3060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282608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Immagine 18">
            <a:extLst>
              <a:ext uri="{FF2B5EF4-FFF2-40B4-BE49-F238E27FC236}">
                <a16:creationId xmlns:a16="http://schemas.microsoft.com/office/drawing/2014/main" id="{7B73024A-E14E-6248-936F-E70170987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322295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Immagine 19">
            <a:extLst>
              <a:ext uri="{FF2B5EF4-FFF2-40B4-BE49-F238E27FC236}">
                <a16:creationId xmlns:a16="http://schemas.microsoft.com/office/drawing/2014/main" id="{79F7CBF6-723B-F440-A098-9436D3847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358173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Immagine 20">
            <a:extLst>
              <a:ext uri="{FF2B5EF4-FFF2-40B4-BE49-F238E27FC236}">
                <a16:creationId xmlns:a16="http://schemas.microsoft.com/office/drawing/2014/main" id="{3A7FF6B2-5211-2442-815A-B47F0C88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3942097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Immagine 21">
            <a:extLst>
              <a:ext uri="{FF2B5EF4-FFF2-40B4-BE49-F238E27FC236}">
                <a16:creationId xmlns:a16="http://schemas.microsoft.com/office/drawing/2014/main" id="{225CAE4A-813E-9B4B-B68E-9C098A2D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430245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Immagine 22">
            <a:extLst>
              <a:ext uri="{FF2B5EF4-FFF2-40B4-BE49-F238E27FC236}">
                <a16:creationId xmlns:a16="http://schemas.microsoft.com/office/drawing/2014/main" id="{AADA382D-B39A-1A4A-BAC9-DA3EBF13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4662822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Immagine 27">
            <a:extLst>
              <a:ext uri="{FF2B5EF4-FFF2-40B4-BE49-F238E27FC236}">
                <a16:creationId xmlns:a16="http://schemas.microsoft.com/office/drawing/2014/main" id="{E660A86B-4128-8449-A321-E6556646E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502318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Immagine 28">
            <a:extLst>
              <a:ext uri="{FF2B5EF4-FFF2-40B4-BE49-F238E27FC236}">
                <a16:creationId xmlns:a16="http://schemas.microsoft.com/office/drawing/2014/main" id="{196C58E4-96EA-EE4C-A19E-6204BBE91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5418472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Immagine 29">
            <a:extLst>
              <a:ext uri="{FF2B5EF4-FFF2-40B4-BE49-F238E27FC236}">
                <a16:creationId xmlns:a16="http://schemas.microsoft.com/office/drawing/2014/main" id="{AD28E1B9-32AB-CB48-A53A-E0C3F288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5859797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Immagine 64">
            <a:extLst>
              <a:ext uri="{FF2B5EF4-FFF2-40B4-BE49-F238E27FC236}">
                <a16:creationId xmlns:a16="http://schemas.microsoft.com/office/drawing/2014/main" id="{54598C5F-1EE8-2A4D-84D1-345249527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626460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Immagine 65">
            <a:extLst>
              <a:ext uri="{FF2B5EF4-FFF2-40B4-BE49-F238E27FC236}">
                <a16:creationId xmlns:a16="http://schemas.microsoft.com/office/drawing/2014/main" id="{27D327A8-2E4A-854E-912A-05C44BA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207043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Immagine 66">
            <a:extLst>
              <a:ext uri="{FF2B5EF4-FFF2-40B4-BE49-F238E27FC236}">
                <a16:creationId xmlns:a16="http://schemas.microsoft.com/office/drawing/2014/main" id="{EF02C21A-A7AB-F747-9193-CC346289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2430797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Immagine 67">
            <a:extLst>
              <a:ext uri="{FF2B5EF4-FFF2-40B4-BE49-F238E27FC236}">
                <a16:creationId xmlns:a16="http://schemas.microsoft.com/office/drawing/2014/main" id="{FB507F14-D8D5-044D-90DE-CDBA998B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282608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Immagine 68">
            <a:extLst>
              <a:ext uri="{FF2B5EF4-FFF2-40B4-BE49-F238E27FC236}">
                <a16:creationId xmlns:a16="http://schemas.microsoft.com/office/drawing/2014/main" id="{54467604-FFF3-664A-A2B6-70198D3B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322295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Immagine 69">
            <a:extLst>
              <a:ext uri="{FF2B5EF4-FFF2-40B4-BE49-F238E27FC236}">
                <a16:creationId xmlns:a16="http://schemas.microsoft.com/office/drawing/2014/main" id="{36449E47-4CDA-7748-8ECB-CA2094C7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358173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Immagine 70">
            <a:extLst>
              <a:ext uri="{FF2B5EF4-FFF2-40B4-BE49-F238E27FC236}">
                <a16:creationId xmlns:a16="http://schemas.microsoft.com/office/drawing/2014/main" id="{763F02A5-4114-9342-9C93-F6373C84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3942097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Immagine 71">
            <a:extLst>
              <a:ext uri="{FF2B5EF4-FFF2-40B4-BE49-F238E27FC236}">
                <a16:creationId xmlns:a16="http://schemas.microsoft.com/office/drawing/2014/main" id="{15536BD7-C3C2-244F-9253-C486C261C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30245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Immagine 72">
            <a:extLst>
              <a:ext uri="{FF2B5EF4-FFF2-40B4-BE49-F238E27FC236}">
                <a16:creationId xmlns:a16="http://schemas.microsoft.com/office/drawing/2014/main" id="{8EDE68D2-7C46-0040-AF23-C96E43CCA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662822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Immagine 73">
            <a:extLst>
              <a:ext uri="{FF2B5EF4-FFF2-40B4-BE49-F238E27FC236}">
                <a16:creationId xmlns:a16="http://schemas.microsoft.com/office/drawing/2014/main" id="{32EDA7C1-09EE-DE45-9149-120A3A7A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502318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Immagine 74">
            <a:extLst>
              <a:ext uri="{FF2B5EF4-FFF2-40B4-BE49-F238E27FC236}">
                <a16:creationId xmlns:a16="http://schemas.microsoft.com/office/drawing/2014/main" id="{0B418FDB-917B-404C-8B60-1317C754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5418472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Immagine 75">
            <a:extLst>
              <a:ext uri="{FF2B5EF4-FFF2-40B4-BE49-F238E27FC236}">
                <a16:creationId xmlns:a16="http://schemas.microsoft.com/office/drawing/2014/main" id="{644CAED0-36F8-3843-9DED-FFEEB46CB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5859797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Immagine 76">
            <a:extLst>
              <a:ext uri="{FF2B5EF4-FFF2-40B4-BE49-F238E27FC236}">
                <a16:creationId xmlns:a16="http://schemas.microsoft.com/office/drawing/2014/main" id="{86193559-6764-6540-A1D9-FD1A013D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626460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Immagine 77">
            <a:extLst>
              <a:ext uri="{FF2B5EF4-FFF2-40B4-BE49-F238E27FC236}">
                <a16:creationId xmlns:a16="http://schemas.microsoft.com/office/drawing/2014/main" id="{819C90E7-8578-494E-8E42-36E54F0F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207043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Immagine 78">
            <a:extLst>
              <a:ext uri="{FF2B5EF4-FFF2-40B4-BE49-F238E27FC236}">
                <a16:creationId xmlns:a16="http://schemas.microsoft.com/office/drawing/2014/main" id="{A57ADAB6-544E-664C-A3E3-DE19972C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2430797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Immagine 79">
            <a:extLst>
              <a:ext uri="{FF2B5EF4-FFF2-40B4-BE49-F238E27FC236}">
                <a16:creationId xmlns:a16="http://schemas.microsoft.com/office/drawing/2014/main" id="{DF1724EF-8F0B-404B-A7EC-BF41D0050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282608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Immagine 80">
            <a:extLst>
              <a:ext uri="{FF2B5EF4-FFF2-40B4-BE49-F238E27FC236}">
                <a16:creationId xmlns:a16="http://schemas.microsoft.com/office/drawing/2014/main" id="{78713251-00EF-5046-9282-7DFF80804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322295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Immagine 81">
            <a:extLst>
              <a:ext uri="{FF2B5EF4-FFF2-40B4-BE49-F238E27FC236}">
                <a16:creationId xmlns:a16="http://schemas.microsoft.com/office/drawing/2014/main" id="{CE235499-23DB-A946-979F-1E2F03E1D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358173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Immagine 82">
            <a:extLst>
              <a:ext uri="{FF2B5EF4-FFF2-40B4-BE49-F238E27FC236}">
                <a16:creationId xmlns:a16="http://schemas.microsoft.com/office/drawing/2014/main" id="{EA2D8AC8-4FDF-9748-BFD4-DA576A31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3942097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Immagine 83">
            <a:extLst>
              <a:ext uri="{FF2B5EF4-FFF2-40B4-BE49-F238E27FC236}">
                <a16:creationId xmlns:a16="http://schemas.microsoft.com/office/drawing/2014/main" id="{5695A533-FF61-9245-90D3-162DF9B1C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430245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Immagine 84">
            <a:extLst>
              <a:ext uri="{FF2B5EF4-FFF2-40B4-BE49-F238E27FC236}">
                <a16:creationId xmlns:a16="http://schemas.microsoft.com/office/drawing/2014/main" id="{3194984B-4E44-AA47-BF75-27F98110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4662822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Immagine 85">
            <a:extLst>
              <a:ext uri="{FF2B5EF4-FFF2-40B4-BE49-F238E27FC236}">
                <a16:creationId xmlns:a16="http://schemas.microsoft.com/office/drawing/2014/main" id="{04F04F5C-6A9C-7440-AD33-3B7AE587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502318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Immagine 86">
            <a:extLst>
              <a:ext uri="{FF2B5EF4-FFF2-40B4-BE49-F238E27FC236}">
                <a16:creationId xmlns:a16="http://schemas.microsoft.com/office/drawing/2014/main" id="{5248D2A9-2974-9046-8F6B-014EF1C6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5418472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Immagine 87">
            <a:extLst>
              <a:ext uri="{FF2B5EF4-FFF2-40B4-BE49-F238E27FC236}">
                <a16:creationId xmlns:a16="http://schemas.microsoft.com/office/drawing/2014/main" id="{0EDBB4F7-9F73-DA45-BDE5-D693A54B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5859797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Immagine 88">
            <a:extLst>
              <a:ext uri="{FF2B5EF4-FFF2-40B4-BE49-F238E27FC236}">
                <a16:creationId xmlns:a16="http://schemas.microsoft.com/office/drawing/2014/main" id="{A1D26B52-68D7-D94B-B2F9-05787C454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739" y="625508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Immagine 17">
            <a:extLst>
              <a:ext uri="{FF2B5EF4-FFF2-40B4-BE49-F238E27FC236}">
                <a16:creationId xmlns:a16="http://schemas.microsoft.com/office/drawing/2014/main" id="{3433EEED-0E07-DE47-B84F-C7586B7B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170213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Immagine 67">
            <a:extLst>
              <a:ext uri="{FF2B5EF4-FFF2-40B4-BE49-F238E27FC236}">
                <a16:creationId xmlns:a16="http://schemas.microsoft.com/office/drawing/2014/main" id="{AA2A3EC7-0ED7-E447-AB43-53741630A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170213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Immagine 79">
            <a:extLst>
              <a:ext uri="{FF2B5EF4-FFF2-40B4-BE49-F238E27FC236}">
                <a16:creationId xmlns:a16="http://schemas.microsoft.com/office/drawing/2014/main" id="{92D62420-4E80-D94F-ADC0-BCE214E4D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9" y="1702134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630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310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Pattaya</vt:lpstr>
      <vt:lpstr>Tema di Office</vt:lpstr>
      <vt:lpstr>CiakTime</vt:lpstr>
      <vt:lpstr>Idea</vt:lpstr>
      <vt:lpstr>Competitors analysis</vt:lpstr>
      <vt:lpstr>Competitors analysis</vt:lpstr>
      <vt:lpstr>Competitors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CiakTime</dc:title>
  <dc:creator>Martina Turbessi</dc:creator>
  <cp:lastModifiedBy>Martina Turbessi</cp:lastModifiedBy>
  <cp:revision>7</cp:revision>
  <dcterms:created xsi:type="dcterms:W3CDTF">2021-07-02T14:15:23Z</dcterms:created>
  <dcterms:modified xsi:type="dcterms:W3CDTF">2021-07-02T15:11:51Z</dcterms:modified>
</cp:coreProperties>
</file>