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9" r:id="rId1"/>
  </p:sldMasterIdLst>
  <p:notesMasterIdLst>
    <p:notesMasterId r:id="rId23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70" r:id="rId15"/>
    <p:sldId id="25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109"/>
    <a:srgbClr val="FF3366"/>
    <a:srgbClr val="B15E4E"/>
    <a:srgbClr val="E62958"/>
    <a:srgbClr val="1E2B05"/>
    <a:srgbClr val="D4C5BE"/>
    <a:srgbClr val="28282A"/>
    <a:srgbClr val="B27777"/>
    <a:srgbClr val="FF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502"/>
  </p:normalViewPr>
  <p:slideViewPr>
    <p:cSldViewPr snapToGrid="0">
      <p:cViewPr varScale="1">
        <p:scale>
          <a:sx n="150" d="100"/>
          <a:sy n="150" d="100"/>
        </p:scale>
        <p:origin x="13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FA8FC-E36D-6E4B-843C-56BC4CA43923}" type="datetimeFigureOut">
              <a:rPr lang="it-IT" smtClean="0"/>
              <a:t>13/04/2023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443B-2EC5-D547-A963-FC763052E9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4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4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2" r:id="rId6"/>
    <p:sldLayoutId id="2147483968" r:id="rId7"/>
    <p:sldLayoutId id="2147483969" r:id="rId8"/>
    <p:sldLayoutId id="2147483970" r:id="rId9"/>
    <p:sldLayoutId id="2147483971" r:id="rId10"/>
    <p:sldLayoutId id="21474839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MyPics</a:t>
            </a:r>
            <a:endParaRPr lang="en-GB" sz="6600" dirty="0">
              <a:solidFill>
                <a:srgbClr val="FFFFFF"/>
              </a:solidFill>
              <a:ea typeface="Sans Serif Collection" panose="020B0502040504020204" pitchFamily="34" charset="0"/>
              <a:cs typeface="Lao UI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F2DC14-D782-FA7D-661C-D47EFCB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Mauro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Ficorella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– 1941639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Martina Turbessi – 1944497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Valentina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Sisti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- 1952657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91120"/>
            <a:ext cx="5288619" cy="278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91626"/>
            <a:ext cx="7772400" cy="1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63140" y="2789259"/>
            <a:ext cx="6065720" cy="317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711410"/>
            <a:ext cx="7772400" cy="7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022D6-5BC0-8D31-9835-0DA76BCF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</a:t>
            </a:r>
            <a:r>
              <a:rPr lang="it-IT" dirty="0" err="1">
                <a:cs typeface="Lao UI" panose="020B0502040204020203" pitchFamily="34" charset="0"/>
              </a:rPr>
              <a:t>estimation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E515D-DE10-EEAB-379C-2DAE4341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2" y="2028826"/>
            <a:ext cx="5401308" cy="40290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cs typeface="Lao UI" panose="020B0502040204020203" pitchFamily="34" charset="0"/>
              </a:rPr>
              <a:t>We use Function Points and </a:t>
            </a:r>
            <a:r>
              <a:rPr lang="it-IT" dirty="0" err="1">
                <a:cs typeface="Lao UI" panose="020B0502040204020203" pitchFamily="34" charset="0"/>
              </a:rPr>
              <a:t>CoCoMo</a:t>
            </a:r>
            <a:r>
              <a:rPr lang="it-IT" dirty="0">
                <a:cs typeface="Lao UI" panose="020B0502040204020203" pitchFamily="34" charset="0"/>
              </a:rPr>
              <a:t> II to estimate the complexity of the software </a:t>
            </a:r>
            <a:r>
              <a:rPr lang="it-IT" dirty="0" err="1">
                <a:cs typeface="Lao UI" panose="020B0502040204020203" pitchFamily="34" charset="0"/>
              </a:rPr>
              <a:t>development</a:t>
            </a:r>
            <a:endParaRPr lang="it-IT" dirty="0">
              <a:cs typeface="Lao UI" panose="020B0502040204020203" pitchFamily="34" charset="0"/>
            </a:endParaRPr>
          </a:p>
          <a:p>
            <a:pPr marL="0" indent="0" algn="just">
              <a:buNone/>
            </a:pP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Unadjusted</a:t>
            </a:r>
            <a:r>
              <a:rPr lang="it-IT" dirty="0">
                <a:cs typeface="Lao UI" panose="020B0502040204020203" pitchFamily="34" charset="0"/>
              </a:rPr>
              <a:t> function points = 116</a:t>
            </a: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Equivalent</a:t>
            </a:r>
            <a:r>
              <a:rPr lang="it-IT" dirty="0">
                <a:cs typeface="Lao UI" panose="020B0502040204020203" pitchFamily="34" charset="0"/>
              </a:rPr>
              <a:t> SLOC in Java 6148</a:t>
            </a:r>
          </a:p>
          <a:p>
            <a:pPr marL="0" indent="0" algn="just">
              <a:buNone/>
            </a:pPr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= 7.2 </a:t>
            </a:r>
            <a:r>
              <a:rPr lang="it-IT" dirty="0" err="1">
                <a:cs typeface="Lao UI" panose="020B0502040204020203" pitchFamily="34" charset="0"/>
              </a:rPr>
              <a:t>person-months</a:t>
            </a:r>
            <a:endParaRPr lang="it-IT" dirty="0">
              <a:cs typeface="Lao UI" panose="020B0502040204020203" pitchFamily="34" charset="0"/>
            </a:endParaRPr>
          </a:p>
          <a:p>
            <a:pPr marL="0" indent="0" algn="just">
              <a:buNone/>
            </a:pPr>
            <a:r>
              <a:rPr lang="it-IT" dirty="0">
                <a:cs typeface="Lao UI" panose="020B0502040204020203" pitchFamily="34" charset="0"/>
              </a:rPr>
              <a:t>Schedule = 6.8 </a:t>
            </a:r>
            <a:r>
              <a:rPr lang="it-IT" dirty="0" err="1">
                <a:cs typeface="Lao UI" panose="020B0502040204020203" pitchFamily="34" charset="0"/>
              </a:rPr>
              <a:t>months</a:t>
            </a:r>
            <a:endParaRPr lang="it-IT" dirty="0">
              <a:cs typeface="Lao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31EA03-4629-37BF-69D2-8B66E267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24787"/>
            <a:ext cx="5448298" cy="5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2F4B7-D3B5-5393-EBA1-5D38C45B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F5363-8456-A51C-191D-A57B2CEB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92276"/>
            <a:ext cx="4359909" cy="2473324"/>
          </a:xfrm>
        </p:spPr>
        <p:txBody>
          <a:bodyPr/>
          <a:lstStyle/>
          <a:p>
            <a:r>
              <a:rPr lang="it-IT" dirty="0"/>
              <a:t>6 </a:t>
            </a:r>
            <a:r>
              <a:rPr lang="it-IT" dirty="0" err="1"/>
              <a:t>Sprints</a:t>
            </a:r>
            <a:endParaRPr lang="it-IT" dirty="0"/>
          </a:p>
          <a:p>
            <a:r>
              <a:rPr lang="it-IT" dirty="0"/>
              <a:t>60 Total Days</a:t>
            </a:r>
          </a:p>
          <a:p>
            <a:r>
              <a:rPr lang="it-IT" dirty="0"/>
              <a:t>201 </a:t>
            </a:r>
            <a:r>
              <a:rPr lang="it-IT" dirty="0" err="1"/>
              <a:t>Estimated</a:t>
            </a:r>
            <a:r>
              <a:rPr lang="it-IT" dirty="0"/>
              <a:t> Hours</a:t>
            </a:r>
          </a:p>
          <a:p>
            <a:r>
              <a:rPr lang="it-IT" dirty="0"/>
              <a:t>3.35 </a:t>
            </a:r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Hours per day</a:t>
            </a:r>
          </a:p>
          <a:p>
            <a:r>
              <a:rPr lang="it-IT" dirty="0"/>
              <a:t>216 </a:t>
            </a:r>
            <a:r>
              <a:rPr lang="it-IT" dirty="0" err="1"/>
              <a:t>Completed</a:t>
            </a:r>
            <a:r>
              <a:rPr lang="it-IT" dirty="0"/>
              <a:t> Hours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9C27FC-9C2F-D00A-F8BC-4A282C458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26" y="1545729"/>
            <a:ext cx="6519572" cy="25251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C1B9C7-3BA1-CCB2-CFF3-7BE4F01D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274053"/>
            <a:ext cx="7772400" cy="19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FF702-19FC-405F-C90B-611A4875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Burndown</a:t>
            </a:r>
            <a:r>
              <a:rPr lang="it-IT" dirty="0"/>
              <a:t> Chart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A50E20-7A59-DD4E-6184-179EC55C3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751" y="1661435"/>
            <a:ext cx="9394497" cy="4600862"/>
          </a:xfrm>
        </p:spPr>
      </p:pic>
    </p:spTree>
    <p:extLst>
      <p:ext uri="{BB962C8B-B14F-4D97-AF65-F5344CB8AC3E}">
        <p14:creationId xmlns:p14="http://schemas.microsoft.com/office/powerpoint/2010/main" val="4367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4F34A-1596-245D-7225-8E04A7DF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78" y="2913355"/>
            <a:ext cx="2957684" cy="1031290"/>
          </a:xfrm>
        </p:spPr>
        <p:txBody>
          <a:bodyPr anchor="t">
            <a:normAutofit/>
          </a:bodyPr>
          <a:lstStyle/>
          <a:p>
            <a:r>
              <a:rPr lang="it-IT" dirty="0"/>
              <a:t>System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A16FE-FF09-3D18-3FA2-8FBA8009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55" y="920091"/>
            <a:ext cx="7620026" cy="5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91677-6EB9-8542-F2FD-F3282BF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825168-3379-B854-F932-92932971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10995660" cy="53022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it-IT" sz="2400" dirty="0"/>
              <a:t>Responsible for the UI, </a:t>
            </a:r>
            <a:r>
              <a:rPr lang="it-IT" sz="2400" dirty="0" err="1"/>
              <a:t>dealing</a:t>
            </a:r>
            <a:r>
              <a:rPr lang="it-IT" sz="2400" dirty="0"/>
              <a:t> with the </a:t>
            </a:r>
            <a:r>
              <a:rPr lang="it-IT" sz="2400" dirty="0" err="1"/>
              <a:t>visualization</a:t>
            </a:r>
            <a:r>
              <a:rPr lang="it-IT" sz="2400" dirty="0"/>
              <a:t> and interaction with the user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AC611A-2F9D-0250-390E-59209A82A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3590067"/>
            <a:ext cx="3128235" cy="17335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9BB7B-6EA7-7861-D659-70788290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84" y="3446332"/>
            <a:ext cx="1871831" cy="187183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A8BE39-FED9-D111-3F7A-E059F8F5D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172" y="3429000"/>
            <a:ext cx="1326756" cy="18718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60A196-CD73-811F-A235-EA14B4EC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331" y="3628763"/>
            <a:ext cx="1506967" cy="15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1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2F62E-6282-4803-8B63-A7D9A13A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694AED-82CA-F743-6E57-E5649BB4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39" y="2708312"/>
            <a:ext cx="4455161" cy="144137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3980A-8F29-A3CF-04FD-7136C8C4E35A}"/>
              </a:ext>
            </a:extLst>
          </p:cNvPr>
          <p:cNvSpPr txBox="1"/>
          <p:nvPr/>
        </p:nvSpPr>
        <p:spPr>
          <a:xfrm>
            <a:off x="6096000" y="1905505"/>
            <a:ext cx="5546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Lightweight</a:t>
            </a:r>
            <a:r>
              <a:rPr lang="it-IT" sz="2400" dirty="0"/>
              <a:t>, fast, and </a:t>
            </a:r>
            <a:r>
              <a:rPr lang="it-IT" sz="2400" dirty="0" err="1"/>
              <a:t>flexible</a:t>
            </a:r>
            <a:r>
              <a:rPr lang="it-IT" sz="2400" dirty="0"/>
              <a:t> cloud-native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Single entry point for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Reverse proxy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</a:t>
            </a:r>
            <a:r>
              <a:rPr lang="it-IT" sz="2400" dirty="0" err="1"/>
              <a:t>manage</a:t>
            </a:r>
            <a:r>
              <a:rPr lang="it-IT" sz="2400" dirty="0"/>
              <a:t>, </a:t>
            </a:r>
            <a:r>
              <a:rPr lang="it-IT" sz="2400" dirty="0" err="1"/>
              <a:t>configure</a:t>
            </a:r>
            <a:r>
              <a:rPr lang="it-IT" sz="2400" dirty="0"/>
              <a:t>, and </a:t>
            </a:r>
            <a:r>
              <a:rPr lang="it-IT" sz="2400" dirty="0" err="1"/>
              <a:t>routes</a:t>
            </a:r>
            <a:r>
              <a:rPr lang="it-IT" sz="2400" dirty="0"/>
              <a:t> </a:t>
            </a:r>
            <a:r>
              <a:rPr lang="it-IT" sz="2400" dirty="0" err="1"/>
              <a:t>requests</a:t>
            </a:r>
            <a:r>
              <a:rPr lang="it-IT" sz="2400" dirty="0"/>
              <a:t> to the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/>
              <a:t>microservice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0861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F1BE7-EEB3-5BAA-2C5F-8D6C2187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 and image management </a:t>
            </a:r>
            <a:r>
              <a:rPr lang="it-IT" dirty="0" err="1"/>
              <a:t>microservices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A8B358-52A2-87C3-8C7F-5846D49AA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68" b="9889"/>
          <a:stretch/>
        </p:blipFill>
        <p:spPr>
          <a:xfrm>
            <a:off x="2293671" y="2313128"/>
            <a:ext cx="1197511" cy="121117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E1D1FF-3D57-2973-1C8C-E40550EAFC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54" t="25865" r="11126" b="28563"/>
          <a:stretch/>
        </p:blipFill>
        <p:spPr>
          <a:xfrm>
            <a:off x="1162052" y="4189933"/>
            <a:ext cx="3460750" cy="10778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27C4E-F760-D57C-CC4E-4F4FB6E4488E}"/>
              </a:ext>
            </a:extLst>
          </p:cNvPr>
          <p:cNvSpPr txBox="1"/>
          <p:nvPr/>
        </p:nvSpPr>
        <p:spPr>
          <a:xfrm>
            <a:off x="6096000" y="2313128"/>
            <a:ext cx="54482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Expose</a:t>
            </a:r>
            <a:r>
              <a:rPr lang="it-IT" sz="2400" dirty="0"/>
              <a:t> </a:t>
            </a:r>
            <a:r>
              <a:rPr lang="it-IT" sz="2400" dirty="0" err="1"/>
              <a:t>APIs</a:t>
            </a:r>
            <a:r>
              <a:rPr lang="it-IT" sz="2400" dirty="0"/>
              <a:t>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social </a:t>
            </a:r>
            <a:r>
              <a:rPr lang="it-IT" sz="2400" dirty="0" err="1"/>
              <a:t>aspects</a:t>
            </a:r>
            <a:r>
              <a:rPr lang="it-IT" sz="2400" dirty="0"/>
              <a:t> of the system (i.e. user </a:t>
            </a:r>
            <a:r>
              <a:rPr lang="it-IT" sz="2400" dirty="0" err="1"/>
              <a:t>registration</a:t>
            </a:r>
            <a:r>
              <a:rPr lang="it-IT" sz="2400" dirty="0"/>
              <a:t>, likes, </a:t>
            </a:r>
            <a:r>
              <a:rPr lang="it-IT" sz="2400" dirty="0" err="1"/>
              <a:t>comments</a:t>
            </a:r>
            <a:r>
              <a:rPr lang="it-IT" sz="2400" dirty="0"/>
              <a:t>, new posts)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Upload images on the </a:t>
            </a:r>
            <a:r>
              <a:rPr lang="it-IT" sz="2400" dirty="0" err="1"/>
              <a:t>Firebase</a:t>
            </a:r>
            <a:r>
              <a:rPr lang="it-IT" sz="2400" dirty="0"/>
              <a:t> 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190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D11D5-C6BA-9898-03EC-DE46A8E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BF9FD3B-434F-91F9-A56B-AB8704CA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2" y="4601400"/>
            <a:ext cx="3277096" cy="107784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757D093-A8BF-8630-E7A0-F6DAEC87A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1" t="23565" r="13660" b="20768"/>
          <a:stretch/>
        </p:blipFill>
        <p:spPr>
          <a:xfrm>
            <a:off x="647702" y="1690062"/>
            <a:ext cx="2647950" cy="9588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4F5931-7796-F41C-14AB-2ACF90EAF1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4" t="11537" r="4845" b="11134"/>
          <a:stretch/>
        </p:blipFill>
        <p:spPr>
          <a:xfrm>
            <a:off x="647702" y="2949850"/>
            <a:ext cx="2867801" cy="1246124"/>
          </a:xfrm>
          <a:prstGeom prst="rect">
            <a:avLst/>
          </a:prstGeom>
        </p:spPr>
      </p:pic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id="{260502AE-618C-AC6D-9249-A9C686496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1759" b="8127"/>
          <a:stretch/>
        </p:blipFill>
        <p:spPr>
          <a:xfrm>
            <a:off x="3878149" y="1690062"/>
            <a:ext cx="1051766" cy="107784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3633BB-9951-67FD-9BFD-0C34CD633E9D}"/>
              </a:ext>
            </a:extLst>
          </p:cNvPr>
          <p:cNvSpPr txBox="1"/>
          <p:nvPr/>
        </p:nvSpPr>
        <p:spPr>
          <a:xfrm>
            <a:off x="6096000" y="1690062"/>
            <a:ext cx="54482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Elasticsearch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</a:t>
            </a:r>
            <a:r>
              <a:rPr lang="it-IT" sz="2000" dirty="0" err="1"/>
              <a:t>engine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Kibana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and data </a:t>
            </a:r>
            <a:r>
              <a:rPr lang="it-IT" sz="2000" dirty="0" err="1"/>
              <a:t>visualization</a:t>
            </a:r>
            <a:r>
              <a:rPr lang="it-IT" sz="2000" dirty="0"/>
              <a:t> capabilities for data </a:t>
            </a:r>
            <a:r>
              <a:rPr lang="it-IT" sz="2000" dirty="0" err="1"/>
              <a:t>indexed</a:t>
            </a:r>
            <a:r>
              <a:rPr lang="it-IT" sz="2000" dirty="0"/>
              <a:t> in </a:t>
            </a:r>
            <a:r>
              <a:rPr lang="it-IT" sz="2000" dirty="0" err="1"/>
              <a:t>Elasticsearch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Deepdetect</a:t>
            </a:r>
            <a:r>
              <a:rPr lang="it-IT" sz="2000" dirty="0"/>
              <a:t> deep learning </a:t>
            </a:r>
            <a:r>
              <a:rPr lang="it-IT" sz="2000" dirty="0" err="1"/>
              <a:t>platform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pre-trained</a:t>
            </a:r>
            <a:r>
              <a:rPr lang="it-IT" sz="2000" dirty="0"/>
              <a:t> models for </a:t>
            </a:r>
            <a:r>
              <a:rPr lang="it-IT" sz="2000" dirty="0" err="1"/>
              <a:t>classifing</a:t>
            </a:r>
            <a:r>
              <a:rPr lang="it-IT" sz="2000" dirty="0"/>
              <a:t> images’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represented</a:t>
            </a:r>
            <a:r>
              <a:rPr lang="it-IT" sz="2000" dirty="0"/>
              <a:t> </a:t>
            </a:r>
            <a:r>
              <a:rPr lang="it-IT" sz="2000" dirty="0" err="1"/>
              <a:t>subjects</a:t>
            </a:r>
            <a:r>
              <a:rPr lang="it-IT" sz="2000" dirty="0"/>
              <a:t> and the </a:t>
            </a:r>
            <a:r>
              <a:rPr lang="it-IT" sz="2000" dirty="0" err="1"/>
              <a:t>ability</a:t>
            </a:r>
            <a:r>
              <a:rPr lang="it-IT" sz="2000" dirty="0"/>
              <a:t> to </a:t>
            </a:r>
            <a:r>
              <a:rPr lang="it-IT" sz="2000" dirty="0" err="1"/>
              <a:t>search</a:t>
            </a:r>
            <a:r>
              <a:rPr lang="it-IT" sz="2000" dirty="0"/>
              <a:t> for images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them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Elasticsearch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550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E16F6-BD34-1E11-A4FF-D5B6259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195060" cy="4198340"/>
          </a:xfrm>
        </p:spPr>
        <p:txBody>
          <a:bodyPr>
            <a:normAutofit/>
          </a:bodyPr>
          <a:lstStyle/>
          <a:p>
            <a:r>
              <a:rPr lang="it-IT" sz="4400" dirty="0"/>
              <a:t>Idea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1839119"/>
            <a:ext cx="10954523" cy="422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</a:rPr>
              <a:t>Interactive dashboard to look for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users. </a:t>
            </a:r>
          </a:p>
          <a:p>
            <a:pPr marL="0" indent="0">
              <a:buNone/>
            </a:pPr>
            <a:endParaRPr lang="it-IT" sz="1800" dirty="0">
              <a:latin typeface="CMR1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BD1109"/>
                </a:solidFill>
                <a:latin typeface="+mj-lt"/>
              </a:rPr>
              <a:t>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the dashboard with </a:t>
            </a:r>
            <a:r>
              <a:rPr lang="it-IT" sz="1800" dirty="0" err="1">
                <a:effectLst/>
              </a:rPr>
              <a:t>most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popular</a:t>
            </a:r>
            <a:r>
              <a:rPr lang="it-IT" sz="1800" dirty="0">
                <a:effectLst/>
              </a:rPr>
              <a:t> images and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followed</a:t>
            </a:r>
            <a:r>
              <a:rPr lang="it-IT" sz="1800" dirty="0">
                <a:effectLst/>
              </a:rPr>
              <a:t>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Manage</a:t>
            </a:r>
            <a:r>
              <a:rPr lang="it-IT" sz="1800" dirty="0">
                <a:effectLst/>
              </a:rPr>
              <a:t> user authentication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a page </a:t>
            </a:r>
            <a:r>
              <a:rPr lang="it-IT" sz="1800" dirty="0" err="1">
                <a:effectLst/>
              </a:rPr>
              <a:t>related</a:t>
            </a:r>
            <a:r>
              <a:rPr lang="it-IT" sz="1800" dirty="0">
                <a:effectLst/>
              </a:rPr>
              <a:t> to users’ </a:t>
            </a:r>
            <a:r>
              <a:rPr lang="it-IT" sz="1800" dirty="0" err="1">
                <a:effectLst/>
              </a:rPr>
              <a:t>profiles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containing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all</a:t>
            </a:r>
            <a:r>
              <a:rPr lang="it-IT" sz="1800" dirty="0">
                <a:effectLst/>
              </a:rPr>
              <a:t> the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them</a:t>
            </a:r>
            <a:r>
              <a:rPr lang="it-IT" sz="18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upload, </a:t>
            </a:r>
            <a:r>
              <a:rPr lang="it-IT" sz="1800" dirty="0" err="1">
                <a:effectLst/>
              </a:rPr>
              <a:t>search</a:t>
            </a:r>
            <a:r>
              <a:rPr lang="it-IT" sz="1800" dirty="0">
                <a:effectLst/>
              </a:rPr>
              <a:t> and </a:t>
            </a:r>
            <a:r>
              <a:rPr lang="it-IT" sz="1800" dirty="0" err="1">
                <a:effectLst/>
              </a:rPr>
              <a:t>see</a:t>
            </a:r>
            <a:r>
              <a:rPr lang="it-IT" sz="1800" dirty="0">
                <a:effectLst/>
              </a:rPr>
              <a:t>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follow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 to </a:t>
            </a:r>
            <a:r>
              <a:rPr lang="it-IT" sz="1800" dirty="0" err="1">
                <a:effectLst/>
              </a:rPr>
              <a:t>easily</a:t>
            </a:r>
            <a:r>
              <a:rPr lang="it-IT" sz="1800" dirty="0">
                <a:effectLst/>
              </a:rPr>
              <a:t> access </a:t>
            </a:r>
            <a:r>
              <a:rPr lang="it-IT" sz="1800" dirty="0" err="1">
                <a:effectLst/>
              </a:rPr>
              <a:t>their</a:t>
            </a:r>
            <a:r>
              <a:rPr lang="it-IT" sz="1800" dirty="0">
                <a:effectLst/>
              </a:rPr>
              <a:t> user </a:t>
            </a:r>
            <a:r>
              <a:rPr lang="it-IT" sz="1800" dirty="0" err="1">
                <a:effectLst/>
              </a:rPr>
              <a:t>profile</a:t>
            </a:r>
            <a:r>
              <a:rPr lang="it-IT" sz="1800" dirty="0">
                <a:effectLst/>
              </a:rPr>
              <a:t> and images </a:t>
            </a:r>
            <a:endParaRPr lang="en-GB" sz="1800" dirty="0">
              <a:solidFill>
                <a:srgbClr val="BD1109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4/13/2023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6C3A2-4B24-7EC8-3B7E-D1CF6D21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Notifications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F8C58BF-9335-F0B4-4246-E67340DA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352" y="3636599"/>
            <a:ext cx="3070048" cy="482094"/>
          </a:xfr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F868477-A3DE-9FD5-5F12-7E7B2FDC8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7352" y="4730625"/>
            <a:ext cx="3070048" cy="767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BB1021-0841-E10D-50A7-047ABD77D822}"/>
              </a:ext>
            </a:extLst>
          </p:cNvPr>
          <p:cNvSpPr txBox="1"/>
          <p:nvPr/>
        </p:nvSpPr>
        <p:spPr>
          <a:xfrm>
            <a:off x="6101940" y="2211655"/>
            <a:ext cx="5442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RabbitMQ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message</a:t>
            </a:r>
            <a:r>
              <a:rPr lang="it-IT" sz="2400" dirty="0"/>
              <a:t> </a:t>
            </a:r>
            <a:r>
              <a:rPr lang="it-IT" sz="2400" dirty="0" err="1"/>
              <a:t>oriented</a:t>
            </a:r>
            <a:r>
              <a:rPr lang="it-IT" sz="2400" dirty="0"/>
              <a:t> middleware</a:t>
            </a:r>
          </a:p>
          <a:p>
            <a:r>
              <a:rPr lang="it-I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CloudAMQP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</a:t>
            </a:r>
            <a:r>
              <a:rPr lang="it-IT" sz="2400" dirty="0" err="1"/>
              <a:t>managed</a:t>
            </a:r>
            <a:r>
              <a:rPr lang="it-IT" sz="2400" dirty="0"/>
              <a:t> </a:t>
            </a:r>
            <a:r>
              <a:rPr lang="it-IT" sz="2400" dirty="0" err="1"/>
              <a:t>RabbitMQ</a:t>
            </a:r>
            <a:r>
              <a:rPr lang="it-IT" sz="2400" dirty="0"/>
              <a:t> servers in the cloud, in order to be </a:t>
            </a:r>
            <a:r>
              <a:rPr lang="it-IT" sz="2400" dirty="0" err="1"/>
              <a:t>able</a:t>
            </a:r>
            <a:r>
              <a:rPr lang="it-IT" sz="2400" dirty="0"/>
              <a:t> to access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queues</a:t>
            </a:r>
            <a:r>
              <a:rPr lang="it-IT" sz="2400" dirty="0"/>
              <a:t> in the cloud from </a:t>
            </a:r>
            <a:r>
              <a:rPr lang="it-IT" sz="2400" dirty="0" err="1"/>
              <a:t>any</a:t>
            </a:r>
            <a:r>
              <a:rPr lang="it-IT" sz="2400" dirty="0"/>
              <a:t> device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75CF55-D7CB-8108-FCF5-5B800EF30F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14" b="9647"/>
          <a:stretch/>
        </p:blipFill>
        <p:spPr>
          <a:xfrm>
            <a:off x="2573317" y="2028825"/>
            <a:ext cx="978118" cy="9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4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9C8C8-706D-A07A-D9E8-2D4C4AC6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Persistence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8458E1-7D4B-214A-E487-3DD7D522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50" y="3009218"/>
            <a:ext cx="3861995" cy="839564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0378ADB-B697-F950-EE99-70C2DF7A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2260"/>
            <a:ext cx="5448298" cy="3133043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Neo4j </a:t>
            </a:r>
            <a:r>
              <a:rPr lang="it-IT" sz="2400" dirty="0" err="1"/>
              <a:t>NoSQL</a:t>
            </a:r>
            <a:r>
              <a:rPr lang="it-IT" sz="2400" dirty="0"/>
              <a:t> </a:t>
            </a:r>
            <a:r>
              <a:rPr lang="it-IT" sz="2400" dirty="0" err="1"/>
              <a:t>graph</a:t>
            </a:r>
            <a:r>
              <a:rPr lang="it-IT" sz="2400" dirty="0"/>
              <a:t> database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in order to store </a:t>
            </a:r>
            <a:r>
              <a:rPr lang="it-IT" sz="2400" dirty="0" err="1"/>
              <a:t>all</a:t>
            </a:r>
            <a:r>
              <a:rPr lang="it-IT" sz="2400" dirty="0"/>
              <a:t> the system data</a:t>
            </a:r>
          </a:p>
          <a:p>
            <a:r>
              <a:rPr lang="it-IT" sz="2400" dirty="0"/>
              <a:t>Neo4j </a:t>
            </a:r>
            <a:r>
              <a:rPr lang="it-IT" sz="2400" dirty="0" err="1"/>
              <a:t>AuraDB</a:t>
            </a:r>
            <a:r>
              <a:rPr lang="it-IT" sz="2400" dirty="0"/>
              <a:t> </a:t>
            </a:r>
            <a:r>
              <a:rPr lang="it-IT" sz="2400" dirty="0" err="1"/>
              <a:t>offers</a:t>
            </a:r>
            <a:r>
              <a:rPr lang="it-IT" sz="2400" dirty="0"/>
              <a:t> a database </a:t>
            </a:r>
            <a:r>
              <a:rPr lang="it-IT" sz="2400" dirty="0" err="1"/>
              <a:t>instance</a:t>
            </a:r>
            <a:r>
              <a:rPr lang="it-IT" sz="2400" dirty="0"/>
              <a:t> in the cloud with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before</a:t>
            </a:r>
            <a:r>
              <a:rPr lang="it-IT" sz="2400" dirty="0"/>
              <a:t> </a:t>
            </a:r>
            <a:r>
              <a:rPr lang="it-IT" sz="2400" dirty="0" err="1"/>
              <a:t>mentioned</a:t>
            </a:r>
            <a:r>
              <a:rPr lang="it-IT" sz="2400" dirty="0"/>
              <a:t> </a:t>
            </a:r>
            <a:r>
              <a:rPr lang="it-IT" sz="2400" dirty="0" err="1"/>
              <a:t>microservices</a:t>
            </a:r>
            <a:r>
              <a:rPr lang="it-IT" sz="2400" dirty="0"/>
              <a:t> can </a:t>
            </a:r>
            <a:r>
              <a:rPr lang="it-IT" sz="2400" dirty="0" err="1"/>
              <a:t>communicate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001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1A910-A064-6B57-403B-B684CFF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83" y="1650635"/>
            <a:ext cx="10833234" cy="3556730"/>
          </a:xfrm>
        </p:spPr>
        <p:txBody>
          <a:bodyPr anchor="ctr"/>
          <a:lstStyle/>
          <a:p>
            <a:pPr algn="ctr"/>
            <a:r>
              <a:rPr lang="en-GB" dirty="0"/>
              <a:t>User stories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21477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932" y="2744724"/>
            <a:ext cx="6118136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36932" y="2744724"/>
            <a:ext cx="6118135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5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52" y="1736216"/>
            <a:ext cx="8366496" cy="426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35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37619" y="1736216"/>
            <a:ext cx="8116761" cy="426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4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15490" y="3429000"/>
            <a:ext cx="4961020" cy="260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11820"/>
            <a:ext cx="7772400" cy="16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settings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51690" y="3189286"/>
            <a:ext cx="5288619" cy="2783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09799" y="1679009"/>
            <a:ext cx="7772400" cy="13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55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366</Words>
  <Application>Microsoft Office PowerPoint</Application>
  <PresentationFormat>Widescreen</PresentationFormat>
  <Paragraphs>65</Paragraphs>
  <Slides>21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Amasis MT Pro Medium</vt:lpstr>
      <vt:lpstr>Arial</vt:lpstr>
      <vt:lpstr>Calibri</vt:lpstr>
      <vt:lpstr>CMR10</vt:lpstr>
      <vt:lpstr>Lao UI</vt:lpstr>
      <vt:lpstr>Univers Light</vt:lpstr>
      <vt:lpstr>TribuneVTI</vt:lpstr>
      <vt:lpstr>MyPics</vt:lpstr>
      <vt:lpstr>Idea</vt:lpstr>
      <vt:lpstr>User stories &amp; Prototypes</vt:lpstr>
      <vt:lpstr>Login</vt:lpstr>
      <vt:lpstr>Sign up</vt:lpstr>
      <vt:lpstr>Main</vt:lpstr>
      <vt:lpstr>Main</vt:lpstr>
      <vt:lpstr>User profile</vt:lpstr>
      <vt:lpstr>User settings</vt:lpstr>
      <vt:lpstr>Pic</vt:lpstr>
      <vt:lpstr>Add pic</vt:lpstr>
      <vt:lpstr>Effort estimation</vt:lpstr>
      <vt:lpstr>Work Analysis</vt:lpstr>
      <vt:lpstr>Burndown Chart</vt:lpstr>
      <vt:lpstr>System architecture</vt:lpstr>
      <vt:lpstr>Frontend</vt:lpstr>
      <vt:lpstr>Api Gateway</vt:lpstr>
      <vt:lpstr>Social and image management microservices</vt:lpstr>
      <vt:lpstr>Search microservice</vt:lpstr>
      <vt:lpstr>Notifications microservice</vt:lpstr>
      <vt:lpstr>Persistence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MyPics</dc:title>
  <dc:creator>Martina Turbessi</dc:creator>
  <cp:lastModifiedBy>Martina Turbessi</cp:lastModifiedBy>
  <cp:revision>6</cp:revision>
  <dcterms:created xsi:type="dcterms:W3CDTF">2023-04-11T11:47:02Z</dcterms:created>
  <dcterms:modified xsi:type="dcterms:W3CDTF">2023-04-13T07:13:40Z</dcterms:modified>
</cp:coreProperties>
</file>