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notesMasterIdLst>
    <p:notesMasterId r:id="rId24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59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94588"/>
  </p:normalViewPr>
  <p:slideViewPr>
    <p:cSldViewPr snapToGrid="0">
      <p:cViewPr varScale="1">
        <p:scale>
          <a:sx n="117" d="100"/>
          <a:sy n="117" d="100"/>
        </p:scale>
        <p:origin x="200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A8FC-E36D-6E4B-843C-56BC4CA43923}" type="datetimeFigureOut">
              <a:rPr lang="it-IT" smtClean="0"/>
              <a:t>13/04/23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443B-2EC5-D547-A963-FC763052E9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</a:t>
            </a:r>
            <a:r>
              <a:rPr lang="it-IT" dirty="0" err="1"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2" y="2028826"/>
            <a:ext cx="5401308" cy="40290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 use Function Points and </a:t>
            </a:r>
            <a:r>
              <a:rPr lang="it-IT" dirty="0" err="1">
                <a:cs typeface="Lao UI" panose="020B0502040204020203" pitchFamily="34" charset="0"/>
              </a:rPr>
              <a:t>CoCoMo</a:t>
            </a:r>
            <a:r>
              <a:rPr lang="it-IT" dirty="0"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cs typeface="Lao UI" panose="020B0502040204020203" pitchFamily="34" charset="0"/>
              </a:rPr>
              <a:t>development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= 7.2 </a:t>
            </a:r>
            <a:r>
              <a:rPr lang="it-IT" dirty="0" err="1">
                <a:cs typeface="Lao UI" panose="020B0502040204020203" pitchFamily="34" charset="0"/>
              </a:rPr>
              <a:t>person-months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Schedule = 6.8 </a:t>
            </a:r>
            <a:r>
              <a:rPr lang="it-IT" dirty="0" err="1">
                <a:cs typeface="Lao UI" panose="020B0502040204020203" pitchFamily="34" charset="0"/>
              </a:rPr>
              <a:t>months</a:t>
            </a:r>
            <a:endParaRPr lang="it-IT" dirty="0">
              <a:cs typeface="Lao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31EA03-4629-37BF-69D2-8B66E267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4787"/>
            <a:ext cx="5448298" cy="5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2F4B7-D3B5-5393-EBA1-5D38C45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F5363-8456-A51C-191D-A57B2CE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92276"/>
            <a:ext cx="4359909" cy="2473324"/>
          </a:xfrm>
        </p:spPr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Sprints</a:t>
            </a:r>
            <a:endParaRPr lang="it-IT" dirty="0"/>
          </a:p>
          <a:p>
            <a:r>
              <a:rPr lang="it-IT" dirty="0"/>
              <a:t>60 Total Days</a:t>
            </a:r>
          </a:p>
          <a:p>
            <a:r>
              <a:rPr lang="it-IT" dirty="0"/>
              <a:t>201 </a:t>
            </a:r>
            <a:r>
              <a:rPr lang="it-IT" dirty="0" err="1"/>
              <a:t>Estimated</a:t>
            </a:r>
            <a:r>
              <a:rPr lang="it-IT" dirty="0"/>
              <a:t> Hours</a:t>
            </a:r>
          </a:p>
          <a:p>
            <a:r>
              <a:rPr lang="it-IT" dirty="0"/>
              <a:t>3.35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</a:t>
            </a:r>
          </a:p>
          <a:p>
            <a:r>
              <a:rPr lang="it-IT" dirty="0"/>
              <a:t>216 </a:t>
            </a:r>
            <a:r>
              <a:rPr lang="it-IT" dirty="0" err="1"/>
              <a:t>Completed</a:t>
            </a:r>
            <a:r>
              <a:rPr lang="it-IT" dirty="0"/>
              <a:t> Hours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C27FC-9C2F-D00A-F8BC-4A282C45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26" y="1545729"/>
            <a:ext cx="6519572" cy="2525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C1B9C7-3BA1-CCB2-CFF3-7BE4F01D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74053"/>
            <a:ext cx="7772400" cy="19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FF702-19FC-405F-C90B-611A487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A50E20-7A59-DD4E-6184-179EC55C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51" y="1661435"/>
            <a:ext cx="9394497" cy="4600862"/>
          </a:xfrm>
        </p:spPr>
      </p:pic>
    </p:spTree>
    <p:extLst>
      <p:ext uri="{BB962C8B-B14F-4D97-AF65-F5344CB8AC3E}">
        <p14:creationId xmlns:p14="http://schemas.microsoft.com/office/powerpoint/2010/main" val="43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Containerization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94354" y="2937268"/>
            <a:ext cx="3240932" cy="1823025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/>
          </a:bodyPr>
          <a:lstStyle/>
          <a:p>
            <a:r>
              <a:rPr lang="it-IT" sz="2400" dirty="0"/>
              <a:t>The system </a:t>
            </a:r>
            <a:r>
              <a:rPr lang="it-IT" sz="2400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microservices</a:t>
            </a:r>
            <a:r>
              <a:rPr lang="it-IT" sz="2400" dirty="0"/>
              <a:t>, </a:t>
            </a:r>
            <a:r>
              <a:rPr lang="it-IT" sz="2400" dirty="0" err="1"/>
              <a:t>each</a:t>
            </a:r>
            <a:r>
              <a:rPr lang="it-IT" sz="2400" dirty="0"/>
              <a:t> running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Docker container and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accessing</a:t>
            </a:r>
            <a:r>
              <a:rPr lang="it-IT" sz="2400" dirty="0"/>
              <a:t>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data</a:t>
            </a:r>
          </a:p>
          <a:p>
            <a:r>
              <a:rPr lang="it-IT" sz="2400" dirty="0" err="1"/>
              <a:t>These</a:t>
            </a:r>
            <a:r>
              <a:rPr lang="it-IT" sz="2400" dirty="0"/>
              <a:t> containers are </a:t>
            </a:r>
            <a:r>
              <a:rPr lang="it-IT" sz="2400" dirty="0" err="1"/>
              <a:t>orchestrated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8805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1677-6EB9-8542-F2FD-F3282BF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25168-3379-B854-F932-92932971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10995660" cy="5302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400" dirty="0"/>
              <a:t>Responsible for the UI, </a:t>
            </a:r>
            <a:r>
              <a:rPr lang="it-IT" sz="2400" dirty="0" err="1"/>
              <a:t>dealing</a:t>
            </a:r>
            <a:r>
              <a:rPr lang="it-IT" sz="2400" dirty="0"/>
              <a:t> with the </a:t>
            </a:r>
            <a:r>
              <a:rPr lang="it-IT" sz="2400" dirty="0" err="1"/>
              <a:t>visualization</a:t>
            </a:r>
            <a:r>
              <a:rPr lang="it-IT" sz="2400" dirty="0"/>
              <a:t> and interaction with the user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AC611A-2F9D-0250-390E-59209A82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3590067"/>
            <a:ext cx="3128235" cy="1733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9BB7B-6EA7-7861-D659-70788290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84" y="3446332"/>
            <a:ext cx="1871831" cy="1871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A8BE39-FED9-D111-3F7A-E059F8F5D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72" y="3429000"/>
            <a:ext cx="1326756" cy="18718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0A196-CD73-811F-A235-EA14B4EC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331" y="3628763"/>
            <a:ext cx="1506967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708312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1905505"/>
            <a:ext cx="5546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Lightweight</a:t>
            </a:r>
            <a:r>
              <a:rPr lang="it-IT" sz="2400" dirty="0"/>
              <a:t>, fast, and </a:t>
            </a:r>
            <a:r>
              <a:rPr lang="it-IT" sz="2400" dirty="0" err="1"/>
              <a:t>flexible</a:t>
            </a:r>
            <a:r>
              <a:rPr lang="it-IT" sz="2400" dirty="0"/>
              <a:t> cloud-native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Reverse proxy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, </a:t>
            </a:r>
            <a:r>
              <a:rPr lang="it-IT" sz="2400" dirty="0" err="1"/>
              <a:t>configure</a:t>
            </a:r>
            <a:r>
              <a:rPr lang="it-IT" sz="2400" dirty="0"/>
              <a:t>, and </a:t>
            </a:r>
            <a:r>
              <a:rPr lang="it-IT" sz="2400" dirty="0" err="1"/>
              <a:t>routes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/>
              <a:t>microservice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86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F1BE7-EEB3-5BAA-2C5F-8D6C218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image management </a:t>
            </a:r>
            <a:r>
              <a:rPr lang="it-IT" dirty="0" err="1"/>
              <a:t>microservices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A8B358-52A2-87C3-8C7F-5846D49A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8" b="9889"/>
          <a:stretch/>
        </p:blipFill>
        <p:spPr>
          <a:xfrm>
            <a:off x="2293671" y="2313128"/>
            <a:ext cx="1197511" cy="12111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1D1FF-3D57-2973-1C8C-E40550EAF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4" t="25865" r="11126" b="28563"/>
          <a:stretch/>
        </p:blipFill>
        <p:spPr>
          <a:xfrm>
            <a:off x="1162052" y="4189933"/>
            <a:ext cx="3460750" cy="1077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27C4E-F760-D57C-CC4E-4F4FB6E4488E}"/>
              </a:ext>
            </a:extLst>
          </p:cNvPr>
          <p:cNvSpPr txBox="1"/>
          <p:nvPr/>
        </p:nvSpPr>
        <p:spPr>
          <a:xfrm>
            <a:off x="6096000" y="2313128"/>
            <a:ext cx="54482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social </a:t>
            </a:r>
            <a:r>
              <a:rPr lang="it-IT" sz="2400" dirty="0" err="1"/>
              <a:t>aspects</a:t>
            </a:r>
            <a:r>
              <a:rPr lang="it-IT" sz="2400" dirty="0"/>
              <a:t> of the system (i.e. user </a:t>
            </a:r>
            <a:r>
              <a:rPr lang="it-IT" sz="2400" dirty="0" err="1"/>
              <a:t>registration</a:t>
            </a:r>
            <a:r>
              <a:rPr lang="it-IT" sz="2400" dirty="0"/>
              <a:t>, likes, </a:t>
            </a:r>
            <a:r>
              <a:rPr lang="it-IT" sz="2400" dirty="0" err="1"/>
              <a:t>comments</a:t>
            </a:r>
            <a:r>
              <a:rPr lang="it-IT" sz="2400" dirty="0"/>
              <a:t>, new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Upload images on the </a:t>
            </a:r>
            <a:r>
              <a:rPr lang="it-IT" sz="2400" dirty="0" err="1"/>
              <a:t>Firebase</a:t>
            </a:r>
            <a:r>
              <a:rPr lang="it-IT" sz="2400" dirty="0"/>
              <a:t>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look for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4/13/23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D11D5-C6BA-9898-03EC-DE46A8E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F9FD3B-434F-91F9-A56B-AB8704CA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2" y="4601400"/>
            <a:ext cx="3277096" cy="10778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57D093-A8BF-8630-E7A0-F6DAEC87A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1" t="23565" r="13660" b="20768"/>
          <a:stretch/>
        </p:blipFill>
        <p:spPr>
          <a:xfrm>
            <a:off x="647702" y="1690062"/>
            <a:ext cx="2647950" cy="9588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4F5931-7796-F41C-14AB-2ACF90EAF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" t="11537" r="4845" b="11134"/>
          <a:stretch/>
        </p:blipFill>
        <p:spPr>
          <a:xfrm>
            <a:off x="647702" y="2949850"/>
            <a:ext cx="2867801" cy="1246124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260502AE-618C-AC6D-9249-A9C686496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759" b="8127"/>
          <a:stretch/>
        </p:blipFill>
        <p:spPr>
          <a:xfrm>
            <a:off x="3878149" y="1690062"/>
            <a:ext cx="1051766" cy="107784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633BB-9951-67FD-9BFD-0C34CD633E9D}"/>
              </a:ext>
            </a:extLst>
          </p:cNvPr>
          <p:cNvSpPr txBox="1"/>
          <p:nvPr/>
        </p:nvSpPr>
        <p:spPr>
          <a:xfrm>
            <a:off x="6096000" y="1690062"/>
            <a:ext cx="54482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Elasticsearch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engine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Kibana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and data </a:t>
            </a:r>
            <a:r>
              <a:rPr lang="it-IT" sz="2000" dirty="0" err="1"/>
              <a:t>visualization</a:t>
            </a:r>
            <a:r>
              <a:rPr lang="it-IT" sz="2000" dirty="0"/>
              <a:t> capabilities for data </a:t>
            </a:r>
            <a:r>
              <a:rPr lang="it-IT" sz="2000" dirty="0" err="1"/>
              <a:t>indexed</a:t>
            </a:r>
            <a:r>
              <a:rPr lang="it-IT" sz="2000" dirty="0"/>
              <a:t> in </a:t>
            </a:r>
            <a:r>
              <a:rPr lang="it-IT" sz="2000" dirty="0" err="1"/>
              <a:t>Elasticsearch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Deepdetect</a:t>
            </a:r>
            <a:r>
              <a:rPr lang="it-IT" sz="2000" dirty="0"/>
              <a:t> deep learning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pre-trained</a:t>
            </a:r>
            <a:r>
              <a:rPr lang="it-IT" sz="2000" dirty="0"/>
              <a:t> models for </a:t>
            </a:r>
            <a:r>
              <a:rPr lang="it-IT" sz="2000" dirty="0" err="1"/>
              <a:t>classifing</a:t>
            </a:r>
            <a:r>
              <a:rPr lang="it-IT" sz="2000" dirty="0"/>
              <a:t> images’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represented</a:t>
            </a:r>
            <a:r>
              <a:rPr lang="it-IT" sz="2000" dirty="0"/>
              <a:t> </a:t>
            </a:r>
            <a:r>
              <a:rPr lang="it-IT" sz="2000" dirty="0" err="1"/>
              <a:t>subjects</a:t>
            </a:r>
            <a:r>
              <a:rPr lang="it-IT" sz="2000" dirty="0"/>
              <a:t> and the </a:t>
            </a:r>
            <a:r>
              <a:rPr lang="it-IT" sz="2000" dirty="0" err="1"/>
              <a:t>ability</a:t>
            </a:r>
            <a:r>
              <a:rPr lang="it-IT" sz="2000" dirty="0"/>
              <a:t> to </a:t>
            </a:r>
            <a:r>
              <a:rPr lang="it-IT" sz="2000" dirty="0" err="1"/>
              <a:t>search</a:t>
            </a:r>
            <a:r>
              <a:rPr lang="it-IT" sz="2000" dirty="0"/>
              <a:t> for images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Elasticsearch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506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6C3A2-4B24-7EC8-3B7E-D1CF6D2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Notifications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8C58BF-9335-F0B4-4246-E67340DA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352" y="3636599"/>
            <a:ext cx="3070048" cy="482094"/>
          </a:xfr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F868477-A3DE-9FD5-5F12-7E7B2FDC8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352" y="4730625"/>
            <a:ext cx="3070048" cy="767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B1021-0841-E10D-50A7-047ABD77D822}"/>
              </a:ext>
            </a:extLst>
          </p:cNvPr>
          <p:cNvSpPr txBox="1"/>
          <p:nvPr/>
        </p:nvSpPr>
        <p:spPr>
          <a:xfrm>
            <a:off x="6101940" y="2211655"/>
            <a:ext cx="544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RabbitMQ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oriented</a:t>
            </a:r>
            <a:r>
              <a:rPr lang="it-IT" sz="2400" dirty="0"/>
              <a:t> middleware</a:t>
            </a:r>
          </a:p>
          <a:p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CloudAMQP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</a:t>
            </a:r>
            <a:r>
              <a:rPr lang="it-IT" sz="2400" dirty="0" err="1"/>
              <a:t>RabbitMQ</a:t>
            </a:r>
            <a:r>
              <a:rPr lang="it-IT" sz="2400" dirty="0"/>
              <a:t> servers in the cloud, in order to be </a:t>
            </a:r>
            <a:r>
              <a:rPr lang="it-IT" sz="2400" dirty="0" err="1"/>
              <a:t>able</a:t>
            </a:r>
            <a:r>
              <a:rPr lang="it-IT" sz="2400" dirty="0"/>
              <a:t> to access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queues</a:t>
            </a:r>
            <a:r>
              <a:rPr lang="it-IT" sz="2400" dirty="0"/>
              <a:t> in the cloud from </a:t>
            </a:r>
            <a:r>
              <a:rPr lang="it-IT" sz="2400" dirty="0" err="1"/>
              <a:t>any</a:t>
            </a:r>
            <a:r>
              <a:rPr lang="it-IT" sz="2400" dirty="0"/>
              <a:t>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75CF55-D7CB-8108-FCF5-5B800EF30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14" b="9647"/>
          <a:stretch/>
        </p:blipFill>
        <p:spPr>
          <a:xfrm>
            <a:off x="2573317" y="2028825"/>
            <a:ext cx="978118" cy="9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50" y="3009218"/>
            <a:ext cx="3861995" cy="83956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Neo4j </a:t>
            </a:r>
            <a:r>
              <a:rPr lang="it-IT" sz="2400" dirty="0" err="1"/>
              <a:t>NoSQL</a:t>
            </a:r>
            <a:r>
              <a:rPr lang="it-IT" sz="2400" dirty="0"/>
              <a:t> </a:t>
            </a:r>
            <a:r>
              <a:rPr lang="it-IT" sz="2400" dirty="0" err="1"/>
              <a:t>graph</a:t>
            </a:r>
            <a:r>
              <a:rPr lang="it-IT" sz="2400" dirty="0"/>
              <a:t> database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order to store </a:t>
            </a:r>
            <a:r>
              <a:rPr lang="it-IT" sz="2400" dirty="0" err="1"/>
              <a:t>all</a:t>
            </a:r>
            <a:r>
              <a:rPr lang="it-IT" sz="2400" dirty="0"/>
              <a:t> the system data</a:t>
            </a:r>
          </a:p>
          <a:p>
            <a:r>
              <a:rPr lang="it-IT" sz="2400" dirty="0"/>
              <a:t>Neo4j </a:t>
            </a:r>
            <a:r>
              <a:rPr lang="it-IT" sz="2400" dirty="0" err="1"/>
              <a:t>AuraDB</a:t>
            </a:r>
            <a:r>
              <a:rPr lang="it-IT" sz="2400" dirty="0"/>
              <a:t> </a:t>
            </a:r>
            <a:r>
              <a:rPr lang="it-IT" sz="2400" dirty="0" err="1"/>
              <a:t>offers</a:t>
            </a:r>
            <a:r>
              <a:rPr lang="it-IT" sz="2400" dirty="0"/>
              <a:t> a database </a:t>
            </a:r>
            <a:r>
              <a:rPr lang="it-IT" sz="2400" dirty="0" err="1"/>
              <a:t>instance</a:t>
            </a:r>
            <a:r>
              <a:rPr lang="it-IT" sz="2400" dirty="0"/>
              <a:t> in the cloud with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mentioned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can </a:t>
            </a:r>
            <a:r>
              <a:rPr lang="it-IT" sz="2400" dirty="0" err="1"/>
              <a:t>communicate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001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395</Words>
  <Application>Microsoft Macintosh PowerPoint</Application>
  <PresentationFormat>Widescreen</PresentationFormat>
  <Paragraphs>68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Amasis MT Pro Medium</vt:lpstr>
      <vt:lpstr>Arial</vt:lpstr>
      <vt:lpstr>Calibri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User profile</vt:lpstr>
      <vt:lpstr>User settings</vt:lpstr>
      <vt:lpstr>Pic</vt:lpstr>
      <vt:lpstr>Add pic</vt:lpstr>
      <vt:lpstr>Effort estimation</vt:lpstr>
      <vt:lpstr>Work Analysis</vt:lpstr>
      <vt:lpstr>Burndown Chart</vt:lpstr>
      <vt:lpstr>System architecture</vt:lpstr>
      <vt:lpstr>Containerization</vt:lpstr>
      <vt:lpstr>Frontend</vt:lpstr>
      <vt:lpstr>Api Gateway</vt:lpstr>
      <vt:lpstr>Social and image management microservices</vt:lpstr>
      <vt:lpstr>Search microservice</vt:lpstr>
      <vt:lpstr>Notifications microservice</vt:lpstr>
      <vt:lpstr>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Mauro Ficorella</cp:lastModifiedBy>
  <cp:revision>7</cp:revision>
  <dcterms:created xsi:type="dcterms:W3CDTF">2023-04-11T11:47:02Z</dcterms:created>
  <dcterms:modified xsi:type="dcterms:W3CDTF">2023-04-13T07:35:34Z</dcterms:modified>
</cp:coreProperties>
</file>