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9" r:id="rId1"/>
  </p:sldMasterIdLst>
  <p:notesMasterIdLst>
    <p:notesMasterId r:id="rId23"/>
  </p:notes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8" r:id="rId13"/>
    <p:sldId id="269" r:id="rId14"/>
    <p:sldId id="270" r:id="rId15"/>
    <p:sldId id="259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1109"/>
    <a:srgbClr val="FF3366"/>
    <a:srgbClr val="B15E4E"/>
    <a:srgbClr val="E62958"/>
    <a:srgbClr val="1E2B05"/>
    <a:srgbClr val="D4C5BE"/>
    <a:srgbClr val="28282A"/>
    <a:srgbClr val="B27777"/>
    <a:srgbClr val="FFF5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 autoAdjust="0"/>
    <p:restoredTop sz="94502"/>
  </p:normalViewPr>
  <p:slideViewPr>
    <p:cSldViewPr snapToGrid="0">
      <p:cViewPr varScale="1">
        <p:scale>
          <a:sx n="119" d="100"/>
          <a:sy n="119" d="100"/>
        </p:scale>
        <p:origin x="232" y="1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FA8FC-E36D-6E4B-843C-56BC4CA43923}" type="datetimeFigureOut">
              <a:rPr lang="it-IT" smtClean="0"/>
              <a:t>12/04/23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B443B-2EC5-D547-A963-FC763052E9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741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443B-2EC5-D547-A963-FC763052E97D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646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2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4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6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5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3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3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1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9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1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4/12/23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6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2" r:id="rId6"/>
    <p:sldLayoutId id="2147483968" r:id="rId7"/>
    <p:sldLayoutId id="2147483969" r:id="rId8"/>
    <p:sldLayoutId id="2147483970" r:id="rId9"/>
    <p:sldLayoutId id="2147483971" r:id="rId10"/>
    <p:sldLayoutId id="21474839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3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A54A1FC3-D51F-49C5-A520-3CB3BF1C0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FD6A395-8B77-4B2D-AA7E-1B4CE370C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BE3FAC7E-9380-E84C-775C-840B00925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011" b="7719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7AE9CAF-8AFA-358E-1FCA-8E92200C5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499"/>
            <a:ext cx="5060498" cy="3251855"/>
          </a:xfrm>
        </p:spPr>
        <p:txBody>
          <a:bodyPr>
            <a:normAutofit/>
          </a:bodyPr>
          <a:lstStyle/>
          <a:p>
            <a:r>
              <a:rPr lang="en-GB" sz="6600" dirty="0" err="1">
                <a:solidFill>
                  <a:srgbClr val="FFFFFF"/>
                </a:solidFill>
                <a:ea typeface="Sans Serif Collection" panose="020B0502040504020204" pitchFamily="34" charset="0"/>
                <a:cs typeface="Lao UI" panose="020B0502040204020203" pitchFamily="34" charset="0"/>
              </a:rPr>
              <a:t>MyPics</a:t>
            </a:r>
            <a:endParaRPr lang="en-GB" sz="6600" dirty="0">
              <a:solidFill>
                <a:srgbClr val="FFFFFF"/>
              </a:solidFill>
              <a:ea typeface="Sans Serif Collection" panose="020B0502040504020204" pitchFamily="34" charset="0"/>
              <a:cs typeface="Lao UI" panose="020B0502040204020203" pitchFamily="34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8F2DC14-D782-FA7D-661C-D47EFCBB5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76" y="4527857"/>
            <a:ext cx="5054362" cy="1520988"/>
          </a:xfrm>
        </p:spPr>
        <p:txBody>
          <a:bodyPr anchor="b">
            <a:normAutofit/>
          </a:bodyPr>
          <a:lstStyle/>
          <a:p>
            <a: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  <a:t>Mauro </a:t>
            </a:r>
            <a:r>
              <a:rPr lang="en-GB" dirty="0" err="1">
                <a:solidFill>
                  <a:srgbClr val="FFFFFF"/>
                </a:solidFill>
                <a:cs typeface="Lao UI" panose="020B0604020202020204" pitchFamily="34" charset="0"/>
              </a:rPr>
              <a:t>Ficorella</a:t>
            </a:r>
            <a: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  <a:t> – 1941639 </a:t>
            </a:r>
            <a:b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</a:br>
            <a: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  <a:t>Martina Turbessi – 1944497 </a:t>
            </a:r>
            <a:b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</a:br>
            <a: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  <a:t>Valentina </a:t>
            </a:r>
            <a:r>
              <a:rPr lang="en-GB" dirty="0" err="1">
                <a:solidFill>
                  <a:srgbClr val="FFFFFF"/>
                </a:solidFill>
                <a:cs typeface="Lao UI" panose="020B0604020202020204" pitchFamily="34" charset="0"/>
              </a:rPr>
              <a:t>Sisti</a:t>
            </a:r>
            <a: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  <a:t> - 1952657 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C5372E1-5D0A-4FE4-B20F-D0CF85FD0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351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Pic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BCFAC89-9A9C-102D-1B3A-A7F5EFA10B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51690" y="3191120"/>
            <a:ext cx="5288619" cy="27801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63297BA-DFE7-67B9-E54D-586E342998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09799" y="1691626"/>
            <a:ext cx="7772400" cy="129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00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pic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BCFAC89-9A9C-102D-1B3A-A7F5EFA10B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63140" y="2789259"/>
            <a:ext cx="6065720" cy="3176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63297BA-DFE7-67B9-E54D-586E342998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09799" y="1711410"/>
            <a:ext cx="7772400" cy="70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07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C022D6-5BC0-8D31-9835-0DA76BCF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cs typeface="Lao UI" panose="020B0502040204020203" pitchFamily="34" charset="0"/>
              </a:rPr>
              <a:t>Effort</a:t>
            </a:r>
            <a:r>
              <a:rPr lang="it-IT" dirty="0">
                <a:cs typeface="Lao UI" panose="020B0502040204020203" pitchFamily="34" charset="0"/>
              </a:rPr>
              <a:t> </a:t>
            </a:r>
            <a:r>
              <a:rPr lang="it-IT" dirty="0" err="1">
                <a:cs typeface="Lao UI" panose="020B0502040204020203" pitchFamily="34" charset="0"/>
              </a:rPr>
              <a:t>estimation</a:t>
            </a:r>
            <a:endParaRPr lang="it-IT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BE515D-DE10-EEAB-379C-2DAE4341A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2" y="2028826"/>
            <a:ext cx="5448298" cy="40290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cs typeface="Lao UI" panose="020B0502040204020203" pitchFamily="34" charset="0"/>
              </a:rPr>
              <a:t>We use Function Points and </a:t>
            </a:r>
            <a:r>
              <a:rPr lang="it-IT" dirty="0" err="1">
                <a:cs typeface="Lao UI" panose="020B0502040204020203" pitchFamily="34" charset="0"/>
              </a:rPr>
              <a:t>CoCoMo</a:t>
            </a:r>
            <a:r>
              <a:rPr lang="it-IT" dirty="0">
                <a:cs typeface="Lao UI" panose="020B0502040204020203" pitchFamily="34" charset="0"/>
              </a:rPr>
              <a:t> II to estimate the complexity of the software </a:t>
            </a:r>
            <a:r>
              <a:rPr lang="it-IT" dirty="0" err="1">
                <a:cs typeface="Lao UI" panose="020B0502040204020203" pitchFamily="34" charset="0"/>
              </a:rPr>
              <a:t>development</a:t>
            </a:r>
            <a:endParaRPr lang="it-IT" dirty="0">
              <a:cs typeface="Lao UI" panose="020B0502040204020203" pitchFamily="34" charset="0"/>
            </a:endParaRPr>
          </a:p>
          <a:p>
            <a:pPr marL="0" indent="0" algn="just">
              <a:buNone/>
            </a:pPr>
            <a:endParaRPr lang="it-IT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just">
              <a:buNone/>
            </a:pPr>
            <a:r>
              <a:rPr lang="it-IT" dirty="0" err="1">
                <a:cs typeface="Lao UI" panose="020B0502040204020203" pitchFamily="34" charset="0"/>
              </a:rPr>
              <a:t>Unadjusted</a:t>
            </a:r>
            <a:r>
              <a:rPr lang="it-IT" dirty="0">
                <a:cs typeface="Lao UI" panose="020B0502040204020203" pitchFamily="34" charset="0"/>
              </a:rPr>
              <a:t> function points = 116</a:t>
            </a:r>
          </a:p>
          <a:p>
            <a:pPr marL="0" indent="0" algn="just">
              <a:buNone/>
            </a:pPr>
            <a:r>
              <a:rPr lang="it-IT" dirty="0" err="1">
                <a:cs typeface="Lao UI" panose="020B0502040204020203" pitchFamily="34" charset="0"/>
              </a:rPr>
              <a:t>Equivalent</a:t>
            </a:r>
            <a:r>
              <a:rPr lang="it-IT" dirty="0">
                <a:cs typeface="Lao UI" panose="020B0502040204020203" pitchFamily="34" charset="0"/>
              </a:rPr>
              <a:t> SLOC in Java 6148</a:t>
            </a:r>
          </a:p>
          <a:p>
            <a:pPr marL="0" indent="0" algn="just">
              <a:buNone/>
            </a:pPr>
            <a:r>
              <a:rPr lang="it-IT" dirty="0" err="1">
                <a:cs typeface="Lao UI" panose="020B0502040204020203" pitchFamily="34" charset="0"/>
              </a:rPr>
              <a:t>Effort</a:t>
            </a:r>
            <a:r>
              <a:rPr lang="it-IT" dirty="0">
                <a:cs typeface="Lao UI" panose="020B0502040204020203" pitchFamily="34" charset="0"/>
              </a:rPr>
              <a:t> = 7.2 </a:t>
            </a:r>
            <a:r>
              <a:rPr lang="it-IT" dirty="0" err="1">
                <a:cs typeface="Lao UI" panose="020B0502040204020203" pitchFamily="34" charset="0"/>
              </a:rPr>
              <a:t>person-months</a:t>
            </a:r>
            <a:endParaRPr lang="it-IT" dirty="0">
              <a:cs typeface="Lao UI" panose="020B0502040204020203" pitchFamily="34" charset="0"/>
            </a:endParaRPr>
          </a:p>
          <a:p>
            <a:pPr marL="0" indent="0" algn="just">
              <a:buNone/>
            </a:pPr>
            <a:r>
              <a:rPr lang="it-IT" dirty="0">
                <a:cs typeface="Lao UI" panose="020B0502040204020203" pitchFamily="34" charset="0"/>
              </a:rPr>
              <a:t>Schedule = 6.8 </a:t>
            </a:r>
            <a:r>
              <a:rPr lang="it-IT" dirty="0" err="1">
                <a:cs typeface="Lao UI" panose="020B0502040204020203" pitchFamily="34" charset="0"/>
              </a:rPr>
              <a:t>months</a:t>
            </a:r>
            <a:endParaRPr lang="it-IT" dirty="0">
              <a:cs typeface="Lao UI" panose="020B0502040204020203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331EA03-4629-37BF-69D2-8B66E2678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024787"/>
            <a:ext cx="5448298" cy="502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51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82F4B7-D3B5-5393-EBA1-5D38C45B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Work Analysis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FF5363-8456-A51C-191D-A57B2CEBA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2028826"/>
            <a:ext cx="5547359" cy="4029074"/>
          </a:xfrm>
        </p:spPr>
        <p:txBody>
          <a:bodyPr/>
          <a:lstStyle/>
          <a:p>
            <a:r>
              <a:rPr lang="it-IT" dirty="0"/>
              <a:t>6 </a:t>
            </a:r>
            <a:r>
              <a:rPr lang="it-IT" dirty="0" err="1"/>
              <a:t>Sprints</a:t>
            </a:r>
            <a:endParaRPr lang="it-IT" dirty="0"/>
          </a:p>
          <a:p>
            <a:r>
              <a:rPr lang="it-IT" dirty="0"/>
              <a:t>60 Total Days</a:t>
            </a:r>
          </a:p>
          <a:p>
            <a:r>
              <a:rPr lang="it-IT" dirty="0"/>
              <a:t>201 </a:t>
            </a:r>
            <a:r>
              <a:rPr lang="it-IT" dirty="0" err="1"/>
              <a:t>Estimated</a:t>
            </a:r>
            <a:r>
              <a:rPr lang="it-IT" dirty="0"/>
              <a:t> Hours</a:t>
            </a:r>
          </a:p>
          <a:p>
            <a:r>
              <a:rPr lang="it-IT" dirty="0"/>
              <a:t>3.35 </a:t>
            </a:r>
            <a:r>
              <a:rPr lang="it-IT" dirty="0" err="1"/>
              <a:t>Avg</a:t>
            </a:r>
            <a:r>
              <a:rPr lang="it-IT" dirty="0"/>
              <a:t> </a:t>
            </a:r>
            <a:r>
              <a:rPr lang="it-IT" dirty="0" err="1"/>
              <a:t>Estimated</a:t>
            </a:r>
            <a:r>
              <a:rPr lang="it-IT" dirty="0"/>
              <a:t> Hours per day</a:t>
            </a:r>
          </a:p>
          <a:p>
            <a:r>
              <a:rPr lang="it-IT" dirty="0"/>
              <a:t>216 </a:t>
            </a:r>
            <a:r>
              <a:rPr lang="it-IT" dirty="0" err="1"/>
              <a:t>Completed</a:t>
            </a:r>
            <a:r>
              <a:rPr lang="it-IT" dirty="0"/>
              <a:t> Hours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F9C27FC-9C2F-D00A-F8BC-4A282C458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726" y="950975"/>
            <a:ext cx="6519572" cy="252511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3C1B9C7-3BA1-CCB2-CFF3-7BE4F01DA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898" y="4261353"/>
            <a:ext cx="7772400" cy="198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66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0FF702-19FC-405F-C90B-611A48755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Burndown</a:t>
            </a:r>
            <a:r>
              <a:rPr lang="it-IT" dirty="0"/>
              <a:t> Chart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5A50E20-7A59-DD4E-6184-179EC55C3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751" y="1661435"/>
            <a:ext cx="9394497" cy="4600862"/>
          </a:xfrm>
        </p:spPr>
      </p:pic>
    </p:spTree>
    <p:extLst>
      <p:ext uri="{BB962C8B-B14F-4D97-AF65-F5344CB8AC3E}">
        <p14:creationId xmlns:p14="http://schemas.microsoft.com/office/powerpoint/2010/main" val="43675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4F34A-1596-245D-7225-8E04A7DF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578" y="2913355"/>
            <a:ext cx="2957684" cy="1031290"/>
          </a:xfrm>
        </p:spPr>
        <p:txBody>
          <a:bodyPr anchor="t">
            <a:normAutofit/>
          </a:bodyPr>
          <a:lstStyle/>
          <a:p>
            <a:r>
              <a:rPr lang="it-IT" dirty="0"/>
              <a:t>System </a:t>
            </a:r>
            <a:r>
              <a:rPr lang="it-IT" dirty="0" err="1"/>
              <a:t>architecture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4CA16FE-FF09-3D18-3FA2-8FBA8009C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455" y="920091"/>
            <a:ext cx="7620026" cy="50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89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E91677-6EB9-8542-F2FD-F3282BF5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Frontend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825168-3379-B854-F932-92932971D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Responsible for the UI, </a:t>
            </a:r>
            <a:r>
              <a:rPr lang="it-IT" dirty="0" err="1"/>
              <a:t>dealing</a:t>
            </a:r>
            <a:r>
              <a:rPr lang="it-IT" dirty="0"/>
              <a:t> with the </a:t>
            </a:r>
            <a:r>
              <a:rPr lang="it-IT" dirty="0" err="1"/>
              <a:t>visualization</a:t>
            </a:r>
            <a:r>
              <a:rPr lang="it-IT" dirty="0"/>
              <a:t> and interaction with the user.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EAC611A-2F9D-0250-390E-59209A82A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99" y="3590067"/>
            <a:ext cx="3128235" cy="173356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549BB7B-6EA7-7861-D659-707882909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884" y="3446332"/>
            <a:ext cx="1871831" cy="187183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4A8BE39-FED9-D111-3F7A-E059F8F5D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645" y="3446332"/>
            <a:ext cx="1326756" cy="187183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160A196-CD73-811F-A235-EA14B4ECF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7331" y="3674455"/>
            <a:ext cx="1506967" cy="150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61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E2F62E-6282-4803-8B63-A7D9A13A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Api Gateway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D694AED-82CA-F743-6E57-E5649BB41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275" y="2531736"/>
            <a:ext cx="5546725" cy="1794528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7E3980A-8F29-A3CF-04FD-7136C8C4E35A}"/>
              </a:ext>
            </a:extLst>
          </p:cNvPr>
          <p:cNvSpPr txBox="1"/>
          <p:nvPr/>
        </p:nvSpPr>
        <p:spPr>
          <a:xfrm>
            <a:off x="6834057" y="1720840"/>
            <a:ext cx="48086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Lightweight</a:t>
            </a:r>
            <a:r>
              <a:rPr lang="it-IT" sz="2400" dirty="0"/>
              <a:t>, fast, and </a:t>
            </a:r>
            <a:r>
              <a:rPr lang="it-IT" sz="2400" dirty="0" err="1"/>
              <a:t>flexible</a:t>
            </a:r>
            <a:r>
              <a:rPr lang="it-IT" sz="2400" dirty="0"/>
              <a:t> cloud-native API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Single entry point for the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Reverse proxy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allows</a:t>
            </a:r>
            <a:r>
              <a:rPr lang="it-IT" sz="2400" dirty="0"/>
              <a:t> to </a:t>
            </a:r>
            <a:r>
              <a:rPr lang="it-IT" sz="2400" dirty="0" err="1"/>
              <a:t>manage</a:t>
            </a:r>
            <a:r>
              <a:rPr lang="it-IT" sz="2400" dirty="0"/>
              <a:t>, </a:t>
            </a:r>
            <a:r>
              <a:rPr lang="it-IT" sz="2400" dirty="0" err="1"/>
              <a:t>configure</a:t>
            </a:r>
            <a:r>
              <a:rPr lang="it-IT" sz="2400" dirty="0"/>
              <a:t>, and </a:t>
            </a:r>
            <a:r>
              <a:rPr lang="it-IT" sz="2400" dirty="0" err="1"/>
              <a:t>routes</a:t>
            </a:r>
            <a:r>
              <a:rPr lang="it-IT" sz="2400" dirty="0"/>
              <a:t> </a:t>
            </a:r>
            <a:r>
              <a:rPr lang="it-IT" sz="2400" dirty="0" err="1"/>
              <a:t>requests</a:t>
            </a:r>
            <a:r>
              <a:rPr lang="it-IT" sz="2400" dirty="0"/>
              <a:t> to the </a:t>
            </a:r>
            <a:r>
              <a:rPr lang="it-IT" sz="2400" dirty="0" err="1"/>
              <a:t>proper</a:t>
            </a:r>
            <a:r>
              <a:rPr lang="it-IT" sz="2400" dirty="0"/>
              <a:t> </a:t>
            </a:r>
            <a:r>
              <a:rPr lang="it-IT" sz="2400" dirty="0" err="1"/>
              <a:t>microservice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308618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AF1BE7-EEB3-5BAA-2C5F-8D6C2187A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Social and image management </a:t>
            </a:r>
            <a:r>
              <a:rPr lang="it-IT" dirty="0" err="1"/>
              <a:t>microservices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BA8B358-52A2-87C3-8C7F-5846D49AA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4539" y="2039128"/>
            <a:ext cx="1876957" cy="2056832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3E1D1FF-3D57-2973-1C8C-E40550EAF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512" y="3790456"/>
            <a:ext cx="4505012" cy="236513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E327C4E-F760-D57C-CC4E-4F4FB6E4488E}"/>
              </a:ext>
            </a:extLst>
          </p:cNvPr>
          <p:cNvSpPr txBox="1"/>
          <p:nvPr/>
        </p:nvSpPr>
        <p:spPr>
          <a:xfrm>
            <a:off x="6742801" y="2080107"/>
            <a:ext cx="480149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Expose</a:t>
            </a:r>
            <a:r>
              <a:rPr lang="it-IT" sz="2400" dirty="0"/>
              <a:t> </a:t>
            </a:r>
            <a:r>
              <a:rPr lang="it-IT" sz="2400" dirty="0" err="1"/>
              <a:t>APIs</a:t>
            </a:r>
            <a:r>
              <a:rPr lang="it-IT" sz="2400" dirty="0"/>
              <a:t>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Manage</a:t>
            </a:r>
            <a:r>
              <a:rPr lang="it-IT" sz="2400" dirty="0"/>
              <a:t> </a:t>
            </a:r>
            <a:r>
              <a:rPr lang="it-IT" sz="2400" dirty="0" err="1"/>
              <a:t>all</a:t>
            </a:r>
            <a:r>
              <a:rPr lang="it-IT" sz="2400" dirty="0"/>
              <a:t> social </a:t>
            </a:r>
            <a:r>
              <a:rPr lang="it-IT" sz="2400" dirty="0" err="1"/>
              <a:t>aspects</a:t>
            </a:r>
            <a:r>
              <a:rPr lang="it-IT" sz="2400" dirty="0"/>
              <a:t> of the system (i.e. user </a:t>
            </a:r>
            <a:r>
              <a:rPr lang="it-IT" sz="2400" dirty="0" err="1"/>
              <a:t>registration</a:t>
            </a:r>
            <a:r>
              <a:rPr lang="it-IT" sz="2400" dirty="0"/>
              <a:t>, likes, </a:t>
            </a:r>
            <a:r>
              <a:rPr lang="it-IT" sz="2400" dirty="0" err="1"/>
              <a:t>comments</a:t>
            </a:r>
            <a:r>
              <a:rPr lang="it-IT" sz="2400" dirty="0"/>
              <a:t>, new posts)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Upload images on the </a:t>
            </a:r>
            <a:r>
              <a:rPr lang="it-IT" sz="2400" dirty="0" err="1"/>
              <a:t>Firebase</a:t>
            </a:r>
            <a:r>
              <a:rPr lang="it-IT" sz="2400" dirty="0"/>
              <a:t> cloud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9190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6D11D5-C6BA-9898-03EC-DE46A8E1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microservice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BF9FD3B-434F-91F9-A56B-AB8704CAB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665" y="1945243"/>
            <a:ext cx="3277096" cy="1077849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757D093-A8BF-8630-E7A0-F6DAEC87A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98" y="3023092"/>
            <a:ext cx="3720138" cy="172250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F4F5931-7796-F41C-14AB-2ACF90EAF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34" y="4474980"/>
            <a:ext cx="3222906" cy="1611453"/>
          </a:xfrm>
          <a:prstGeom prst="rect">
            <a:avLst/>
          </a:prstGeom>
        </p:spPr>
      </p:pic>
      <p:pic>
        <p:nvPicPr>
          <p:cNvPr id="12" name="Segnaposto contenuto 4">
            <a:extLst>
              <a:ext uri="{FF2B5EF4-FFF2-40B4-BE49-F238E27FC236}">
                <a16:creationId xmlns:a16="http://schemas.microsoft.com/office/drawing/2014/main" id="{260502AE-618C-AC6D-9249-A9C686496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9511" y="2939509"/>
            <a:ext cx="1876957" cy="205683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73633BB-9951-67FD-9BFD-0C34CD633E9D}"/>
              </a:ext>
            </a:extLst>
          </p:cNvPr>
          <p:cNvSpPr txBox="1"/>
          <p:nvPr/>
        </p:nvSpPr>
        <p:spPr>
          <a:xfrm>
            <a:off x="6145534" y="1690062"/>
            <a:ext cx="53987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Elasticsearch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used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</a:t>
            </a:r>
            <a:r>
              <a:rPr lang="it-IT" sz="2000" dirty="0" err="1"/>
              <a:t>search</a:t>
            </a:r>
            <a:r>
              <a:rPr lang="it-IT" sz="2000" dirty="0"/>
              <a:t> </a:t>
            </a:r>
            <a:r>
              <a:rPr lang="it-IT" sz="2000" dirty="0" err="1"/>
              <a:t>engine</a:t>
            </a:r>
            <a:r>
              <a:rPr lang="it-IT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Kibana</a:t>
            </a:r>
            <a:r>
              <a:rPr lang="it-IT" sz="2000" dirty="0"/>
              <a:t> </a:t>
            </a:r>
            <a:r>
              <a:rPr lang="it-IT" sz="2000" dirty="0" err="1"/>
              <a:t>provides</a:t>
            </a:r>
            <a:r>
              <a:rPr lang="it-IT" sz="2000" dirty="0"/>
              <a:t> </a:t>
            </a:r>
            <a:r>
              <a:rPr lang="it-IT" sz="2000" dirty="0" err="1"/>
              <a:t>search</a:t>
            </a:r>
            <a:r>
              <a:rPr lang="it-IT" sz="2000" dirty="0"/>
              <a:t> and data </a:t>
            </a:r>
            <a:r>
              <a:rPr lang="it-IT" sz="2000" dirty="0" err="1"/>
              <a:t>visualization</a:t>
            </a:r>
            <a:r>
              <a:rPr lang="it-IT" sz="2000" dirty="0"/>
              <a:t> capabilities for data </a:t>
            </a:r>
            <a:r>
              <a:rPr lang="it-IT" sz="2000" dirty="0" err="1"/>
              <a:t>indexed</a:t>
            </a:r>
            <a:r>
              <a:rPr lang="it-IT" sz="2000" dirty="0"/>
              <a:t> in </a:t>
            </a:r>
            <a:r>
              <a:rPr lang="it-IT" sz="2000" dirty="0" err="1"/>
              <a:t>Elasticsearch</a:t>
            </a:r>
            <a:r>
              <a:rPr lang="it-IT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Deepdetect</a:t>
            </a:r>
            <a:r>
              <a:rPr lang="it-IT" sz="2000" dirty="0"/>
              <a:t> deep learning </a:t>
            </a:r>
            <a:r>
              <a:rPr lang="it-IT" sz="2000" dirty="0" err="1"/>
              <a:t>platform</a:t>
            </a:r>
            <a:r>
              <a:rPr lang="it-IT" sz="2000" dirty="0"/>
              <a:t> </a:t>
            </a:r>
            <a:r>
              <a:rPr lang="it-IT" sz="2000" dirty="0" err="1"/>
              <a:t>offers</a:t>
            </a:r>
            <a:r>
              <a:rPr lang="it-IT" sz="2000" dirty="0"/>
              <a:t> </a:t>
            </a:r>
            <a:r>
              <a:rPr lang="it-IT" sz="2000" dirty="0" err="1"/>
              <a:t>pre-trained</a:t>
            </a:r>
            <a:r>
              <a:rPr lang="it-IT" sz="2000" dirty="0"/>
              <a:t> models for </a:t>
            </a:r>
            <a:r>
              <a:rPr lang="it-IT" sz="2000" dirty="0" err="1"/>
              <a:t>classifing</a:t>
            </a:r>
            <a:r>
              <a:rPr lang="it-IT" sz="2000" dirty="0"/>
              <a:t> images’ </a:t>
            </a:r>
            <a:r>
              <a:rPr lang="it-IT" sz="2000" dirty="0" err="1"/>
              <a:t>based</a:t>
            </a:r>
            <a:r>
              <a:rPr lang="it-IT" sz="2000" dirty="0"/>
              <a:t> on </a:t>
            </a:r>
            <a:r>
              <a:rPr lang="it-IT" sz="2000" dirty="0" err="1"/>
              <a:t>represented</a:t>
            </a:r>
            <a:r>
              <a:rPr lang="it-IT" sz="2000" dirty="0"/>
              <a:t> </a:t>
            </a:r>
            <a:r>
              <a:rPr lang="it-IT" sz="2000" dirty="0" err="1"/>
              <a:t>subjects</a:t>
            </a:r>
            <a:r>
              <a:rPr lang="it-IT" sz="2000" dirty="0"/>
              <a:t> and the </a:t>
            </a:r>
            <a:r>
              <a:rPr lang="it-IT" sz="2000" dirty="0" err="1"/>
              <a:t>ability</a:t>
            </a:r>
            <a:r>
              <a:rPr lang="it-IT" sz="2000" dirty="0"/>
              <a:t> to </a:t>
            </a:r>
            <a:r>
              <a:rPr lang="it-IT" sz="2000" dirty="0" err="1"/>
              <a:t>search</a:t>
            </a:r>
            <a:r>
              <a:rPr lang="it-IT" sz="2000" dirty="0"/>
              <a:t> for images </a:t>
            </a:r>
            <a:r>
              <a:rPr lang="it-IT" sz="2000" dirty="0" err="1"/>
              <a:t>based</a:t>
            </a:r>
            <a:r>
              <a:rPr lang="it-IT" sz="2000" dirty="0"/>
              <a:t> on </a:t>
            </a:r>
            <a:r>
              <a:rPr lang="it-IT" sz="2000" dirty="0" err="1"/>
              <a:t>them</a:t>
            </a:r>
            <a:r>
              <a:rPr lang="it-IT" sz="2000" dirty="0"/>
              <a:t> </a:t>
            </a:r>
            <a:r>
              <a:rPr lang="it-IT" sz="2000" dirty="0" err="1"/>
              <a:t>through</a:t>
            </a:r>
            <a:r>
              <a:rPr lang="it-IT" sz="2000" dirty="0"/>
              <a:t> </a:t>
            </a:r>
            <a:r>
              <a:rPr lang="it-IT" sz="2000" dirty="0" err="1"/>
              <a:t>Elasticsearch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05506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8E16F6-BD34-1E11-A4FF-D5B6259B5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0976"/>
            <a:ext cx="6195060" cy="4198340"/>
          </a:xfrm>
        </p:spPr>
        <p:txBody>
          <a:bodyPr>
            <a:normAutofit/>
          </a:bodyPr>
          <a:lstStyle/>
          <a:p>
            <a:r>
              <a:rPr lang="it-IT" sz="4400" dirty="0"/>
              <a:t>Idea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E8D5989-5D49-41EE-9681-9A5AB28B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9D4F94C-ADDE-4388-B413-18D186CF9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29" y="1839119"/>
            <a:ext cx="10954523" cy="4228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>
                <a:effectLst/>
              </a:rPr>
              <a:t>Interactive dashboard to look for images </a:t>
            </a:r>
            <a:r>
              <a:rPr lang="it-IT" sz="1800" dirty="0" err="1">
                <a:effectLst/>
              </a:rPr>
              <a:t>uploaded</a:t>
            </a:r>
            <a:r>
              <a:rPr lang="it-IT" sz="1800" dirty="0">
                <a:effectLst/>
              </a:rPr>
              <a:t> by </a:t>
            </a:r>
            <a:r>
              <a:rPr lang="it-IT" sz="1800" dirty="0" err="1">
                <a:effectLst/>
              </a:rPr>
              <a:t>other</a:t>
            </a:r>
            <a:r>
              <a:rPr lang="it-IT" sz="1800" dirty="0">
                <a:effectLst/>
              </a:rPr>
              <a:t> users. </a:t>
            </a:r>
          </a:p>
          <a:p>
            <a:pPr marL="0" indent="0">
              <a:buNone/>
            </a:pPr>
            <a:endParaRPr lang="it-IT" sz="1800" dirty="0">
              <a:latin typeface="CMR1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BD1109"/>
                </a:solidFill>
                <a:latin typeface="+mj-lt"/>
              </a:rPr>
              <a:t>Functionalities: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>
                <a:effectLst/>
              </a:rPr>
              <a:t>Show the dashboard with </a:t>
            </a:r>
            <a:r>
              <a:rPr lang="it-IT" sz="1800" dirty="0" err="1">
                <a:effectLst/>
              </a:rPr>
              <a:t>most</a:t>
            </a:r>
            <a:r>
              <a:rPr lang="it-IT" sz="1800" dirty="0">
                <a:effectLst/>
              </a:rPr>
              <a:t> </a:t>
            </a:r>
            <a:r>
              <a:rPr lang="it-IT" sz="1800" dirty="0" err="1">
                <a:effectLst/>
              </a:rPr>
              <a:t>popular</a:t>
            </a:r>
            <a:r>
              <a:rPr lang="it-IT" sz="1800" dirty="0">
                <a:effectLst/>
              </a:rPr>
              <a:t> images and images </a:t>
            </a:r>
            <a:r>
              <a:rPr lang="it-IT" sz="1800" dirty="0" err="1">
                <a:effectLst/>
              </a:rPr>
              <a:t>uploaded</a:t>
            </a:r>
            <a:r>
              <a:rPr lang="it-IT" sz="1800" dirty="0">
                <a:effectLst/>
              </a:rPr>
              <a:t> by </a:t>
            </a:r>
            <a:r>
              <a:rPr lang="it-IT" sz="1800" dirty="0" err="1">
                <a:effectLst/>
              </a:rPr>
              <a:t>followed</a:t>
            </a:r>
            <a:r>
              <a:rPr lang="it-IT" sz="1800" dirty="0">
                <a:effectLst/>
              </a:rPr>
              <a:t> users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 err="1">
                <a:effectLst/>
              </a:rPr>
              <a:t>Manage</a:t>
            </a:r>
            <a:r>
              <a:rPr lang="it-IT" sz="1800" dirty="0">
                <a:effectLst/>
              </a:rPr>
              <a:t> user authentication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>
                <a:effectLst/>
              </a:rPr>
              <a:t>Show a page </a:t>
            </a:r>
            <a:r>
              <a:rPr lang="it-IT" sz="1800" dirty="0" err="1">
                <a:effectLst/>
              </a:rPr>
              <a:t>related</a:t>
            </a:r>
            <a:r>
              <a:rPr lang="it-IT" sz="1800" dirty="0">
                <a:effectLst/>
              </a:rPr>
              <a:t> to users’ </a:t>
            </a:r>
            <a:r>
              <a:rPr lang="it-IT" sz="1800" dirty="0" err="1">
                <a:effectLst/>
              </a:rPr>
              <a:t>profiles</a:t>
            </a:r>
            <a:r>
              <a:rPr lang="it-IT" sz="1800" dirty="0">
                <a:effectLst/>
              </a:rPr>
              <a:t> </a:t>
            </a:r>
            <a:r>
              <a:rPr lang="it-IT" sz="1800" dirty="0" err="1">
                <a:effectLst/>
              </a:rPr>
              <a:t>containing</a:t>
            </a:r>
            <a:r>
              <a:rPr lang="it-IT" sz="1800" dirty="0">
                <a:effectLst/>
              </a:rPr>
              <a:t> </a:t>
            </a:r>
            <a:r>
              <a:rPr lang="it-IT" sz="1800" dirty="0" err="1">
                <a:effectLst/>
              </a:rPr>
              <a:t>all</a:t>
            </a:r>
            <a:r>
              <a:rPr lang="it-IT" sz="1800" dirty="0">
                <a:effectLst/>
              </a:rPr>
              <a:t> the images </a:t>
            </a:r>
            <a:r>
              <a:rPr lang="it-IT" sz="1800" dirty="0" err="1">
                <a:effectLst/>
              </a:rPr>
              <a:t>uploaded</a:t>
            </a:r>
            <a:r>
              <a:rPr lang="it-IT" sz="1800" dirty="0">
                <a:effectLst/>
              </a:rPr>
              <a:t> by </a:t>
            </a:r>
            <a:r>
              <a:rPr lang="it-IT" sz="1800" dirty="0" err="1">
                <a:effectLst/>
              </a:rPr>
              <a:t>them</a:t>
            </a:r>
            <a:r>
              <a:rPr lang="it-IT" sz="1800" dirty="0">
                <a:effectLst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 err="1">
                <a:effectLst/>
              </a:rPr>
              <a:t>Allow</a:t>
            </a:r>
            <a:r>
              <a:rPr lang="it-IT" sz="1800" dirty="0">
                <a:effectLst/>
              </a:rPr>
              <a:t> users to upload, </a:t>
            </a:r>
            <a:r>
              <a:rPr lang="it-IT" sz="1800" dirty="0" err="1">
                <a:effectLst/>
              </a:rPr>
              <a:t>search</a:t>
            </a:r>
            <a:r>
              <a:rPr lang="it-IT" sz="1800" dirty="0">
                <a:effectLst/>
              </a:rPr>
              <a:t> and </a:t>
            </a:r>
            <a:r>
              <a:rPr lang="it-IT" sz="1800" dirty="0" err="1">
                <a:effectLst/>
              </a:rPr>
              <a:t>see</a:t>
            </a:r>
            <a:r>
              <a:rPr lang="it-IT" sz="1800" dirty="0">
                <a:effectLst/>
              </a:rPr>
              <a:t> images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 err="1">
                <a:effectLst/>
              </a:rPr>
              <a:t>Allow</a:t>
            </a:r>
            <a:r>
              <a:rPr lang="it-IT" sz="1800" dirty="0">
                <a:effectLst/>
              </a:rPr>
              <a:t> users to follow </a:t>
            </a:r>
            <a:r>
              <a:rPr lang="it-IT" sz="1800" dirty="0" err="1">
                <a:effectLst/>
              </a:rPr>
              <a:t>other</a:t>
            </a:r>
            <a:r>
              <a:rPr lang="it-IT" sz="1800" dirty="0">
                <a:effectLst/>
              </a:rPr>
              <a:t> users to </a:t>
            </a:r>
            <a:r>
              <a:rPr lang="it-IT" sz="1800" dirty="0" err="1">
                <a:effectLst/>
              </a:rPr>
              <a:t>easily</a:t>
            </a:r>
            <a:r>
              <a:rPr lang="it-IT" sz="1800" dirty="0">
                <a:effectLst/>
              </a:rPr>
              <a:t> access </a:t>
            </a:r>
            <a:r>
              <a:rPr lang="it-IT" sz="1800" dirty="0" err="1">
                <a:effectLst/>
              </a:rPr>
              <a:t>their</a:t>
            </a:r>
            <a:r>
              <a:rPr lang="it-IT" sz="1800" dirty="0">
                <a:effectLst/>
              </a:rPr>
              <a:t> user </a:t>
            </a:r>
            <a:r>
              <a:rPr lang="it-IT" sz="1800" dirty="0" err="1">
                <a:effectLst/>
              </a:rPr>
              <a:t>profile</a:t>
            </a:r>
            <a:r>
              <a:rPr lang="it-IT" sz="1800" dirty="0">
                <a:effectLst/>
              </a:rPr>
              <a:t> and images </a:t>
            </a:r>
            <a:endParaRPr lang="en-GB" sz="1800" dirty="0">
              <a:solidFill>
                <a:srgbClr val="BD1109"/>
              </a:solidFill>
            </a:endParaRP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60C28C0-EFDC-4047-81BA-16DBA9A9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1FFA818-18CB-496D-BD72-B4EC27D912B9}" type="datetime1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4/12/23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D4D1CD5-79A4-491C-85F0-0EE21E88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59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26C3A2-4B24-7EC8-3B7E-D1CF6D21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Notifications</a:t>
            </a:r>
            <a:r>
              <a:rPr lang="it-IT" dirty="0"/>
              <a:t> </a:t>
            </a:r>
            <a:r>
              <a:rPr lang="it-IT" dirty="0" err="1"/>
              <a:t>microservice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F8C58BF-9335-F0B4-4246-E67340DA2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602" y="3735149"/>
            <a:ext cx="3426026" cy="537994"/>
          </a:xfr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7F868477-A3DE-9FD5-5F12-7E7B2FDC8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638" y="4831035"/>
            <a:ext cx="4303955" cy="107598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8BB1021-0841-E10D-50A7-047ABD77D822}"/>
              </a:ext>
            </a:extLst>
          </p:cNvPr>
          <p:cNvSpPr txBox="1"/>
          <p:nvPr/>
        </p:nvSpPr>
        <p:spPr>
          <a:xfrm>
            <a:off x="6107880" y="2414643"/>
            <a:ext cx="51327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RabbitMQ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a </a:t>
            </a:r>
            <a:r>
              <a:rPr lang="it-IT" sz="2000" dirty="0" err="1"/>
              <a:t>message</a:t>
            </a:r>
            <a:r>
              <a:rPr lang="it-IT" sz="2000" dirty="0"/>
              <a:t> </a:t>
            </a:r>
            <a:r>
              <a:rPr lang="it-IT" sz="2000" dirty="0" err="1"/>
              <a:t>oriented</a:t>
            </a:r>
            <a:r>
              <a:rPr lang="it-IT" sz="2000" dirty="0"/>
              <a:t> middleware</a:t>
            </a:r>
          </a:p>
          <a:p>
            <a:r>
              <a:rPr lang="it-IT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CloudAMQP</a:t>
            </a:r>
            <a:r>
              <a:rPr lang="it-IT" sz="2000" dirty="0"/>
              <a:t> </a:t>
            </a:r>
            <a:r>
              <a:rPr lang="it-IT" sz="2000" dirty="0" err="1"/>
              <a:t>provides</a:t>
            </a:r>
            <a:r>
              <a:rPr lang="it-IT" sz="2000" dirty="0"/>
              <a:t> </a:t>
            </a:r>
            <a:r>
              <a:rPr lang="it-IT" sz="2000" dirty="0" err="1"/>
              <a:t>managed</a:t>
            </a:r>
            <a:r>
              <a:rPr lang="it-IT" sz="2000" dirty="0"/>
              <a:t> </a:t>
            </a:r>
            <a:r>
              <a:rPr lang="it-IT" sz="2000" dirty="0" err="1"/>
              <a:t>RabbitMQ</a:t>
            </a:r>
            <a:r>
              <a:rPr lang="it-IT" sz="2000" dirty="0"/>
              <a:t> servers in the cloud, in order to be </a:t>
            </a:r>
            <a:r>
              <a:rPr lang="it-IT" sz="2000" dirty="0" err="1"/>
              <a:t>able</a:t>
            </a:r>
            <a:r>
              <a:rPr lang="it-IT" sz="2000" dirty="0"/>
              <a:t> to access </a:t>
            </a:r>
            <a:r>
              <a:rPr lang="it-IT" sz="2000" dirty="0" err="1"/>
              <a:t>all</a:t>
            </a:r>
            <a:r>
              <a:rPr lang="it-IT" sz="2000" dirty="0"/>
              <a:t> the </a:t>
            </a: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queues</a:t>
            </a:r>
            <a:r>
              <a:rPr lang="it-IT" sz="2000" dirty="0"/>
              <a:t> in the cloud from </a:t>
            </a:r>
            <a:r>
              <a:rPr lang="it-IT" sz="2000" dirty="0" err="1"/>
              <a:t>any</a:t>
            </a:r>
            <a:r>
              <a:rPr lang="it-IT" sz="2000" dirty="0"/>
              <a:t> device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775CF55-D7CB-8108-FCF5-5B800EF30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5732" y="1749606"/>
            <a:ext cx="1632020" cy="178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45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C9C8C8-706D-A07A-D9E8-2D4C4AC6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Persistence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68458E1-7D4B-214A-E487-3DD7D522C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100" y="3009218"/>
            <a:ext cx="3861995" cy="839564"/>
          </a:xfrm>
          <a:prstGeom prst="rect">
            <a:avLst/>
          </a:prstGeom>
        </p:spPr>
      </p:pic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10378ADB-B697-F950-EE99-70C2DF7A1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6468" y="2448607"/>
            <a:ext cx="5448301" cy="2800350"/>
          </a:xfrm>
        </p:spPr>
        <p:txBody>
          <a:bodyPr/>
          <a:lstStyle/>
          <a:p>
            <a:r>
              <a:rPr lang="it-IT" dirty="0"/>
              <a:t>Neo4j </a:t>
            </a:r>
            <a:r>
              <a:rPr lang="it-IT" dirty="0" err="1"/>
              <a:t>NoSQL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 database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in order to store </a:t>
            </a:r>
            <a:r>
              <a:rPr lang="it-IT" dirty="0" err="1"/>
              <a:t>all</a:t>
            </a:r>
            <a:r>
              <a:rPr lang="it-IT" dirty="0"/>
              <a:t> the system data</a:t>
            </a:r>
          </a:p>
          <a:p>
            <a:r>
              <a:rPr lang="it-IT" dirty="0"/>
              <a:t>Neo4j </a:t>
            </a:r>
            <a:r>
              <a:rPr lang="it-IT" dirty="0" err="1"/>
              <a:t>AuraDB</a:t>
            </a:r>
            <a:r>
              <a:rPr lang="it-IT" dirty="0"/>
              <a:t> </a:t>
            </a:r>
            <a:r>
              <a:rPr lang="it-IT" dirty="0" err="1"/>
              <a:t>offers</a:t>
            </a:r>
            <a:r>
              <a:rPr lang="it-IT" dirty="0"/>
              <a:t> a database </a:t>
            </a:r>
            <a:r>
              <a:rPr lang="it-IT" dirty="0" err="1"/>
              <a:t>instance</a:t>
            </a:r>
            <a:r>
              <a:rPr lang="it-IT" dirty="0"/>
              <a:t> in the cloud with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mentioned</a:t>
            </a:r>
            <a:r>
              <a:rPr lang="it-IT" dirty="0"/>
              <a:t> </a:t>
            </a:r>
            <a:r>
              <a:rPr lang="it-IT" dirty="0" err="1"/>
              <a:t>microservices</a:t>
            </a:r>
            <a:r>
              <a:rPr lang="it-IT" dirty="0"/>
              <a:t> can </a:t>
            </a:r>
            <a:r>
              <a:rPr lang="it-IT" dirty="0" err="1"/>
              <a:t>communicate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012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51A910-A064-6B57-403B-B684CFF12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383" y="1650635"/>
            <a:ext cx="10833234" cy="3556730"/>
          </a:xfrm>
        </p:spPr>
        <p:txBody>
          <a:bodyPr anchor="ctr"/>
          <a:lstStyle/>
          <a:p>
            <a:pPr algn="ctr"/>
            <a:r>
              <a:rPr lang="en-GB" dirty="0"/>
              <a:t>User stories</a:t>
            </a:r>
            <a:br>
              <a:rPr lang="en-GB" dirty="0"/>
            </a:br>
            <a:r>
              <a:rPr lang="en-GB" dirty="0"/>
              <a:t>&amp;</a:t>
            </a:r>
            <a:br>
              <a:rPr lang="en-GB" dirty="0"/>
            </a:br>
            <a:r>
              <a:rPr lang="en-GB" dirty="0"/>
              <a:t>Prototypes</a:t>
            </a:r>
          </a:p>
        </p:txBody>
      </p:sp>
    </p:spTree>
    <p:extLst>
      <p:ext uri="{BB962C8B-B14F-4D97-AF65-F5344CB8AC3E}">
        <p14:creationId xmlns:p14="http://schemas.microsoft.com/office/powerpoint/2010/main" val="214777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Login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DA1F985-2934-D7C9-CBEE-8EAEA7907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8346" y="1629025"/>
            <a:ext cx="8655308" cy="79959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BCFAC89-9A9C-102D-1B3A-A7F5EFA10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932" y="2744724"/>
            <a:ext cx="6118136" cy="32162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12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 up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DA1F985-2934-D7C9-CBEE-8EAEA7907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768346" y="1629025"/>
            <a:ext cx="8655308" cy="79959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BCFAC89-9A9C-102D-1B3A-A7F5EFA10B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36932" y="2744724"/>
            <a:ext cx="6118135" cy="32162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353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499"/>
            <a:ext cx="5003074" cy="3251855"/>
          </a:xfrm>
        </p:spPr>
        <p:txBody>
          <a:bodyPr>
            <a:normAutofit/>
          </a:bodyPr>
          <a:lstStyle/>
          <a:p>
            <a:r>
              <a:rPr lang="en-GB" dirty="0"/>
              <a:t>Main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11E4601-9AFA-5A14-2EFF-EEF07DD45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752" y="1736216"/>
            <a:ext cx="8366496" cy="42669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352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499"/>
            <a:ext cx="5003074" cy="3251855"/>
          </a:xfrm>
        </p:spPr>
        <p:txBody>
          <a:bodyPr>
            <a:normAutofit/>
          </a:bodyPr>
          <a:lstStyle/>
          <a:p>
            <a:r>
              <a:rPr lang="en-GB" dirty="0"/>
              <a:t>Main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11E4601-9AFA-5A14-2EFF-EEF07DD45B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37619" y="1736216"/>
            <a:ext cx="8116761" cy="4266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0439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profile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BCFAC89-9A9C-102D-1B3A-A7F5EFA10B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615490" y="3429000"/>
            <a:ext cx="4961020" cy="26079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magine 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63297BA-DFE7-67B9-E54D-586E34299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11820"/>
            <a:ext cx="7772400" cy="162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14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settings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BCFAC89-9A9C-102D-1B3A-A7F5EFA10B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51690" y="3189286"/>
            <a:ext cx="5288619" cy="27838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63297BA-DFE7-67B9-E54D-586E342998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09799" y="1679009"/>
            <a:ext cx="7772400" cy="132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3551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367</Words>
  <Application>Microsoft Macintosh PowerPoint</Application>
  <PresentationFormat>Widescreen</PresentationFormat>
  <Paragraphs>65</Paragraphs>
  <Slides>21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8" baseType="lpstr">
      <vt:lpstr>Amasis MT Pro Medium</vt:lpstr>
      <vt:lpstr>Arial</vt:lpstr>
      <vt:lpstr>Calibri</vt:lpstr>
      <vt:lpstr>CMR10</vt:lpstr>
      <vt:lpstr>Lao UI</vt:lpstr>
      <vt:lpstr>Univers Light</vt:lpstr>
      <vt:lpstr>TribuneVTI</vt:lpstr>
      <vt:lpstr>MyPics</vt:lpstr>
      <vt:lpstr>Idea</vt:lpstr>
      <vt:lpstr>User stories &amp; Prototypes</vt:lpstr>
      <vt:lpstr>Login</vt:lpstr>
      <vt:lpstr>Sign up</vt:lpstr>
      <vt:lpstr>Main</vt:lpstr>
      <vt:lpstr>Main</vt:lpstr>
      <vt:lpstr>User profile</vt:lpstr>
      <vt:lpstr>User settings</vt:lpstr>
      <vt:lpstr>Pic</vt:lpstr>
      <vt:lpstr>Add pic</vt:lpstr>
      <vt:lpstr>Effort estimation</vt:lpstr>
      <vt:lpstr>Work Analysis</vt:lpstr>
      <vt:lpstr>Burndown Chart</vt:lpstr>
      <vt:lpstr>System architecture</vt:lpstr>
      <vt:lpstr>Frontend</vt:lpstr>
      <vt:lpstr>Api Gateway</vt:lpstr>
      <vt:lpstr>Social and image management microservices</vt:lpstr>
      <vt:lpstr>Search microservice</vt:lpstr>
      <vt:lpstr>Notifications microservice</vt:lpstr>
      <vt:lpstr>Persistence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MyPics</dc:title>
  <dc:creator>Martina Turbessi</dc:creator>
  <cp:lastModifiedBy>Mauro Ficorella</cp:lastModifiedBy>
  <cp:revision>5</cp:revision>
  <dcterms:created xsi:type="dcterms:W3CDTF">2023-04-11T11:47:02Z</dcterms:created>
  <dcterms:modified xsi:type="dcterms:W3CDTF">2023-04-12T15:27:02Z</dcterms:modified>
</cp:coreProperties>
</file>