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9" r:id="rId1"/>
  </p:sldMasterIdLst>
  <p:notesMasterIdLst>
    <p:notesMasterId r:id="rId26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7" r:id="rId9"/>
    <p:sldId id="268" r:id="rId10"/>
    <p:sldId id="265" r:id="rId11"/>
    <p:sldId id="266" r:id="rId12"/>
    <p:sldId id="258" r:id="rId13"/>
    <p:sldId id="269" r:id="rId14"/>
    <p:sldId id="270" r:id="rId15"/>
    <p:sldId id="259" r:id="rId16"/>
    <p:sldId id="277" r:id="rId17"/>
    <p:sldId id="271" r:id="rId18"/>
    <p:sldId id="272" r:id="rId19"/>
    <p:sldId id="278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109"/>
    <a:srgbClr val="FF3366"/>
    <a:srgbClr val="B15E4E"/>
    <a:srgbClr val="E62958"/>
    <a:srgbClr val="1E2B05"/>
    <a:srgbClr val="D4C5BE"/>
    <a:srgbClr val="28282A"/>
    <a:srgbClr val="B27777"/>
    <a:srgbClr val="FF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4" autoAdjust="0"/>
    <p:restoredTop sz="94588"/>
  </p:normalViewPr>
  <p:slideViewPr>
    <p:cSldViewPr snapToGrid="0">
      <p:cViewPr varScale="1">
        <p:scale>
          <a:sx n="196" d="100"/>
          <a:sy n="196" d="100"/>
        </p:scale>
        <p:origin x="2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FA8FC-E36D-6E4B-843C-56BC4CA43923}" type="datetimeFigureOut">
              <a:rPr lang="it-IT" smtClean="0"/>
              <a:t>13/04/23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443B-2EC5-D547-A963-FC763052E9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4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idea of </a:t>
            </a:r>
            <a:r>
              <a:rPr lang="it-IT" dirty="0" err="1"/>
              <a:t>our</a:t>
            </a:r>
            <a:r>
              <a:rPr lang="it-IT" dirty="0"/>
              <a:t> project </a:t>
            </a:r>
            <a:r>
              <a:rPr lang="it-IT" dirty="0" err="1"/>
              <a:t>was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an interactive dashboard to share and </a:t>
            </a:r>
            <a:r>
              <a:rPr lang="it-IT" dirty="0" err="1"/>
              <a:t>visualize</a:t>
            </a:r>
            <a:r>
              <a:rPr lang="it-IT" dirty="0"/>
              <a:t> images </a:t>
            </a:r>
            <a:r>
              <a:rPr lang="it-IT" dirty="0" err="1"/>
              <a:t>uploaded</a:t>
            </a:r>
            <a:r>
              <a:rPr lang="it-IT" dirty="0"/>
              <a:t> by </a:t>
            </a:r>
            <a:r>
              <a:rPr lang="it-IT" dirty="0" err="1"/>
              <a:t>other</a:t>
            </a:r>
            <a:r>
              <a:rPr lang="it-IT" dirty="0"/>
              <a:t> users.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19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Regarding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</a:t>
            </a:r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points and </a:t>
            </a:r>
            <a:r>
              <a:rPr lang="it-IT" dirty="0" err="1"/>
              <a:t>cocomo</a:t>
            </a:r>
            <a:r>
              <a:rPr lang="it-IT" dirty="0"/>
              <a:t> II to estimate the </a:t>
            </a:r>
            <a:r>
              <a:rPr lang="it-IT" dirty="0" err="1"/>
              <a:t>complexity</a:t>
            </a:r>
            <a:r>
              <a:rPr lang="it-IT" dirty="0"/>
              <a:t> of the software </a:t>
            </a:r>
            <a:r>
              <a:rPr lang="it-IT" dirty="0" err="1"/>
              <a:t>development</a:t>
            </a:r>
            <a:r>
              <a:rPr lang="it-IT" dirty="0"/>
              <a:t>. In </a:t>
            </a:r>
            <a:r>
              <a:rPr lang="it-IT" dirty="0" err="1"/>
              <a:t>particular</a:t>
            </a:r>
            <a:r>
              <a:rPr lang="it-IT" dirty="0"/>
              <a:t>, </a:t>
            </a:r>
            <a:r>
              <a:rPr lang="it-IT" dirty="0" err="1"/>
              <a:t>unadjusted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points are 116, </a:t>
            </a:r>
            <a:r>
              <a:rPr lang="it-IT" dirty="0" err="1"/>
              <a:t>equivalent</a:t>
            </a:r>
            <a:r>
              <a:rPr lang="it-IT" dirty="0"/>
              <a:t> source line of code in java are 6148, the </a:t>
            </a:r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7.2 </a:t>
            </a:r>
            <a:r>
              <a:rPr lang="it-IT" dirty="0" err="1"/>
              <a:t>person-months</a:t>
            </a:r>
            <a:r>
              <a:rPr lang="it-IT" dirty="0"/>
              <a:t> and the </a:t>
            </a:r>
            <a:r>
              <a:rPr lang="it-IT" dirty="0" err="1"/>
              <a:t>total</a:t>
            </a:r>
            <a:r>
              <a:rPr lang="it-IT" dirty="0"/>
              <a:t> time schedule </a:t>
            </a:r>
            <a:r>
              <a:rPr lang="it-IT" dirty="0" err="1"/>
              <a:t>is</a:t>
            </a:r>
            <a:r>
              <a:rPr lang="it-IT" dirty="0"/>
              <a:t> 6.8 </a:t>
            </a:r>
            <a:r>
              <a:rPr lang="it-IT" dirty="0" err="1"/>
              <a:t>months</a:t>
            </a:r>
            <a:r>
              <a:rPr lang="it-IT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466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SCRUM agile framework to handle the software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consisting</a:t>
            </a:r>
            <a:r>
              <a:rPr lang="it-IT" dirty="0"/>
              <a:t> of 6 </a:t>
            </a:r>
            <a:r>
              <a:rPr lang="it-IT" dirty="0" err="1"/>
              <a:t>sprints</a:t>
            </a:r>
            <a:r>
              <a:rPr lang="it-IT" dirty="0"/>
              <a:t>, </a:t>
            </a:r>
            <a:r>
              <a:rPr lang="it-IT" dirty="0" err="1"/>
              <a:t>each</a:t>
            </a:r>
            <a:r>
              <a:rPr lang="it-IT" dirty="0"/>
              <a:t> of 14 days, for a </a:t>
            </a:r>
            <a:r>
              <a:rPr lang="it-IT" dirty="0" err="1"/>
              <a:t>total</a:t>
            </a:r>
            <a:r>
              <a:rPr lang="it-IT" dirty="0"/>
              <a:t> of 60 days.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resulted</a:t>
            </a:r>
            <a:r>
              <a:rPr lang="it-IT" dirty="0"/>
              <a:t> in a </a:t>
            </a:r>
            <a:r>
              <a:rPr lang="it-IT" dirty="0" err="1"/>
              <a:t>total</a:t>
            </a:r>
            <a:r>
              <a:rPr lang="it-IT" dirty="0"/>
              <a:t> of 201 </a:t>
            </a:r>
            <a:r>
              <a:rPr lang="it-IT" dirty="0" err="1"/>
              <a:t>estimated</a:t>
            </a:r>
            <a:r>
              <a:rPr lang="it-IT" dirty="0"/>
              <a:t> hours, 3.35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estimated</a:t>
            </a:r>
            <a:r>
              <a:rPr lang="it-IT" dirty="0"/>
              <a:t> hours per day and 216 </a:t>
            </a:r>
            <a:r>
              <a:rPr lang="it-IT" dirty="0" err="1"/>
              <a:t>completed</a:t>
            </a:r>
            <a:r>
              <a:rPr lang="it-IT" dirty="0"/>
              <a:t> hours.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442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slide can be </a:t>
            </a:r>
            <a:r>
              <a:rPr lang="it-IT" dirty="0" err="1"/>
              <a:t>seen</a:t>
            </a:r>
            <a:r>
              <a:rPr lang="it-IT" dirty="0"/>
              <a:t> the </a:t>
            </a:r>
            <a:r>
              <a:rPr lang="it-IT" dirty="0" err="1"/>
              <a:t>burndown</a:t>
            </a:r>
            <a:r>
              <a:rPr lang="it-IT" dirty="0"/>
              <a:t> chart, </a:t>
            </a:r>
            <a:r>
              <a:rPr lang="it-IT" dirty="0" err="1"/>
              <a:t>that</a:t>
            </a:r>
            <a:r>
              <a:rPr lang="it-IT" dirty="0"/>
              <a:t> shows the </a:t>
            </a:r>
            <a:r>
              <a:rPr lang="it-IT" dirty="0" err="1"/>
              <a:t>amount</a:t>
            </a:r>
            <a:r>
              <a:rPr lang="it-IT" dirty="0"/>
              <a:t> of work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completed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of the 60 days. In </a:t>
            </a:r>
            <a:r>
              <a:rPr lang="it-IT" dirty="0" err="1"/>
              <a:t>particular</a:t>
            </a:r>
            <a:r>
              <a:rPr lang="it-IT" dirty="0"/>
              <a:t> the blue line </a:t>
            </a:r>
            <a:r>
              <a:rPr lang="it-IT" dirty="0" err="1"/>
              <a:t>represents</a:t>
            </a:r>
            <a:r>
              <a:rPr lang="it-IT" dirty="0"/>
              <a:t> the plan, the </a:t>
            </a:r>
            <a:r>
              <a:rPr lang="it-IT" dirty="0" err="1"/>
              <a:t>orange</a:t>
            </a:r>
            <a:r>
              <a:rPr lang="it-IT" dirty="0"/>
              <a:t> one the </a:t>
            </a:r>
            <a:r>
              <a:rPr lang="it-IT" dirty="0" err="1"/>
              <a:t>estimated</a:t>
            </a:r>
            <a:r>
              <a:rPr lang="it-IT" dirty="0"/>
              <a:t> hours and the </a:t>
            </a:r>
            <a:r>
              <a:rPr lang="it-IT" dirty="0" err="1"/>
              <a:t>yellow</a:t>
            </a:r>
            <a:r>
              <a:rPr lang="it-IT" dirty="0"/>
              <a:t> one the </a:t>
            </a:r>
            <a:r>
              <a:rPr lang="it-IT" dirty="0" err="1"/>
              <a:t>remaining</a:t>
            </a:r>
            <a:r>
              <a:rPr lang="it-IT" dirty="0"/>
              <a:t> hours. </a:t>
            </a:r>
            <a:r>
              <a:rPr lang="it-IT" dirty="0" err="1"/>
              <a:t>As</a:t>
            </a:r>
            <a:r>
              <a:rPr lang="it-IT" dirty="0"/>
              <a:t> can be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respect</a:t>
            </a:r>
            <a:r>
              <a:rPr lang="it-IT" dirty="0"/>
              <a:t> the hours </a:t>
            </a:r>
            <a:r>
              <a:rPr lang="it-IT" dirty="0" err="1"/>
              <a:t>estimated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over 15 hours.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9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Regarding</a:t>
            </a:r>
            <a:r>
              <a:rPr lang="it-IT" dirty="0"/>
              <a:t> system </a:t>
            </a:r>
            <a:r>
              <a:rPr lang="it-IT" dirty="0" err="1"/>
              <a:t>architecture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slide can be </a:t>
            </a:r>
            <a:r>
              <a:rPr lang="it-IT" dirty="0" err="1"/>
              <a:t>seen</a:t>
            </a:r>
            <a:r>
              <a:rPr lang="it-IT" dirty="0"/>
              <a:t> an </a:t>
            </a:r>
            <a:r>
              <a:rPr lang="it-IT" dirty="0" err="1"/>
              <a:t>overview</a:t>
            </a:r>
            <a:r>
              <a:rPr lang="it-IT" dirty="0"/>
              <a:t> of the system </a:t>
            </a:r>
            <a:r>
              <a:rPr lang="it-IT" dirty="0" err="1"/>
              <a:t>architecture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119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First of </a:t>
            </a:r>
            <a:r>
              <a:rPr lang="it-IT" dirty="0" err="1"/>
              <a:t>all</a:t>
            </a:r>
            <a:r>
              <a:rPr lang="it-IT" dirty="0"/>
              <a:t>, the system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on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Docker container and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orchestrated</a:t>
            </a:r>
            <a:r>
              <a:rPr lang="it-IT" dirty="0"/>
              <a:t> by </a:t>
            </a:r>
            <a:r>
              <a:rPr lang="it-IT" dirty="0" err="1"/>
              <a:t>means</a:t>
            </a:r>
            <a:r>
              <a:rPr lang="it-IT" dirty="0"/>
              <a:t> of Docker Compose.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4031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Regarding</a:t>
            </a:r>
            <a:r>
              <a:rPr lang="it-IT" dirty="0"/>
              <a:t> the </a:t>
            </a:r>
            <a:r>
              <a:rPr lang="it-IT" dirty="0" err="1"/>
              <a:t>frontend</a:t>
            </a:r>
            <a:r>
              <a:rPr lang="it-IT" dirty="0"/>
              <a:t> of the system,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the user </a:t>
            </a:r>
            <a:r>
              <a:rPr lang="it-IT" dirty="0" err="1"/>
              <a:t>interacts</a:t>
            </a:r>
            <a:r>
              <a:rPr lang="it-IT" dirty="0"/>
              <a:t> with the system,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React</a:t>
            </a:r>
            <a:r>
              <a:rPr lang="it-IT" dirty="0"/>
              <a:t> framework </a:t>
            </a:r>
            <a:r>
              <a:rPr lang="it-IT" dirty="0" err="1"/>
              <a:t>based</a:t>
            </a:r>
            <a:r>
              <a:rPr lang="it-IT" dirty="0"/>
              <a:t> on html, </a:t>
            </a:r>
            <a:r>
              <a:rPr lang="it-IT" dirty="0" err="1"/>
              <a:t>css</a:t>
            </a:r>
            <a:r>
              <a:rPr lang="it-IT" dirty="0"/>
              <a:t> and </a:t>
            </a:r>
            <a:r>
              <a:rPr lang="it-IT" dirty="0" err="1"/>
              <a:t>typescript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096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order to </a:t>
            </a:r>
            <a:r>
              <a:rPr lang="it-IT" dirty="0" err="1"/>
              <a:t>allow</a:t>
            </a:r>
            <a:r>
              <a:rPr lang="it-IT" dirty="0"/>
              <a:t> the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frontend</a:t>
            </a:r>
            <a:r>
              <a:rPr lang="it-IT" dirty="0"/>
              <a:t> and </a:t>
            </a:r>
            <a:r>
              <a:rPr lang="it-IT" dirty="0" err="1"/>
              <a:t>backend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Kong,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lightweight</a:t>
            </a:r>
            <a:r>
              <a:rPr lang="it-IT" dirty="0"/>
              <a:t> and fast api gateway, </a:t>
            </a:r>
            <a:r>
              <a:rPr lang="it-IT" dirty="0" err="1"/>
              <a:t>as</a:t>
            </a:r>
            <a:r>
              <a:rPr lang="it-IT" dirty="0"/>
              <a:t> reverse proxy </a:t>
            </a:r>
            <a:r>
              <a:rPr lang="it-IT" dirty="0" err="1"/>
              <a:t>that</a:t>
            </a:r>
            <a:r>
              <a:rPr lang="it-IT" dirty="0"/>
              <a:t> 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route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to the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075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Regarding</a:t>
            </a:r>
            <a:r>
              <a:rPr lang="it-IT" dirty="0"/>
              <a:t> the </a:t>
            </a:r>
            <a:r>
              <a:rPr lang="it-IT" dirty="0" err="1"/>
              <a:t>backend</a:t>
            </a:r>
            <a:r>
              <a:rPr lang="it-IT" dirty="0"/>
              <a:t> of the system,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microservices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expose</a:t>
            </a:r>
            <a:r>
              <a:rPr lang="it-IT" dirty="0"/>
              <a:t> a REST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FastAPI</a:t>
            </a:r>
            <a:r>
              <a:rPr lang="it-IT" dirty="0"/>
              <a:t> framework.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146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are the social and image management </a:t>
            </a: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in </a:t>
            </a:r>
            <a:r>
              <a:rPr lang="it-IT" dirty="0" err="1"/>
              <a:t>charge</a:t>
            </a:r>
            <a:r>
              <a:rPr lang="it-IT" dirty="0"/>
              <a:t> of </a:t>
            </a:r>
            <a:r>
              <a:rPr lang="it-IT" dirty="0" err="1"/>
              <a:t>managing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social </a:t>
            </a:r>
            <a:r>
              <a:rPr lang="it-IT" dirty="0" err="1"/>
              <a:t>aspects</a:t>
            </a:r>
            <a:r>
              <a:rPr lang="it-IT" dirty="0"/>
              <a:t> of the system and </a:t>
            </a:r>
            <a:r>
              <a:rPr lang="it-IT" dirty="0" err="1"/>
              <a:t>uploading</a:t>
            </a:r>
            <a:r>
              <a:rPr lang="it-IT" dirty="0"/>
              <a:t> images on a cloud storage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firebase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case.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3887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Elasticsearch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and </a:t>
            </a:r>
            <a:r>
              <a:rPr lang="it-IT" dirty="0" err="1"/>
              <a:t>Kibana</a:t>
            </a:r>
            <a:r>
              <a:rPr lang="it-IT" dirty="0"/>
              <a:t> data </a:t>
            </a:r>
            <a:r>
              <a:rPr lang="it-IT" dirty="0" err="1"/>
              <a:t>visualization</a:t>
            </a:r>
            <a:r>
              <a:rPr lang="it-IT" dirty="0"/>
              <a:t> dashboard. </a:t>
            </a:r>
            <a:r>
              <a:rPr lang="it-IT" dirty="0" err="1"/>
              <a:t>Moreover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Deepdetect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deep learning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it-IT" dirty="0" err="1"/>
              <a:t>offering</a:t>
            </a:r>
            <a:r>
              <a:rPr lang="it-IT" dirty="0"/>
              <a:t> </a:t>
            </a:r>
            <a:r>
              <a:rPr lang="it-IT" dirty="0" err="1"/>
              <a:t>pretrained</a:t>
            </a:r>
            <a:r>
              <a:rPr lang="it-IT" dirty="0"/>
              <a:t> models to </a:t>
            </a:r>
            <a:r>
              <a:rPr lang="it-IT" dirty="0" err="1"/>
              <a:t>classify</a:t>
            </a:r>
            <a:r>
              <a:rPr lang="it-IT" dirty="0"/>
              <a:t> images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represented</a:t>
            </a:r>
            <a:r>
              <a:rPr lang="it-IT" dirty="0"/>
              <a:t> </a:t>
            </a:r>
            <a:r>
              <a:rPr lang="it-IT" dirty="0" err="1"/>
              <a:t>subjects</a:t>
            </a:r>
            <a:r>
              <a:rPr lang="it-IT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45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, the system </a:t>
            </a:r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expressed</a:t>
            </a:r>
            <a:r>
              <a:rPr lang="it-IT" dirty="0"/>
              <a:t> in the </a:t>
            </a:r>
            <a:r>
              <a:rPr lang="it-IT" dirty="0" err="1"/>
              <a:t>form</a:t>
            </a:r>
            <a:r>
              <a:rPr lang="it-IT" dirty="0"/>
              <a:t> of user story,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login </a:t>
            </a:r>
            <a:r>
              <a:rPr lang="it-IT" dirty="0" err="1"/>
              <a:t>into</a:t>
            </a:r>
            <a:r>
              <a:rPr lang="it-IT" dirty="0"/>
              <a:t> the system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75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regarding</a:t>
            </a:r>
            <a:r>
              <a:rPr lang="it-IT" dirty="0"/>
              <a:t> </a:t>
            </a:r>
            <a:r>
              <a:rPr lang="it-IT" dirty="0" err="1"/>
              <a:t>notifications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RabbitMQ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middleware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CloudAMQP</a:t>
            </a:r>
            <a:r>
              <a:rPr lang="it-IT" dirty="0"/>
              <a:t> cloud </a:t>
            </a:r>
            <a:r>
              <a:rPr lang="it-IT" dirty="0" err="1"/>
              <a:t>platform</a:t>
            </a:r>
            <a:r>
              <a:rPr lang="it-IT" dirty="0"/>
              <a:t> in order to be </a:t>
            </a:r>
            <a:r>
              <a:rPr lang="it-IT" dirty="0" err="1"/>
              <a:t>able</a:t>
            </a:r>
            <a:r>
              <a:rPr lang="it-IT" dirty="0"/>
              <a:t> to access the </a:t>
            </a:r>
            <a:r>
              <a:rPr lang="it-IT" dirty="0" err="1"/>
              <a:t>queues</a:t>
            </a:r>
            <a:r>
              <a:rPr lang="it-IT" dirty="0"/>
              <a:t> from </a:t>
            </a:r>
            <a:r>
              <a:rPr lang="it-IT" dirty="0" err="1"/>
              <a:t>everywhere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477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regarding</a:t>
            </a:r>
            <a:r>
              <a:rPr lang="it-IT" dirty="0"/>
              <a:t> the </a:t>
            </a:r>
            <a:r>
              <a:rPr lang="it-IT" dirty="0" err="1"/>
              <a:t>persistence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NoSQL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database Neo4j. 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Neo4j </a:t>
            </a:r>
            <a:r>
              <a:rPr lang="it-IT" dirty="0" err="1"/>
              <a:t>auraDB</a:t>
            </a:r>
            <a:r>
              <a:rPr lang="it-IT" dirty="0"/>
              <a:t> cloud </a:t>
            </a:r>
            <a:r>
              <a:rPr lang="it-IT" dirty="0" err="1"/>
              <a:t>platform</a:t>
            </a:r>
            <a:r>
              <a:rPr lang="it-IT" dirty="0"/>
              <a:t> in order to make the database </a:t>
            </a:r>
            <a:r>
              <a:rPr lang="it-IT" dirty="0" err="1"/>
              <a:t>available</a:t>
            </a:r>
            <a:r>
              <a:rPr lang="it-IT" dirty="0"/>
              <a:t> on the cloud for </a:t>
            </a:r>
            <a:r>
              <a:rPr lang="it-IT" dirty="0" err="1"/>
              <a:t>everyone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system.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32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</a:t>
            </a:r>
            <a:r>
              <a:rPr lang="it-IT" dirty="0" err="1"/>
              <a:t>register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system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47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access the homepage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images and images </a:t>
            </a:r>
            <a:r>
              <a:rPr lang="it-IT" dirty="0" err="1"/>
              <a:t>published</a:t>
            </a:r>
            <a:r>
              <a:rPr lang="it-IT" dirty="0"/>
              <a:t> by </a:t>
            </a:r>
            <a:r>
              <a:rPr lang="it-IT" dirty="0" err="1"/>
              <a:t>followed</a:t>
            </a:r>
            <a:r>
              <a:rPr lang="it-IT" dirty="0"/>
              <a:t> users, to </a:t>
            </a:r>
            <a:r>
              <a:rPr lang="it-IT" dirty="0" err="1"/>
              <a:t>search</a:t>
            </a:r>
            <a:r>
              <a:rPr lang="it-IT" dirty="0"/>
              <a:t> for images and for </a:t>
            </a:r>
            <a:r>
              <a:rPr lang="it-IT" dirty="0" err="1"/>
              <a:t>other</a:t>
            </a:r>
            <a:r>
              <a:rPr lang="it-IT" dirty="0"/>
              <a:t> users and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notified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new likes, </a:t>
            </a:r>
            <a:r>
              <a:rPr lang="it-IT" dirty="0" err="1"/>
              <a:t>comments</a:t>
            </a:r>
            <a:r>
              <a:rPr lang="it-IT" dirty="0"/>
              <a:t> or followers.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38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06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More </a:t>
            </a:r>
            <a:r>
              <a:rPr lang="it-IT" dirty="0" err="1"/>
              <a:t>precisely</a:t>
            </a:r>
            <a:r>
              <a:rPr lang="it-IT" dirty="0"/>
              <a:t>, </a:t>
            </a:r>
            <a:r>
              <a:rPr lang="it-IT" dirty="0" err="1"/>
              <a:t>regarding</a:t>
            </a:r>
            <a:r>
              <a:rPr lang="it-IT" dirty="0"/>
              <a:t> images, the users can </a:t>
            </a:r>
            <a:r>
              <a:rPr lang="it-IT" dirty="0" err="1"/>
              <a:t>visualize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the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comments</a:t>
            </a:r>
            <a:r>
              <a:rPr lang="it-IT" dirty="0"/>
              <a:t>, like, </a:t>
            </a:r>
            <a:r>
              <a:rPr lang="it-IT" dirty="0" err="1"/>
              <a:t>save</a:t>
            </a:r>
            <a:r>
              <a:rPr lang="it-IT" dirty="0"/>
              <a:t>, </a:t>
            </a:r>
            <a:r>
              <a:rPr lang="it-IT" dirty="0" err="1"/>
              <a:t>comment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and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images.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1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Moreover</a:t>
            </a:r>
            <a:r>
              <a:rPr lang="it-IT" dirty="0"/>
              <a:t> users can </a:t>
            </a:r>
            <a:r>
              <a:rPr lang="it-IT" dirty="0" err="1"/>
              <a:t>also</a:t>
            </a:r>
            <a:r>
              <a:rPr lang="it-IT" dirty="0"/>
              <a:t> upload a new image in the system with </a:t>
            </a:r>
            <a:r>
              <a:rPr lang="it-IT" dirty="0" err="1"/>
              <a:t>title</a:t>
            </a:r>
            <a:r>
              <a:rPr lang="it-IT" dirty="0"/>
              <a:t> and </a:t>
            </a:r>
            <a:r>
              <a:rPr lang="it-IT" dirty="0" err="1"/>
              <a:t>description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88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Finally</a:t>
            </a:r>
            <a:r>
              <a:rPr lang="it-IT" dirty="0"/>
              <a:t>, users can access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and </a:t>
            </a:r>
            <a:r>
              <a:rPr lang="it-IT" dirty="0" err="1"/>
              <a:t>other</a:t>
            </a:r>
            <a:r>
              <a:rPr lang="it-IT" dirty="0"/>
              <a:t> users’ </a:t>
            </a:r>
            <a:r>
              <a:rPr lang="it-IT" dirty="0" err="1"/>
              <a:t>profile</a:t>
            </a:r>
            <a:r>
              <a:rPr lang="it-IT" dirty="0"/>
              <a:t> to </a:t>
            </a:r>
            <a:r>
              <a:rPr lang="it-IT" dirty="0" err="1"/>
              <a:t>visualize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images and follow information.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983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Moreover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can logout,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information and delete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78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2" r:id="rId6"/>
    <p:sldLayoutId id="2147483968" r:id="rId7"/>
    <p:sldLayoutId id="2147483969" r:id="rId8"/>
    <p:sldLayoutId id="2147483970" r:id="rId9"/>
    <p:sldLayoutId id="2147483971" r:id="rId10"/>
    <p:sldLayoutId id="21474839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E3FAC7E-9380-E84C-775C-840B0092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11" b="771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AE9CAF-8AFA-358E-1FCA-8E92200C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60498" cy="3251855"/>
          </a:xfrm>
        </p:spPr>
        <p:txBody>
          <a:bodyPr>
            <a:normAutofit/>
          </a:bodyPr>
          <a:lstStyle/>
          <a:p>
            <a:r>
              <a:rPr lang="en-GB" sz="6600" dirty="0" err="1">
                <a:solidFill>
                  <a:srgbClr val="FFFFFF"/>
                </a:solidFill>
                <a:ea typeface="Sans Serif Collection" panose="020B0502040504020204" pitchFamily="34" charset="0"/>
                <a:cs typeface="Lao UI" panose="020B0502040204020203" pitchFamily="34" charset="0"/>
              </a:rPr>
              <a:t>MyPics</a:t>
            </a:r>
            <a:endParaRPr lang="en-GB" sz="6600" dirty="0">
              <a:solidFill>
                <a:srgbClr val="FFFFFF"/>
              </a:solidFill>
              <a:ea typeface="Sans Serif Collection" panose="020B0502040504020204" pitchFamily="34" charset="0"/>
              <a:cs typeface="Lao UI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F2DC14-D782-FA7D-661C-D47EFCBB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Mauro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Ficorella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– 1941639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Martina Turbessi – 1944497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Valentina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Sisti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- 1952657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5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profile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15490" y="3429000"/>
            <a:ext cx="4961020" cy="2607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611820"/>
            <a:ext cx="7772400" cy="16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settings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51690" y="3189286"/>
            <a:ext cx="5288619" cy="2783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09799" y="1679009"/>
            <a:ext cx="7772400" cy="13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022D6-5BC0-8D31-9835-0DA76BCF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Lao UI" panose="020B0502040204020203" pitchFamily="34" charset="0"/>
              </a:rPr>
              <a:t>Effort</a:t>
            </a:r>
            <a:r>
              <a:rPr lang="it-IT" dirty="0">
                <a:cs typeface="Lao UI" panose="020B0502040204020203" pitchFamily="34" charset="0"/>
              </a:rPr>
              <a:t> </a:t>
            </a:r>
            <a:r>
              <a:rPr lang="it-IT" dirty="0" err="1">
                <a:cs typeface="Lao UI" panose="020B0502040204020203" pitchFamily="34" charset="0"/>
              </a:rPr>
              <a:t>estimation</a:t>
            </a: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E515D-DE10-EEAB-379C-2DAE4341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2" y="2028826"/>
            <a:ext cx="5401308" cy="4029074"/>
          </a:xfrm>
        </p:spPr>
        <p:txBody>
          <a:bodyPr>
            <a:normAutofit/>
          </a:bodyPr>
          <a:lstStyle/>
          <a:p>
            <a:pPr algn="just"/>
            <a:r>
              <a:rPr lang="it-IT" dirty="0" err="1">
                <a:cs typeface="Lao UI" panose="020B0502040204020203" pitchFamily="34" charset="0"/>
              </a:rPr>
              <a:t>Unadjusted</a:t>
            </a:r>
            <a:r>
              <a:rPr lang="it-IT" dirty="0">
                <a:cs typeface="Lao UI" panose="020B0502040204020203" pitchFamily="34" charset="0"/>
              </a:rPr>
              <a:t> function points = 116</a:t>
            </a:r>
          </a:p>
          <a:p>
            <a:pPr algn="just"/>
            <a:r>
              <a:rPr lang="it-IT" dirty="0" err="1">
                <a:cs typeface="Lao UI" panose="020B0502040204020203" pitchFamily="34" charset="0"/>
              </a:rPr>
              <a:t>Equivalent</a:t>
            </a:r>
            <a:r>
              <a:rPr lang="it-IT" dirty="0">
                <a:cs typeface="Lao UI" panose="020B0502040204020203" pitchFamily="34" charset="0"/>
              </a:rPr>
              <a:t> SLOC in Java 6148</a:t>
            </a:r>
          </a:p>
          <a:p>
            <a:pPr algn="just"/>
            <a:r>
              <a:rPr lang="it-IT" dirty="0" err="1">
                <a:cs typeface="Lao UI" panose="020B0502040204020203" pitchFamily="34" charset="0"/>
              </a:rPr>
              <a:t>Effort</a:t>
            </a:r>
            <a:r>
              <a:rPr lang="it-IT" dirty="0">
                <a:cs typeface="Lao UI" panose="020B0502040204020203" pitchFamily="34" charset="0"/>
              </a:rPr>
              <a:t> = 7.2 </a:t>
            </a:r>
            <a:r>
              <a:rPr lang="it-IT" dirty="0" err="1">
                <a:cs typeface="Lao UI" panose="020B0502040204020203" pitchFamily="34" charset="0"/>
              </a:rPr>
              <a:t>person-months</a:t>
            </a:r>
            <a:endParaRPr lang="it-IT" dirty="0">
              <a:cs typeface="Lao UI" panose="020B0502040204020203" pitchFamily="34" charset="0"/>
            </a:endParaRPr>
          </a:p>
          <a:p>
            <a:pPr algn="just"/>
            <a:r>
              <a:rPr lang="it-IT" dirty="0">
                <a:cs typeface="Lao UI" panose="020B0502040204020203" pitchFamily="34" charset="0"/>
              </a:rPr>
              <a:t>Schedule = 6.8 </a:t>
            </a:r>
            <a:r>
              <a:rPr lang="it-IT" dirty="0" err="1">
                <a:cs typeface="Lao UI" panose="020B0502040204020203" pitchFamily="34" charset="0"/>
              </a:rPr>
              <a:t>months</a:t>
            </a:r>
            <a:endParaRPr lang="it-IT" dirty="0">
              <a:cs typeface="Lao UI" panose="020B0502040204020203" pitchFamily="34" charset="0"/>
            </a:endParaRPr>
          </a:p>
          <a:p>
            <a:pPr marL="0" indent="0" algn="just">
              <a:buNone/>
            </a:pPr>
            <a:endParaRPr lang="it-IT" dirty="0">
              <a:cs typeface="Lao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31EA03-4629-37BF-69D2-8B66E2678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24787"/>
            <a:ext cx="5448298" cy="5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82F4B7-D3B5-5393-EBA1-5D38C45B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F5363-8456-A51C-191D-A57B2CEB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692276"/>
            <a:ext cx="4359909" cy="2473324"/>
          </a:xfrm>
        </p:spPr>
        <p:txBody>
          <a:bodyPr/>
          <a:lstStyle/>
          <a:p>
            <a:r>
              <a:rPr lang="it-IT" dirty="0"/>
              <a:t>6 </a:t>
            </a:r>
            <a:r>
              <a:rPr lang="it-IT" dirty="0" err="1"/>
              <a:t>Sprints</a:t>
            </a:r>
            <a:endParaRPr lang="it-IT" dirty="0"/>
          </a:p>
          <a:p>
            <a:r>
              <a:rPr lang="it-IT" dirty="0"/>
              <a:t>60 Total Days</a:t>
            </a:r>
          </a:p>
          <a:p>
            <a:r>
              <a:rPr lang="it-IT" dirty="0"/>
              <a:t>201 </a:t>
            </a:r>
            <a:r>
              <a:rPr lang="it-IT" dirty="0" err="1"/>
              <a:t>Estimated</a:t>
            </a:r>
            <a:r>
              <a:rPr lang="it-IT" dirty="0"/>
              <a:t> Hours</a:t>
            </a:r>
          </a:p>
          <a:p>
            <a:r>
              <a:rPr lang="it-IT" dirty="0"/>
              <a:t>3.35 </a:t>
            </a:r>
            <a:r>
              <a:rPr lang="it-IT" dirty="0" err="1"/>
              <a:t>Avg</a:t>
            </a:r>
            <a:r>
              <a:rPr lang="it-IT" dirty="0"/>
              <a:t> </a:t>
            </a:r>
            <a:r>
              <a:rPr lang="it-IT" dirty="0" err="1"/>
              <a:t>Estimated</a:t>
            </a:r>
            <a:r>
              <a:rPr lang="it-IT" dirty="0"/>
              <a:t> Hours per day</a:t>
            </a:r>
          </a:p>
          <a:p>
            <a:r>
              <a:rPr lang="it-IT" dirty="0"/>
              <a:t>216 </a:t>
            </a:r>
            <a:r>
              <a:rPr lang="it-IT" dirty="0" err="1"/>
              <a:t>Completed</a:t>
            </a:r>
            <a:r>
              <a:rPr lang="it-IT" dirty="0"/>
              <a:t> Hours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9C27FC-9C2F-D00A-F8BC-4A282C45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726" y="1545729"/>
            <a:ext cx="6519572" cy="25251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C1B9C7-3BA1-CCB2-CFF3-7BE4F01D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274053"/>
            <a:ext cx="7772400" cy="19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6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FF702-19FC-405F-C90B-611A4875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Burndown</a:t>
            </a:r>
            <a:r>
              <a:rPr lang="it-IT" dirty="0"/>
              <a:t> Chart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A50E20-7A59-DD4E-6184-179EC55C3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98751" y="1661435"/>
            <a:ext cx="9394497" cy="4600862"/>
          </a:xfrm>
        </p:spPr>
      </p:pic>
    </p:spTree>
    <p:extLst>
      <p:ext uri="{BB962C8B-B14F-4D97-AF65-F5344CB8AC3E}">
        <p14:creationId xmlns:p14="http://schemas.microsoft.com/office/powerpoint/2010/main" val="4367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4F34A-1596-245D-7225-8E04A7DF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78" y="2913355"/>
            <a:ext cx="2957684" cy="1031290"/>
          </a:xfrm>
        </p:spPr>
        <p:txBody>
          <a:bodyPr anchor="t">
            <a:normAutofit/>
          </a:bodyPr>
          <a:lstStyle/>
          <a:p>
            <a:r>
              <a:rPr lang="it-IT" dirty="0"/>
              <a:t>System </a:t>
            </a:r>
            <a:r>
              <a:rPr lang="it-IT" dirty="0" err="1"/>
              <a:t>architecture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CA16FE-FF09-3D18-3FA2-8FBA8009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55" y="920091"/>
            <a:ext cx="7620026" cy="5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9C8C8-706D-A07A-D9E8-2D4C4AC6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Containerization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8458E1-7D4B-214A-E487-3DD7D522CF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94354" y="2937268"/>
            <a:ext cx="3240932" cy="1823025"/>
          </a:xfrm>
          <a:prstGeom prst="rect">
            <a:avLst/>
          </a:prstGeom>
        </p:spPr>
      </p:pic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0378ADB-B697-F950-EE99-70C2DF7A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2260"/>
            <a:ext cx="5448298" cy="3133043"/>
          </a:xfrm>
        </p:spPr>
        <p:txBody>
          <a:bodyPr>
            <a:normAutofit/>
          </a:bodyPr>
          <a:lstStyle/>
          <a:p>
            <a:r>
              <a:rPr lang="it-IT" sz="2400" dirty="0"/>
              <a:t>The system </a:t>
            </a:r>
            <a:r>
              <a:rPr lang="it-IT" sz="2400" dirty="0" err="1"/>
              <a:t>architecture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</a:t>
            </a:r>
            <a:r>
              <a:rPr lang="it-IT" sz="2400" dirty="0" err="1"/>
              <a:t>microservices</a:t>
            </a:r>
            <a:r>
              <a:rPr lang="it-IT" sz="2400" dirty="0"/>
              <a:t>, </a:t>
            </a:r>
            <a:r>
              <a:rPr lang="it-IT" sz="2400" dirty="0" err="1"/>
              <a:t>each</a:t>
            </a:r>
            <a:r>
              <a:rPr lang="it-IT" sz="2400" dirty="0"/>
              <a:t> running on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own</a:t>
            </a:r>
            <a:r>
              <a:rPr lang="it-IT" sz="2400" dirty="0"/>
              <a:t> Docker container and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accessing</a:t>
            </a:r>
            <a:r>
              <a:rPr lang="it-IT" sz="2400" dirty="0"/>
              <a:t>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own</a:t>
            </a:r>
            <a:r>
              <a:rPr lang="it-IT" sz="2400" dirty="0"/>
              <a:t> data</a:t>
            </a:r>
          </a:p>
          <a:p>
            <a:r>
              <a:rPr lang="it-IT" sz="2400" dirty="0" err="1"/>
              <a:t>These</a:t>
            </a:r>
            <a:r>
              <a:rPr lang="it-IT" sz="2400" dirty="0"/>
              <a:t> containers are </a:t>
            </a:r>
            <a:r>
              <a:rPr lang="it-IT" sz="2400" dirty="0" err="1"/>
              <a:t>orchestrated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88059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91677-6EB9-8542-F2FD-F3282BF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Frontend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825168-3379-B854-F932-92932971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10995660" cy="53022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it-IT" sz="2400" dirty="0"/>
              <a:t>Responsible for the UI, </a:t>
            </a:r>
            <a:r>
              <a:rPr lang="it-IT" sz="2400" dirty="0" err="1"/>
              <a:t>dealing</a:t>
            </a:r>
            <a:r>
              <a:rPr lang="it-IT" sz="2400" dirty="0"/>
              <a:t> with the </a:t>
            </a:r>
            <a:r>
              <a:rPr lang="it-IT" sz="2400" dirty="0" err="1"/>
              <a:t>visualization</a:t>
            </a:r>
            <a:r>
              <a:rPr lang="it-IT" sz="2400" dirty="0"/>
              <a:t> and interaction with the user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AC611A-2F9D-0250-390E-59209A82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3590067"/>
            <a:ext cx="3128235" cy="17335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49BB7B-6EA7-7861-D659-70788290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884" y="3446332"/>
            <a:ext cx="1871831" cy="187183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A8BE39-FED9-D111-3F7A-E059F8F5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172" y="3429000"/>
            <a:ext cx="1326756" cy="187183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160A196-CD73-811F-A235-EA14B4ECF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7331" y="3628763"/>
            <a:ext cx="1506967" cy="15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6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2F62E-6282-4803-8B63-A7D9A13A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Gateway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694AED-82CA-F743-6E57-E5649BB4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639" y="2708312"/>
            <a:ext cx="4455161" cy="1441375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3980A-8F29-A3CF-04FD-7136C8C4E35A}"/>
              </a:ext>
            </a:extLst>
          </p:cNvPr>
          <p:cNvSpPr txBox="1"/>
          <p:nvPr/>
        </p:nvSpPr>
        <p:spPr>
          <a:xfrm>
            <a:off x="6096000" y="1905505"/>
            <a:ext cx="5546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Lightweight</a:t>
            </a:r>
            <a:r>
              <a:rPr lang="it-IT" sz="2400" dirty="0"/>
              <a:t>, fast, and </a:t>
            </a:r>
            <a:r>
              <a:rPr lang="it-IT" sz="2400" dirty="0" err="1"/>
              <a:t>flexible</a:t>
            </a:r>
            <a:r>
              <a:rPr lang="it-IT" sz="2400" dirty="0"/>
              <a:t> cloud-native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Single entry point for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Reverse proxy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to </a:t>
            </a:r>
            <a:r>
              <a:rPr lang="it-IT" sz="2400" dirty="0" err="1"/>
              <a:t>manage</a:t>
            </a:r>
            <a:r>
              <a:rPr lang="it-IT" sz="2400" dirty="0"/>
              <a:t>, </a:t>
            </a:r>
            <a:r>
              <a:rPr lang="it-IT" sz="2400" dirty="0" err="1"/>
              <a:t>configure</a:t>
            </a:r>
            <a:r>
              <a:rPr lang="it-IT" sz="2400" dirty="0"/>
              <a:t>, and </a:t>
            </a:r>
            <a:r>
              <a:rPr lang="it-IT" sz="2400" dirty="0" err="1"/>
              <a:t>routes</a:t>
            </a:r>
            <a:r>
              <a:rPr lang="it-IT" sz="2400" dirty="0"/>
              <a:t> </a:t>
            </a:r>
            <a:r>
              <a:rPr lang="it-IT" sz="2400" dirty="0" err="1"/>
              <a:t>requests</a:t>
            </a:r>
            <a:r>
              <a:rPr lang="it-IT" sz="2400" dirty="0"/>
              <a:t> to the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/>
              <a:t>microservice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0861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2F62E-6282-4803-8B63-A7D9A13A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Backend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694AED-82CA-F743-6E57-E5649BB4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48639" y="4108488"/>
            <a:ext cx="4455161" cy="1441375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3980A-8F29-A3CF-04FD-7136C8C4E35A}"/>
              </a:ext>
            </a:extLst>
          </p:cNvPr>
          <p:cNvSpPr txBox="1"/>
          <p:nvPr/>
        </p:nvSpPr>
        <p:spPr>
          <a:xfrm>
            <a:off x="6096000" y="2274838"/>
            <a:ext cx="5546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dirty="0" err="1"/>
              <a:t>backend</a:t>
            </a:r>
            <a:r>
              <a:rPr lang="it-IT" sz="2400" dirty="0"/>
              <a:t> </a:t>
            </a:r>
            <a:r>
              <a:rPr lang="it-IT" sz="2400" dirty="0" err="1"/>
              <a:t>microservices</a:t>
            </a:r>
            <a:r>
              <a:rPr lang="it-IT" sz="2400" dirty="0"/>
              <a:t> </a:t>
            </a:r>
            <a:r>
              <a:rPr lang="it-IT" sz="2400" dirty="0" err="1"/>
              <a:t>were</a:t>
            </a:r>
            <a:r>
              <a:rPr lang="it-IT" sz="2400" dirty="0"/>
              <a:t> </a:t>
            </a:r>
            <a:r>
              <a:rPr lang="it-IT" sz="2400" dirty="0" err="1"/>
              <a:t>developed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of </a:t>
            </a:r>
            <a:r>
              <a:rPr lang="it-IT" sz="2400" dirty="0" err="1"/>
              <a:t>them</a:t>
            </a:r>
            <a:r>
              <a:rPr lang="it-IT" sz="2400" dirty="0"/>
              <a:t> </a:t>
            </a:r>
            <a:r>
              <a:rPr lang="it-IT" sz="2400" dirty="0" err="1"/>
              <a:t>expose</a:t>
            </a:r>
            <a:r>
              <a:rPr lang="it-IT" sz="2400" dirty="0"/>
              <a:t> a REST </a:t>
            </a:r>
            <a:r>
              <a:rPr lang="it-IT" sz="2400" dirty="0" err="1"/>
              <a:t>interface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leverages on </a:t>
            </a:r>
            <a:r>
              <a:rPr lang="it-IT" sz="2400" dirty="0" err="1"/>
              <a:t>FastAPI</a:t>
            </a:r>
            <a:r>
              <a:rPr lang="it-IT" sz="2400" dirty="0"/>
              <a:t> framework.</a:t>
            </a:r>
          </a:p>
        </p:txBody>
      </p:sp>
      <p:pic>
        <p:nvPicPr>
          <p:cNvPr id="3" name="Segnaposto contenuto 4">
            <a:extLst>
              <a:ext uri="{FF2B5EF4-FFF2-40B4-BE49-F238E27FC236}">
                <a16:creationId xmlns:a16="http://schemas.microsoft.com/office/drawing/2014/main" id="{92739A63-9302-9134-2BF3-6FA574B73D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8" b="9889"/>
          <a:stretch/>
        </p:blipFill>
        <p:spPr>
          <a:xfrm>
            <a:off x="2293671" y="2313128"/>
            <a:ext cx="1197511" cy="12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3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E16F6-BD34-1E11-A4FF-D5B6259B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0976"/>
            <a:ext cx="6195060" cy="4198340"/>
          </a:xfrm>
        </p:spPr>
        <p:txBody>
          <a:bodyPr>
            <a:normAutofit/>
          </a:bodyPr>
          <a:lstStyle/>
          <a:p>
            <a:r>
              <a:rPr lang="it-IT" sz="4400" dirty="0"/>
              <a:t>Idea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9" y="1839119"/>
            <a:ext cx="10954523" cy="4228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</a:rPr>
              <a:t>Interactive dashboard to share images and look for the </a:t>
            </a:r>
            <a:r>
              <a:rPr lang="it-IT" sz="1800" dirty="0" err="1">
                <a:effectLst/>
              </a:rPr>
              <a:t>ones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users. </a:t>
            </a:r>
          </a:p>
          <a:p>
            <a:pPr marL="0" indent="0">
              <a:buNone/>
            </a:pPr>
            <a:endParaRPr lang="it-IT" sz="1800" dirty="0">
              <a:latin typeface="CMR1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BD1109"/>
                </a:solidFill>
                <a:latin typeface="+mj-lt"/>
              </a:rPr>
              <a:t>Functionalities: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the dashboard with </a:t>
            </a:r>
            <a:r>
              <a:rPr lang="it-IT" sz="1800" dirty="0" err="1">
                <a:effectLst/>
              </a:rPr>
              <a:t>most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popular</a:t>
            </a:r>
            <a:r>
              <a:rPr lang="it-IT" sz="1800" dirty="0">
                <a:effectLst/>
              </a:rPr>
              <a:t> images and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followed</a:t>
            </a:r>
            <a:r>
              <a:rPr lang="it-IT" sz="1800" dirty="0">
                <a:effectLst/>
              </a:rPr>
              <a:t> users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Manage</a:t>
            </a:r>
            <a:r>
              <a:rPr lang="it-IT" sz="1800" dirty="0">
                <a:effectLst/>
              </a:rPr>
              <a:t> user authentication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a page </a:t>
            </a:r>
            <a:r>
              <a:rPr lang="it-IT" sz="1800" dirty="0" err="1">
                <a:effectLst/>
              </a:rPr>
              <a:t>related</a:t>
            </a:r>
            <a:r>
              <a:rPr lang="it-IT" sz="1800" dirty="0">
                <a:effectLst/>
              </a:rPr>
              <a:t> to users’ </a:t>
            </a:r>
            <a:r>
              <a:rPr lang="it-IT" sz="1800" dirty="0" err="1">
                <a:effectLst/>
              </a:rPr>
              <a:t>profiles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containing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all</a:t>
            </a:r>
            <a:r>
              <a:rPr lang="it-IT" sz="1800" dirty="0">
                <a:effectLst/>
              </a:rPr>
              <a:t> the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them</a:t>
            </a:r>
            <a:r>
              <a:rPr lang="it-IT" sz="1800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upload, </a:t>
            </a:r>
            <a:r>
              <a:rPr lang="it-IT" sz="1800" dirty="0" err="1">
                <a:effectLst/>
              </a:rPr>
              <a:t>search</a:t>
            </a:r>
            <a:r>
              <a:rPr lang="it-IT" sz="1800" dirty="0">
                <a:effectLst/>
              </a:rPr>
              <a:t> and </a:t>
            </a:r>
            <a:r>
              <a:rPr lang="it-IT" sz="1800" dirty="0" err="1">
                <a:effectLst/>
              </a:rPr>
              <a:t>see</a:t>
            </a:r>
            <a:r>
              <a:rPr lang="it-IT" sz="1800" dirty="0">
                <a:effectLst/>
              </a:rPr>
              <a:t> images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follow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 to </a:t>
            </a:r>
            <a:r>
              <a:rPr lang="it-IT" sz="1800" dirty="0" err="1">
                <a:effectLst/>
              </a:rPr>
              <a:t>easily</a:t>
            </a:r>
            <a:r>
              <a:rPr lang="it-IT" sz="1800" dirty="0">
                <a:effectLst/>
              </a:rPr>
              <a:t> access </a:t>
            </a:r>
            <a:r>
              <a:rPr lang="it-IT" sz="1800" dirty="0" err="1">
                <a:effectLst/>
              </a:rPr>
              <a:t>their</a:t>
            </a:r>
            <a:r>
              <a:rPr lang="it-IT" sz="1800" dirty="0">
                <a:effectLst/>
              </a:rPr>
              <a:t> user </a:t>
            </a:r>
            <a:r>
              <a:rPr lang="it-IT" sz="1800" dirty="0" err="1">
                <a:effectLst/>
              </a:rPr>
              <a:t>profile</a:t>
            </a:r>
            <a:r>
              <a:rPr lang="it-IT" sz="1800" dirty="0">
                <a:effectLst/>
              </a:rPr>
              <a:t> and images </a:t>
            </a:r>
            <a:endParaRPr lang="en-GB" sz="1800" dirty="0">
              <a:solidFill>
                <a:srgbClr val="BD1109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1FFA818-18CB-496D-BD72-B4EC27D912B9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4/13/23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5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F1BE7-EEB3-5BAA-2C5F-8D6C2187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Social and image management </a:t>
            </a:r>
            <a:r>
              <a:rPr lang="it-IT" dirty="0" err="1"/>
              <a:t>microservices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BA8B358-52A2-87C3-8C7F-5846D49AA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368" b="9889"/>
          <a:stretch/>
        </p:blipFill>
        <p:spPr>
          <a:xfrm>
            <a:off x="2293671" y="2313128"/>
            <a:ext cx="1197511" cy="121117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E1D1FF-3D57-2973-1C8C-E40550EAFC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54" t="25865" r="11126" b="28563"/>
          <a:stretch/>
        </p:blipFill>
        <p:spPr>
          <a:xfrm>
            <a:off x="1162052" y="4189933"/>
            <a:ext cx="3460750" cy="10778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327C4E-F760-D57C-CC4E-4F4FB6E4488E}"/>
              </a:ext>
            </a:extLst>
          </p:cNvPr>
          <p:cNvSpPr txBox="1"/>
          <p:nvPr/>
        </p:nvSpPr>
        <p:spPr>
          <a:xfrm>
            <a:off x="6096000" y="2313128"/>
            <a:ext cx="54482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Expose</a:t>
            </a:r>
            <a:r>
              <a:rPr lang="it-IT" sz="2400" dirty="0"/>
              <a:t> </a:t>
            </a:r>
            <a:r>
              <a:rPr lang="it-IT" sz="2400" dirty="0" err="1"/>
              <a:t>APIs</a:t>
            </a:r>
            <a:r>
              <a:rPr lang="it-IT" sz="2400" dirty="0"/>
              <a:t>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Manage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social </a:t>
            </a:r>
            <a:r>
              <a:rPr lang="it-IT" sz="2400" dirty="0" err="1"/>
              <a:t>aspects</a:t>
            </a:r>
            <a:r>
              <a:rPr lang="it-IT" sz="2400" dirty="0"/>
              <a:t> of the system (i.e. user </a:t>
            </a:r>
            <a:r>
              <a:rPr lang="it-IT" sz="2400" dirty="0" err="1"/>
              <a:t>registration</a:t>
            </a:r>
            <a:r>
              <a:rPr lang="it-IT" sz="2400" dirty="0"/>
              <a:t>, likes, </a:t>
            </a:r>
            <a:r>
              <a:rPr lang="it-IT" sz="2400" dirty="0" err="1"/>
              <a:t>comments</a:t>
            </a:r>
            <a:r>
              <a:rPr lang="it-IT" sz="2400" dirty="0"/>
              <a:t>, new posts)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Upload images on the </a:t>
            </a:r>
            <a:r>
              <a:rPr lang="it-IT" sz="2400" dirty="0" err="1"/>
              <a:t>Firebase</a:t>
            </a:r>
            <a:r>
              <a:rPr lang="it-IT" sz="2400" dirty="0"/>
              <a:t> cloud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9190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D11D5-C6BA-9898-03EC-DE46A8E1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BF9FD3B-434F-91F9-A56B-AB8704CAB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2" y="4601400"/>
            <a:ext cx="3277096" cy="107784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757D093-A8BF-8630-E7A0-F6DAEC87A1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61" t="23565" r="13660" b="20768"/>
          <a:stretch/>
        </p:blipFill>
        <p:spPr>
          <a:xfrm>
            <a:off x="647702" y="1690062"/>
            <a:ext cx="2647950" cy="9588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4F5931-7796-F41C-14AB-2ACF90EAF1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4" t="11537" r="4845" b="11134"/>
          <a:stretch/>
        </p:blipFill>
        <p:spPr>
          <a:xfrm>
            <a:off x="647702" y="2949850"/>
            <a:ext cx="2867801" cy="1246124"/>
          </a:xfrm>
          <a:prstGeom prst="rect">
            <a:avLst/>
          </a:prstGeom>
        </p:spPr>
      </p:pic>
      <p:pic>
        <p:nvPicPr>
          <p:cNvPr id="12" name="Segnaposto contenuto 4">
            <a:extLst>
              <a:ext uri="{FF2B5EF4-FFF2-40B4-BE49-F238E27FC236}">
                <a16:creationId xmlns:a16="http://schemas.microsoft.com/office/drawing/2014/main" id="{260502AE-618C-AC6D-9249-A9C686496E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1759" b="8127"/>
          <a:stretch/>
        </p:blipFill>
        <p:spPr>
          <a:xfrm>
            <a:off x="3878149" y="1690062"/>
            <a:ext cx="1051766" cy="107784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3633BB-9951-67FD-9BFD-0C34CD633E9D}"/>
              </a:ext>
            </a:extLst>
          </p:cNvPr>
          <p:cNvSpPr txBox="1"/>
          <p:nvPr/>
        </p:nvSpPr>
        <p:spPr>
          <a:xfrm>
            <a:off x="6096000" y="1690062"/>
            <a:ext cx="54482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Elasticsearch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search</a:t>
            </a:r>
            <a:r>
              <a:rPr lang="it-IT" sz="2000" dirty="0"/>
              <a:t> </a:t>
            </a:r>
            <a:r>
              <a:rPr lang="it-IT" sz="2000" dirty="0" err="1"/>
              <a:t>engine</a:t>
            </a:r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Kibana</a:t>
            </a:r>
            <a:r>
              <a:rPr lang="it-IT" sz="2000" dirty="0"/>
              <a:t> </a:t>
            </a:r>
            <a:r>
              <a:rPr lang="it-IT" sz="2000" dirty="0" err="1"/>
              <a:t>provides</a:t>
            </a:r>
            <a:r>
              <a:rPr lang="it-IT" sz="2000" dirty="0"/>
              <a:t> </a:t>
            </a:r>
            <a:r>
              <a:rPr lang="it-IT" sz="2000" dirty="0" err="1"/>
              <a:t>search</a:t>
            </a:r>
            <a:r>
              <a:rPr lang="it-IT" sz="2000" dirty="0"/>
              <a:t> and data </a:t>
            </a:r>
            <a:r>
              <a:rPr lang="it-IT" sz="2000" dirty="0" err="1"/>
              <a:t>visualization</a:t>
            </a:r>
            <a:r>
              <a:rPr lang="it-IT" sz="2000" dirty="0"/>
              <a:t> capabilities for data </a:t>
            </a:r>
            <a:r>
              <a:rPr lang="it-IT" sz="2000" dirty="0" err="1"/>
              <a:t>indexed</a:t>
            </a:r>
            <a:r>
              <a:rPr lang="it-IT" sz="2000" dirty="0"/>
              <a:t> in </a:t>
            </a:r>
            <a:r>
              <a:rPr lang="it-IT" sz="2000" dirty="0" err="1"/>
              <a:t>Elasticsearch</a:t>
            </a:r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Deepdetect</a:t>
            </a:r>
            <a:r>
              <a:rPr lang="it-IT" sz="2000" dirty="0"/>
              <a:t> deep learning </a:t>
            </a:r>
            <a:r>
              <a:rPr lang="it-IT" sz="2000" dirty="0" err="1"/>
              <a:t>platform</a:t>
            </a:r>
            <a:r>
              <a:rPr lang="it-IT" sz="2000" dirty="0"/>
              <a:t> </a:t>
            </a:r>
            <a:r>
              <a:rPr lang="it-IT" sz="2000" dirty="0" err="1"/>
              <a:t>offers</a:t>
            </a:r>
            <a:r>
              <a:rPr lang="it-IT" sz="2000" dirty="0"/>
              <a:t> </a:t>
            </a:r>
            <a:r>
              <a:rPr lang="it-IT" sz="2000" dirty="0" err="1"/>
              <a:t>pre-trained</a:t>
            </a:r>
            <a:r>
              <a:rPr lang="it-IT" sz="2000" dirty="0"/>
              <a:t> models for </a:t>
            </a:r>
            <a:r>
              <a:rPr lang="it-IT" sz="2000" dirty="0" err="1"/>
              <a:t>classifing</a:t>
            </a:r>
            <a:r>
              <a:rPr lang="it-IT" sz="2000" dirty="0"/>
              <a:t> images’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represented</a:t>
            </a:r>
            <a:r>
              <a:rPr lang="it-IT" sz="2000" dirty="0"/>
              <a:t> </a:t>
            </a:r>
            <a:r>
              <a:rPr lang="it-IT" sz="2000" dirty="0" err="1"/>
              <a:t>subjects</a:t>
            </a:r>
            <a:r>
              <a:rPr lang="it-IT" sz="2000" dirty="0"/>
              <a:t> and the </a:t>
            </a:r>
            <a:r>
              <a:rPr lang="it-IT" sz="2000" dirty="0" err="1"/>
              <a:t>ability</a:t>
            </a:r>
            <a:r>
              <a:rPr lang="it-IT" sz="2000" dirty="0"/>
              <a:t> to </a:t>
            </a:r>
            <a:r>
              <a:rPr lang="it-IT" sz="2000" dirty="0" err="1"/>
              <a:t>search</a:t>
            </a:r>
            <a:r>
              <a:rPr lang="it-IT" sz="2000" dirty="0"/>
              <a:t> for images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them</a:t>
            </a:r>
            <a:r>
              <a:rPr lang="it-IT" sz="2000" dirty="0"/>
              <a:t>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Elasticsearch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5506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6C3A2-4B24-7EC8-3B7E-D1CF6D21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Notifications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F8C58BF-9335-F0B4-4246-E67340DA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7352" y="3636599"/>
            <a:ext cx="3070048" cy="482094"/>
          </a:xfr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F868477-A3DE-9FD5-5F12-7E7B2FDC8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7352" y="4730625"/>
            <a:ext cx="3070048" cy="767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BB1021-0841-E10D-50A7-047ABD77D822}"/>
              </a:ext>
            </a:extLst>
          </p:cNvPr>
          <p:cNvSpPr txBox="1"/>
          <p:nvPr/>
        </p:nvSpPr>
        <p:spPr>
          <a:xfrm>
            <a:off x="6101940" y="2211655"/>
            <a:ext cx="5442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RabbitMQ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message</a:t>
            </a:r>
            <a:r>
              <a:rPr lang="it-IT" sz="2400" dirty="0"/>
              <a:t> </a:t>
            </a:r>
            <a:r>
              <a:rPr lang="it-IT" sz="2400" dirty="0" err="1"/>
              <a:t>oriented</a:t>
            </a:r>
            <a:r>
              <a:rPr lang="it-IT" sz="2400" dirty="0"/>
              <a:t> middleware</a:t>
            </a:r>
          </a:p>
          <a:p>
            <a:r>
              <a:rPr lang="it-IT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CloudAMQP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</a:t>
            </a:r>
            <a:r>
              <a:rPr lang="it-IT" sz="2400" dirty="0" err="1"/>
              <a:t>managed</a:t>
            </a:r>
            <a:r>
              <a:rPr lang="it-IT" sz="2400" dirty="0"/>
              <a:t> </a:t>
            </a:r>
            <a:r>
              <a:rPr lang="it-IT" sz="2400" dirty="0" err="1"/>
              <a:t>RabbitMQ</a:t>
            </a:r>
            <a:r>
              <a:rPr lang="it-IT" sz="2400" dirty="0"/>
              <a:t> servers in the cloud, in order to be </a:t>
            </a:r>
            <a:r>
              <a:rPr lang="it-IT" sz="2400" dirty="0" err="1"/>
              <a:t>able</a:t>
            </a:r>
            <a:r>
              <a:rPr lang="it-IT" sz="2400" dirty="0"/>
              <a:t> to access </a:t>
            </a:r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queues</a:t>
            </a:r>
            <a:r>
              <a:rPr lang="it-IT" sz="2400" dirty="0"/>
              <a:t> in the cloud from </a:t>
            </a:r>
            <a:r>
              <a:rPr lang="it-IT" sz="2400" dirty="0" err="1"/>
              <a:t>any</a:t>
            </a:r>
            <a:r>
              <a:rPr lang="it-IT" sz="2400" dirty="0"/>
              <a:t> device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775CF55-D7CB-8108-FCF5-5B800EF30F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714" b="9647"/>
          <a:stretch/>
        </p:blipFill>
        <p:spPr>
          <a:xfrm>
            <a:off x="2573317" y="2028825"/>
            <a:ext cx="978118" cy="9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45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9C8C8-706D-A07A-D9E8-2D4C4AC6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Persistence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8458E1-7D4B-214A-E487-3DD7D522C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50" y="3009218"/>
            <a:ext cx="3861995" cy="839564"/>
          </a:xfrm>
          <a:prstGeom prst="rect">
            <a:avLst/>
          </a:prstGeom>
        </p:spPr>
      </p:pic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0378ADB-B697-F950-EE99-70C2DF7A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2260"/>
            <a:ext cx="5448298" cy="3133043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Neo4j </a:t>
            </a:r>
            <a:r>
              <a:rPr lang="it-IT" sz="2400" dirty="0" err="1"/>
              <a:t>NoSQL</a:t>
            </a:r>
            <a:r>
              <a:rPr lang="it-IT" sz="2400" dirty="0"/>
              <a:t> </a:t>
            </a:r>
            <a:r>
              <a:rPr lang="it-IT" sz="2400" dirty="0" err="1"/>
              <a:t>graph</a:t>
            </a:r>
            <a:r>
              <a:rPr lang="it-IT" sz="2400" dirty="0"/>
              <a:t> database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in order to store </a:t>
            </a:r>
            <a:r>
              <a:rPr lang="it-IT" sz="2400" dirty="0" err="1"/>
              <a:t>all</a:t>
            </a:r>
            <a:r>
              <a:rPr lang="it-IT" sz="2400" dirty="0"/>
              <a:t> the system data</a:t>
            </a:r>
          </a:p>
          <a:p>
            <a:r>
              <a:rPr lang="it-IT" sz="2400" dirty="0"/>
              <a:t>Neo4j </a:t>
            </a:r>
            <a:r>
              <a:rPr lang="it-IT" sz="2400" dirty="0" err="1"/>
              <a:t>AuraDB</a:t>
            </a:r>
            <a:r>
              <a:rPr lang="it-IT" sz="2400" dirty="0"/>
              <a:t> </a:t>
            </a:r>
            <a:r>
              <a:rPr lang="it-IT" sz="2400" dirty="0" err="1"/>
              <a:t>offers</a:t>
            </a:r>
            <a:r>
              <a:rPr lang="it-IT" sz="2400" dirty="0"/>
              <a:t> a database </a:t>
            </a:r>
            <a:r>
              <a:rPr lang="it-IT" sz="2400" dirty="0" err="1"/>
              <a:t>instance</a:t>
            </a:r>
            <a:r>
              <a:rPr lang="it-IT" sz="2400" dirty="0"/>
              <a:t> in the cloud with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before</a:t>
            </a:r>
            <a:r>
              <a:rPr lang="it-IT" sz="2400" dirty="0"/>
              <a:t> </a:t>
            </a:r>
            <a:r>
              <a:rPr lang="it-IT" sz="2400" dirty="0" err="1"/>
              <a:t>mentioned</a:t>
            </a:r>
            <a:r>
              <a:rPr lang="it-IT" sz="2400" dirty="0"/>
              <a:t> </a:t>
            </a:r>
            <a:r>
              <a:rPr lang="it-IT" sz="2400" dirty="0" err="1"/>
              <a:t>microservices</a:t>
            </a:r>
            <a:r>
              <a:rPr lang="it-IT" sz="2400" dirty="0"/>
              <a:t> can </a:t>
            </a:r>
            <a:r>
              <a:rPr lang="it-IT" sz="2400" dirty="0" err="1"/>
              <a:t>communicate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0012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E3FAC7E-9380-E84C-775C-840B0092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11" b="771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AE9CAF-8AFA-358E-1FCA-8E92200C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803072"/>
            <a:ext cx="5060498" cy="3251855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FFFFFF"/>
                </a:solidFill>
                <a:ea typeface="Sans Serif Collection" panose="020B0502040504020204" pitchFamily="34" charset="0"/>
                <a:cs typeface="Lao UI" panose="020B0502040204020203" pitchFamily="34" charset="0"/>
              </a:rPr>
              <a:t>Thank you for your attention!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6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1A910-A064-6B57-403B-B684CFF1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83" y="1650635"/>
            <a:ext cx="10833234" cy="3556730"/>
          </a:xfrm>
        </p:spPr>
        <p:txBody>
          <a:bodyPr anchor="ctr"/>
          <a:lstStyle/>
          <a:p>
            <a:pPr algn="ctr"/>
            <a:r>
              <a:rPr lang="en-GB" dirty="0"/>
              <a:t>User stories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214777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932" y="2744724"/>
            <a:ext cx="6118136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1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36932" y="2744724"/>
            <a:ext cx="6118135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53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752" y="1736216"/>
            <a:ext cx="8366496" cy="4266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35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37619" y="1736216"/>
            <a:ext cx="8116761" cy="426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043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51690" y="3191120"/>
            <a:ext cx="5288619" cy="2780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09799" y="1691626"/>
            <a:ext cx="7772400" cy="12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3140" y="2789259"/>
            <a:ext cx="6065720" cy="317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09799" y="1711410"/>
            <a:ext cx="7772400" cy="7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07702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1055</Words>
  <Application>Microsoft Macintosh PowerPoint</Application>
  <PresentationFormat>Widescreen</PresentationFormat>
  <Paragraphs>111</Paragraphs>
  <Slides>24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Amasis MT Pro Medium</vt:lpstr>
      <vt:lpstr>Arial</vt:lpstr>
      <vt:lpstr>Calibri</vt:lpstr>
      <vt:lpstr>CMR10</vt:lpstr>
      <vt:lpstr>Lao UI</vt:lpstr>
      <vt:lpstr>Univers Light</vt:lpstr>
      <vt:lpstr>TribuneVTI</vt:lpstr>
      <vt:lpstr>MyPics</vt:lpstr>
      <vt:lpstr>Idea</vt:lpstr>
      <vt:lpstr>User stories &amp; Prototypes</vt:lpstr>
      <vt:lpstr>Login</vt:lpstr>
      <vt:lpstr>Sign up</vt:lpstr>
      <vt:lpstr>Main</vt:lpstr>
      <vt:lpstr>Main</vt:lpstr>
      <vt:lpstr>Pic</vt:lpstr>
      <vt:lpstr>Add pic</vt:lpstr>
      <vt:lpstr>User profile</vt:lpstr>
      <vt:lpstr>User settings</vt:lpstr>
      <vt:lpstr>Effort estimation</vt:lpstr>
      <vt:lpstr>Work Analysis</vt:lpstr>
      <vt:lpstr>Burndown Chart</vt:lpstr>
      <vt:lpstr>System architecture</vt:lpstr>
      <vt:lpstr>Containerization</vt:lpstr>
      <vt:lpstr>Frontend</vt:lpstr>
      <vt:lpstr>Api Gateway</vt:lpstr>
      <vt:lpstr>Backend</vt:lpstr>
      <vt:lpstr>Social and image management microservices</vt:lpstr>
      <vt:lpstr>Search microservice</vt:lpstr>
      <vt:lpstr>Notifications microservice</vt:lpstr>
      <vt:lpstr>Persistence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MyPics</dc:title>
  <dc:creator>Martina Turbessi</dc:creator>
  <cp:lastModifiedBy>Mauro Ficorella</cp:lastModifiedBy>
  <cp:revision>10</cp:revision>
  <dcterms:created xsi:type="dcterms:W3CDTF">2023-04-11T11:47:02Z</dcterms:created>
  <dcterms:modified xsi:type="dcterms:W3CDTF">2023-04-13T09:06:21Z</dcterms:modified>
</cp:coreProperties>
</file>