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2" r:id="rId16"/>
    <p:sldId id="273" r:id="rId17"/>
    <p:sldId id="261" r:id="rId18"/>
    <p:sldId id="258" r:id="rId19"/>
    <p:sldId id="259" r:id="rId20"/>
    <p:sldId id="260" r:id="rId2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7" autoAdjust="0"/>
    <p:restoredTop sz="94648" autoAdjust="0"/>
  </p:normalViewPr>
  <p:slideViewPr>
    <p:cSldViewPr snapToGrid="0">
      <p:cViewPr>
        <p:scale>
          <a:sx n="80" d="100"/>
          <a:sy n="80" d="100"/>
        </p:scale>
        <p:origin x="208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Rete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Collegamento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Nuvola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Locale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Ibrido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Rete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Collegamento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Nuvola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Locale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Ibrido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22/04/21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22/04/21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82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229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4873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53386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745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2971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294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4740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2663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94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28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22/04/21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 err="1">
                <a:solidFill>
                  <a:schemeClr val="bg1"/>
                </a:solidFill>
              </a:rPr>
              <a:t>F</a:t>
            </a:r>
            <a:r>
              <a:rPr lang="it-IT" cap="none" dirty="0" err="1">
                <a:solidFill>
                  <a:schemeClr val="bg1"/>
                </a:solidFill>
              </a:rPr>
              <a:t>ast</a:t>
            </a:r>
            <a:r>
              <a:rPr lang="it-IT" dirty="0" err="1">
                <a:solidFill>
                  <a:schemeClr val="bg1"/>
                </a:solidFill>
              </a:rPr>
              <a:t>GAN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Faster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Stabilized</a:t>
            </a:r>
            <a:r>
              <a:rPr lang="it-IT" dirty="0">
                <a:solidFill>
                  <a:schemeClr val="bg1"/>
                </a:solidFill>
              </a:rPr>
              <a:t> GAN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Mauro Ficorella 1941639  |   Martina Turbessi 1944497  |   Valentina Sisti  1952657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Method: Self-</a:t>
            </a:r>
            <a:r>
              <a:rPr lang="it-IT" dirty="0" err="1"/>
              <a:t>Supervised</a:t>
            </a:r>
            <a:r>
              <a:rPr lang="it-IT" dirty="0"/>
              <a:t> Discriminator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932800-86DC-6E44-9572-BCD3DADD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043013"/>
            <a:ext cx="3715069" cy="46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3">
                <a:extLst>
                  <a:ext uri="{FF2B5EF4-FFF2-40B4-BE49-F238E27FC236}">
                    <a16:creationId xmlns:a16="http://schemas.microsoft.com/office/drawing/2014/main" id="{96AF17B5-2A5D-F54B-8DBE-6CF3AD3D8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6260" y="2065865"/>
                <a:ext cx="7314547" cy="44478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GB" dirty="0"/>
                  <a:t>D is treated as an Encoder, and paired with a simple Decoder to perform image reconstruction tasks;</a:t>
                </a:r>
              </a:p>
              <a:p>
                <a:pPr algn="just" fontAlgn="base"/>
                <a:r>
                  <a:rPr lang="en-GB" dirty="0"/>
                  <a:t>We use two decoders in practice, one takes 8</a:t>
                </a:r>
                <a:r>
                  <a:rPr lang="en-GB" baseline="30000" dirty="0"/>
                  <a:t>2</a:t>
                </a:r>
                <a:r>
                  <a:rPr lang="en-GB" dirty="0"/>
                  <a:t> feature-map as input, one crops the 16</a:t>
                </a:r>
                <a:r>
                  <a:rPr lang="en-GB" baseline="30000" dirty="0"/>
                  <a:t>2</a:t>
                </a:r>
                <a:r>
                  <a:rPr lang="en-GB" dirty="0"/>
                  <a:t> feature-map to 8</a:t>
                </a:r>
                <a:r>
                  <a:rPr lang="en-GB" baseline="30000" dirty="0"/>
                  <a:t>2</a:t>
                </a:r>
                <a:r>
                  <a:rPr lang="en-GB" dirty="0"/>
                  <a:t>, both generate 128</a:t>
                </a:r>
                <a:r>
                  <a:rPr lang="en-GB" baseline="30000" dirty="0"/>
                  <a:t>2</a:t>
                </a:r>
                <a:r>
                  <a:rPr lang="en-GB" dirty="0"/>
                  <a:t> images. The decoder consists only 4 convolutional layer, it actually takes very little extra computing cost, noticeably less than some regularization methods like gradient penalty.</a:t>
                </a:r>
              </a:p>
              <a:p>
                <a:pPr marL="0" indent="0" algn="just" fontAlgn="base">
                  <a:buNone/>
                </a:pPr>
                <a:endParaRPr lang="en-GB" dirty="0"/>
              </a:p>
              <a:p>
                <a:pPr marL="0" indent="0" algn="just" fontAlgn="base">
                  <a:buNone/>
                </a:pPr>
                <a:r>
                  <a:rPr lang="en-GB" dirty="0"/>
                  <a:t>The following reconstruction loss is used to optimize the decoders together with the discriminator: 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𝑟𝑒𝑐𝑜𝑛𝑠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𝑛𝑐𝑜𝑑𝑒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𝐼𝑟𝑒𝑎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)∥]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Segnaposto contenuto 3">
                <a:extLst>
                  <a:ext uri="{FF2B5EF4-FFF2-40B4-BE49-F238E27FC236}">
                    <a16:creationId xmlns:a16="http://schemas.microsoft.com/office/drawing/2014/main" id="{96AF17B5-2A5D-F54B-8DBE-6CF3AD3D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260" y="2065865"/>
                <a:ext cx="7314547" cy="4447824"/>
              </a:xfrm>
              <a:prstGeom prst="rect">
                <a:avLst/>
              </a:prstGeom>
              <a:blipFill>
                <a:blip r:embed="rId4"/>
                <a:stretch>
                  <a:fillRect l="-693" r="-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1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6AF17B5-2A5D-F54B-8DBE-6CF3AD3D879E}"/>
              </a:ext>
            </a:extLst>
          </p:cNvPr>
          <p:cNvSpPr txBox="1">
            <a:spLocks/>
          </p:cNvSpPr>
          <p:nvPr/>
        </p:nvSpPr>
        <p:spPr>
          <a:xfrm>
            <a:off x="581193" y="2178159"/>
            <a:ext cx="11029616" cy="444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a baseline model </a:t>
            </a:r>
            <a:r>
              <a:rPr lang="it-IT" dirty="0" err="1"/>
              <a:t>that</a:t>
            </a:r>
            <a:r>
              <a:rPr lang="en-GB" dirty="0"/>
              <a:t> is made of the following methods: </a:t>
            </a:r>
          </a:p>
          <a:p>
            <a:pPr algn="just"/>
            <a:r>
              <a:rPr lang="en-GB" dirty="0"/>
              <a:t>Batch-normalization; </a:t>
            </a:r>
          </a:p>
          <a:p>
            <a:pPr algn="just"/>
            <a:r>
              <a:rPr lang="en-GB" dirty="0"/>
              <a:t>Differentiable-augmentation;</a:t>
            </a:r>
          </a:p>
          <a:p>
            <a:pPr algn="just"/>
            <a:r>
              <a:rPr lang="en-GB" dirty="0"/>
              <a:t>ADAM optimization on G; </a:t>
            </a:r>
          </a:p>
          <a:p>
            <a:pPr algn="just"/>
            <a:r>
              <a:rPr lang="it-IT" dirty="0"/>
              <a:t>GLU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ReLU</a:t>
            </a:r>
            <a:r>
              <a:rPr lang="it-IT" dirty="0"/>
              <a:t> in G .</a:t>
            </a:r>
          </a:p>
        </p:txBody>
      </p:sp>
    </p:spTree>
    <p:extLst>
      <p:ext uri="{BB962C8B-B14F-4D97-AF65-F5344CB8AC3E}">
        <p14:creationId xmlns:p14="http://schemas.microsoft.com/office/powerpoint/2010/main" val="295827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Metric</a:t>
            </a:r>
            <a:r>
              <a:rPr lang="it-IT" dirty="0"/>
              <a:t>: FID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6AF17B5-2A5D-F54B-8DBE-6CF3AD3D879E}"/>
              </a:ext>
            </a:extLst>
          </p:cNvPr>
          <p:cNvSpPr txBox="1">
            <a:spLocks/>
          </p:cNvSpPr>
          <p:nvPr/>
        </p:nvSpPr>
        <p:spPr>
          <a:xfrm>
            <a:off x="581193" y="2178159"/>
            <a:ext cx="11029616" cy="444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/>
              <a:t>The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work </a:t>
            </a:r>
            <a:r>
              <a:rPr lang="it-IT" dirty="0" err="1"/>
              <a:t>is</a:t>
            </a:r>
            <a:r>
              <a:rPr lang="it-IT" dirty="0"/>
              <a:t> FID:</a:t>
            </a:r>
            <a:endParaRPr lang="en-GB" dirty="0"/>
          </a:p>
          <a:p>
            <a:pPr algn="just"/>
            <a:r>
              <a:rPr lang="en-GB" dirty="0"/>
              <a:t>Calculates the distance between feature vectors calculated for real and generated images;</a:t>
            </a:r>
          </a:p>
          <a:p>
            <a:pPr algn="just"/>
            <a:r>
              <a:rPr lang="en-GB" dirty="0"/>
              <a:t>Summarizes how similar the two groups are in terms of statistics on computer vision features of the raw images;</a:t>
            </a:r>
          </a:p>
          <a:p>
            <a:pPr algn="just"/>
            <a:r>
              <a:rPr lang="it-IT" dirty="0"/>
              <a:t>Lower </a:t>
            </a:r>
            <a:r>
              <a:rPr lang="it-IT" dirty="0" err="1"/>
              <a:t>scores</a:t>
            </a:r>
            <a:r>
              <a:rPr lang="it-IT" dirty="0"/>
              <a:t> indicate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of images are more </a:t>
            </a:r>
            <a:r>
              <a:rPr lang="it-IT" dirty="0" err="1"/>
              <a:t>similar</a:t>
            </a:r>
            <a:r>
              <a:rPr lang="it-IT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6AF17B5-2A5D-F54B-8DBE-6CF3AD3D879E}"/>
              </a:ext>
            </a:extLst>
          </p:cNvPr>
          <p:cNvSpPr txBox="1">
            <a:spLocks/>
          </p:cNvSpPr>
          <p:nvPr/>
        </p:nvSpPr>
        <p:spPr>
          <a:xfrm>
            <a:off x="581193" y="2178159"/>
            <a:ext cx="11029616" cy="444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of </a:t>
            </a:r>
            <a:r>
              <a:rPr lang="it-IT" dirty="0" err="1"/>
              <a:t>resolution</a:t>
            </a:r>
            <a:r>
              <a:rPr lang="it-IT" dirty="0"/>
              <a:t> 256 × 256:</a:t>
            </a:r>
          </a:p>
          <a:p>
            <a:pPr algn="just"/>
            <a:r>
              <a:rPr lang="it-IT" dirty="0"/>
              <a:t>Panda</a:t>
            </a:r>
          </a:p>
          <a:p>
            <a:pPr algn="just"/>
            <a:r>
              <a:rPr lang="it-IT" dirty="0"/>
              <a:t>Obama</a:t>
            </a:r>
          </a:p>
          <a:p>
            <a:pPr algn="just"/>
            <a:r>
              <a:rPr lang="it-IT" dirty="0" err="1"/>
              <a:t>Animal</a:t>
            </a:r>
            <a:r>
              <a:rPr lang="it-IT" dirty="0"/>
              <a:t>-Face Dog</a:t>
            </a:r>
          </a:p>
          <a:p>
            <a:pPr algn="just"/>
            <a:r>
              <a:rPr lang="it-IT" dirty="0" err="1"/>
              <a:t>Animal</a:t>
            </a:r>
            <a:r>
              <a:rPr lang="it-IT" dirty="0"/>
              <a:t>-Face </a:t>
            </a:r>
            <a:r>
              <a:rPr lang="it-IT" dirty="0" err="1"/>
              <a:t>Cat</a:t>
            </a:r>
            <a:r>
              <a:rPr lang="it-IT" dirty="0"/>
              <a:t> </a:t>
            </a:r>
          </a:p>
          <a:p>
            <a:pPr algn="just"/>
            <a:r>
              <a:rPr lang="it-IT" dirty="0" err="1"/>
              <a:t>Grumpy-cat</a:t>
            </a:r>
            <a:r>
              <a:rPr lang="it-IT" dirty="0"/>
              <a:t> </a:t>
            </a:r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CD1C2A0-BC33-474F-B60C-D8227B4479E3}"/>
              </a:ext>
            </a:extLst>
          </p:cNvPr>
          <p:cNvGrpSpPr/>
          <p:nvPr/>
        </p:nvGrpSpPr>
        <p:grpSpPr>
          <a:xfrm>
            <a:off x="1130416" y="4818889"/>
            <a:ext cx="9931168" cy="1807094"/>
            <a:chOff x="581191" y="4818889"/>
            <a:chExt cx="9931168" cy="1807094"/>
          </a:xfrm>
        </p:grpSpPr>
        <p:pic>
          <p:nvPicPr>
            <p:cNvPr id="4" name="Immagine 3" descr="Immagine che contiene gatto, arancia, sedendo, bianco&#10;&#10;Descrizione generata automaticamente">
              <a:extLst>
                <a:ext uri="{FF2B5EF4-FFF2-40B4-BE49-F238E27FC236}">
                  <a16:creationId xmlns:a16="http://schemas.microsoft.com/office/drawing/2014/main" id="{5A4110A1-2F3B-4445-AE18-C3846796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9568" y="4825983"/>
              <a:ext cx="1800000" cy="18000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CFA3E0B-1180-324C-ACDA-91593F58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984" y="4818889"/>
              <a:ext cx="1800000" cy="1800000"/>
            </a:xfrm>
            <a:prstGeom prst="rect">
              <a:avLst/>
            </a:prstGeom>
          </p:spPr>
        </p:pic>
        <p:pic>
          <p:nvPicPr>
            <p:cNvPr id="9" name="Immagine 8" descr="Immagine che contiene bianco, panda gigante&#10;&#10;Descrizione generata automaticamente">
              <a:extLst>
                <a:ext uri="{FF2B5EF4-FFF2-40B4-BE49-F238E27FC236}">
                  <a16:creationId xmlns:a16="http://schemas.microsoft.com/office/drawing/2014/main" id="{9A3BE187-4274-3D4F-8351-946CBD83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191" y="4818889"/>
              <a:ext cx="1800000" cy="1800000"/>
            </a:xfrm>
            <a:prstGeom prst="rect">
              <a:avLst/>
            </a:prstGeom>
          </p:spPr>
        </p:pic>
        <p:pic>
          <p:nvPicPr>
            <p:cNvPr id="11" name="Immagine 10" descr="Immagine che contiene cane, interni, diverso&#10;&#10;Descrizione generata automaticamente">
              <a:extLst>
                <a:ext uri="{FF2B5EF4-FFF2-40B4-BE49-F238E27FC236}">
                  <a16:creationId xmlns:a16="http://schemas.microsoft.com/office/drawing/2014/main" id="{57FBE2E2-AC9D-5E4C-A3B4-058DBC2F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2359" y="4818889"/>
              <a:ext cx="1800000" cy="1800000"/>
            </a:xfrm>
            <a:prstGeom prst="rect">
              <a:avLst/>
            </a:prstGeom>
          </p:spPr>
        </p:pic>
        <p:pic>
          <p:nvPicPr>
            <p:cNvPr id="13" name="Immagine 12" descr="Immagine che contiene gatto, sedendo, bianco, gatto domestico&#10;&#10;Descrizione generata automaticamente">
              <a:extLst>
                <a:ext uri="{FF2B5EF4-FFF2-40B4-BE49-F238E27FC236}">
                  <a16:creationId xmlns:a16="http://schemas.microsoft.com/office/drawing/2014/main" id="{30B7B528-51BF-4947-957D-7CA85D6A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777" y="4825983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77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7185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Panorama competitivo</a:t>
            </a:r>
          </a:p>
        </p:txBody>
      </p:sp>
      <p:pic>
        <p:nvPicPr>
          <p:cNvPr id="11" name="Segnaposto contenuto 4" descr="Grafici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Comunicazioni digitali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6766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bg2"/>
                </a:solidFill>
              </a:rPr>
              <a:t>prova@example.com</a:t>
            </a:r>
          </a:p>
          <a:p>
            <a:pPr rtl="0"/>
            <a:endParaRPr lang="it-IT">
              <a:solidFill>
                <a:schemeClr val="bg2"/>
              </a:solidFill>
            </a:endParaRPr>
          </a:p>
          <a:p>
            <a:pPr rtl="0"/>
            <a:endParaRPr lang="it-IT">
              <a:solidFill>
                <a:schemeClr val="bg2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5B1FB4-0A64-46A6-B8E4-CABB1F344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13810"/>
            <a:ext cx="11029616" cy="44276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Our work is based on the paper “Towards Faster And Stabilized Gan Training For High-fidelity Few-shot Image Synthesis”. 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it-IT" b="1" dirty="0"/>
              <a:t>OBJECTIVES:</a:t>
            </a:r>
          </a:p>
          <a:p>
            <a:pPr algn="just"/>
            <a:r>
              <a:rPr lang="en-US" dirty="0"/>
              <a:t>Allow users with limited computing budget and resources to train a GAN;</a:t>
            </a:r>
          </a:p>
          <a:p>
            <a:pPr algn="just"/>
            <a:r>
              <a:rPr lang="en-US" dirty="0"/>
              <a:t>Eliminate the requirement of a big dataset for training;</a:t>
            </a:r>
          </a:p>
          <a:p>
            <a:pPr algn="just"/>
            <a:r>
              <a:rPr lang="en-US" dirty="0"/>
              <a:t>Allow to train models from scratch in order to avoid biases typic of the pre-trained models and to let people use their own set of interest images;</a:t>
            </a:r>
          </a:p>
          <a:p>
            <a:pPr algn="just"/>
            <a:r>
              <a:rPr lang="en-US" dirty="0"/>
              <a:t>Few hours required for training time;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2" y="2969809"/>
            <a:ext cx="11029616" cy="315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9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implementation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96AF17B5-2A5D-F54B-8DBE-6CF3AD3D879E}"/>
              </a:ext>
            </a:extLst>
          </p:cNvPr>
          <p:cNvSpPr txBox="1">
            <a:spLocks/>
          </p:cNvSpPr>
          <p:nvPr/>
        </p:nvSpPr>
        <p:spPr>
          <a:xfrm>
            <a:off x="581193" y="2178159"/>
            <a:ext cx="11029614" cy="444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b="1" dirty="0"/>
              <a:t>H</a:t>
            </a:r>
            <a:r>
              <a:rPr lang="en-GB" b="1" dirty="0"/>
              <a:t>ARDWARE ADOPTED: </a:t>
            </a:r>
          </a:p>
          <a:p>
            <a:pPr algn="just"/>
            <a:r>
              <a:rPr lang="en-GB" dirty="0"/>
              <a:t>NVIDIA GeForce RTX 2070 SUPER (8GB of VRAM) </a:t>
            </a:r>
          </a:p>
          <a:p>
            <a:pPr algn="just"/>
            <a:r>
              <a:rPr lang="en-GB" dirty="0"/>
              <a:t>NVIDIA GeForce GTX 1050-Ti (4GB of VRAM)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b="1" dirty="0"/>
              <a:t>TECHNOLOGIES ADOPTED:</a:t>
            </a:r>
          </a:p>
          <a:p>
            <a:pPr algn="just"/>
            <a:r>
              <a:rPr lang="en-GB" dirty="0"/>
              <a:t>Python </a:t>
            </a:r>
          </a:p>
          <a:p>
            <a:pPr algn="just"/>
            <a:r>
              <a:rPr lang="en-GB" dirty="0" err="1"/>
              <a:t>TensoFlow</a:t>
            </a:r>
            <a:endParaRPr lang="en-GB" dirty="0"/>
          </a:p>
          <a:p>
            <a:pPr algn="just"/>
            <a:r>
              <a:rPr lang="en-GB" dirty="0"/>
              <a:t>NVIDIA CUDA </a:t>
            </a:r>
          </a:p>
          <a:p>
            <a:pPr algn="just"/>
            <a:r>
              <a:rPr lang="it-IT" dirty="0"/>
              <a:t>NVIDIA </a:t>
            </a:r>
            <a:r>
              <a:rPr lang="it-IT" dirty="0" err="1"/>
              <a:t>cuDNN</a:t>
            </a:r>
            <a:r>
              <a:rPr lang="it-IT" dirty="0"/>
              <a:t> 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69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Gan’s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2" y="2069563"/>
            <a:ext cx="11029615" cy="271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Accelerate training:</a:t>
            </a:r>
            <a:r>
              <a:rPr lang="en-US" dirty="0"/>
              <a:t> this problem has been approached from various perspectives, but this brought only very limited improvements in training speed, while not enhancing quality within the shortened training time;</a:t>
            </a:r>
          </a:p>
          <a:p>
            <a:pPr algn="just"/>
            <a:r>
              <a:rPr lang="en-US" b="1" dirty="0"/>
              <a:t>High resolution training: </a:t>
            </a:r>
            <a:r>
              <a:rPr lang="en-US" dirty="0"/>
              <a:t>this made GAN much harder to converge.  There were some approaches trying to solve this problem, but they led to a slightly greater computational cost, consuming more GPU memory and requiring more training time;</a:t>
            </a:r>
          </a:p>
          <a:p>
            <a:pPr algn="just"/>
            <a:r>
              <a:rPr lang="en-US" b="1" dirty="0"/>
              <a:t>Stabilize training: </a:t>
            </a:r>
            <a:r>
              <a:rPr lang="en-US" dirty="0"/>
              <a:t>mode-collapse on the generator is a big challenge when training GANs, given fewer training samples and lower computational power and budgets (smaller batch-size). There were approaches that tried to solve this problem, but they worked only on low resolution images with unlimited computing resources.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D739D-70E6-44CC-A0E8-85C9F268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73" y="4897627"/>
            <a:ext cx="5639090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F</a:t>
            </a:r>
            <a:r>
              <a:rPr lang="it-IT" cap="none" dirty="0" err="1"/>
              <a:t>ast</a:t>
            </a:r>
            <a:r>
              <a:rPr lang="it-IT" dirty="0" err="1"/>
              <a:t>GAN</a:t>
            </a:r>
            <a:r>
              <a:rPr lang="it-IT" dirty="0"/>
              <a:t> Solution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2" y="2065865"/>
            <a:ext cx="11029615" cy="444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FastGAN</a:t>
            </a:r>
            <a:r>
              <a:rPr lang="en-US" dirty="0"/>
              <a:t> reaches the objectives based on the </a:t>
            </a:r>
            <a:r>
              <a:rPr lang="it-IT" dirty="0"/>
              <a:t>following </a:t>
            </a:r>
            <a:r>
              <a:rPr lang="it-IT" dirty="0" err="1"/>
              <a:t>two</a:t>
            </a:r>
            <a:r>
              <a:rPr lang="it-IT" dirty="0"/>
              <a:t> techniques:</a:t>
            </a:r>
            <a:endParaRPr lang="en-US" dirty="0"/>
          </a:p>
          <a:p>
            <a:pPr algn="just"/>
            <a:r>
              <a:rPr lang="en-US" b="1" dirty="0"/>
              <a:t>Skip-Layer channel-wise Excitation module: </a:t>
            </a:r>
            <a:r>
              <a:rPr lang="en-US" dirty="0"/>
              <a:t>revises channel responses on high-scale feature-maps using low-scale activations and allows to reach a faster training using a more robust gradient flow throughout the model weights;</a:t>
            </a:r>
          </a:p>
          <a:p>
            <a:pPr algn="just"/>
            <a:r>
              <a:rPr lang="en-US" b="1" dirty="0"/>
              <a:t>Self-supervised discriminator D trained as a feature-encoder with an extra decoder: </a:t>
            </a:r>
            <a:r>
              <a:rPr lang="en-US" dirty="0"/>
              <a:t>this discriminator is forced to learn a feature-map that covers more regions from an image in input; in this way it gives richer signals in order to train G. It has been shown that auto-encoding is the best self-supervision strategy for D.</a:t>
            </a:r>
          </a:p>
        </p:txBody>
      </p:sp>
    </p:spTree>
    <p:extLst>
      <p:ext uri="{BB962C8B-B14F-4D97-AF65-F5344CB8AC3E}">
        <p14:creationId xmlns:p14="http://schemas.microsoft.com/office/powerpoint/2010/main" val="107454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B3B234C-024F-4053-8932-83A38002F261}"/>
              </a:ext>
            </a:extLst>
          </p:cNvPr>
          <p:cNvSpPr txBox="1">
            <a:spLocks/>
          </p:cNvSpPr>
          <p:nvPr/>
        </p:nvSpPr>
        <p:spPr>
          <a:xfrm>
            <a:off x="581192" y="2077155"/>
            <a:ext cx="11029615" cy="451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In order to optimize GANs with respect to the SOTA models, in </a:t>
            </a:r>
            <a:r>
              <a:rPr lang="en-US" dirty="0" err="1"/>
              <a:t>FastGAN</a:t>
            </a:r>
            <a:r>
              <a:rPr lang="en-US" dirty="0"/>
              <a:t> is adopted a lightweight model, using a single convolutional layer on each resolution in the generator.</a:t>
            </a:r>
          </a:p>
          <a:p>
            <a:pPr marL="0" indent="0" algn="just">
              <a:buNone/>
            </a:pPr>
            <a:r>
              <a:rPr lang="en-US" dirty="0"/>
              <a:t>On the high resolutions in both generator and discriminator, only three channels for the convolutional layers are applied in input and output. This structure helps making </a:t>
            </a:r>
            <a:r>
              <a:rPr lang="en-US" dirty="0" err="1"/>
              <a:t>FastGAN</a:t>
            </a:r>
            <a:r>
              <a:rPr lang="en-US" dirty="0"/>
              <a:t> faster to train, remaining, at the same time, strong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19414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Method: Generator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AF1AB2-0504-45AE-9787-38AE802D1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85" r="-150"/>
          <a:stretch/>
        </p:blipFill>
        <p:spPr>
          <a:xfrm>
            <a:off x="1718850" y="2042865"/>
            <a:ext cx="8754291" cy="391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E6198E3-E3AE-9F4D-AD93-91DCE789E75C}"/>
                  </a:ext>
                </a:extLst>
              </p:cNvPr>
              <p:cNvSpPr txBox="1"/>
              <p:nvPr/>
            </p:nvSpPr>
            <p:spPr>
              <a:xfrm>
                <a:off x="581193" y="6053997"/>
                <a:ext cx="1102961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dirty="0" err="1">
                    <a:solidFill>
                      <a:schemeClr val="tx2"/>
                    </a:solidFill>
                  </a:rPr>
                  <a:t>Generator’s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dirty="0" err="1">
                    <a:solidFill>
                      <a:schemeClr val="tx2"/>
                    </a:solidFill>
                  </a:rPr>
                  <a:t>adversarial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dirty="0" err="1">
                    <a:solidFill>
                      <a:schemeClr val="tx2"/>
                    </a:solidFill>
                  </a:rPr>
                  <a:t>loss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function: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tx2"/>
                              </a:solidFill>
                            </a:rPr>
                            <m:t>ℒ</m:t>
                          </m:r>
                        </m:e>
                        <m:sub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𝐺</m:t>
                          </m:r>
                        </m:sub>
                      </m:sSub>
                      <m:r>
                        <a:rPr lang="it-IT">
                          <a:solidFill>
                            <a:schemeClr val="tx2"/>
                          </a:solidFill>
                        </a:rPr>
                        <m:t>=−</m:t>
                      </m:r>
                      <m:sSub>
                        <m:sSubPr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𝔼</m:t>
                          </m:r>
                        </m:e>
                        <m:sub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𝑧</m:t>
                          </m:r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~</m:t>
                          </m:r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𝒩</m:t>
                          </m:r>
                        </m:sub>
                      </m:sSub>
                      <m:r>
                        <a:rPr lang="it-IT">
                          <a:solidFill>
                            <a:schemeClr val="tx2"/>
                          </a:solidFill>
                        </a:rPr>
                        <m:t>[</m:t>
                      </m:r>
                      <m:r>
                        <a:rPr lang="it-IT">
                          <a:solidFill>
                            <a:schemeClr val="tx2"/>
                          </a:solidFill>
                        </a:rPr>
                        <m:t>𝐷</m:t>
                      </m:r>
                      <m:r>
                        <a:rPr lang="it-IT">
                          <a:solidFill>
                            <a:schemeClr val="tx2"/>
                          </a:solidFill>
                        </a:rPr>
                        <m:t>(</m:t>
                      </m:r>
                      <m:r>
                        <a:rPr lang="it-IT">
                          <a:solidFill>
                            <a:schemeClr val="tx2"/>
                          </a:solidFill>
                        </a:rPr>
                        <m:t>𝐺</m:t>
                      </m:r>
                      <m:d>
                        <m:dPr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𝑧</m:t>
                          </m:r>
                        </m:e>
                      </m:d>
                      <m:r>
                        <a:rPr lang="it-IT">
                          <a:solidFill>
                            <a:schemeClr val="tx2"/>
                          </a:solidFill>
                        </a:rPr>
                        <m:t>)]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E6198E3-E3AE-9F4D-AD93-91DCE789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6053997"/>
                <a:ext cx="11029616" cy="553998"/>
              </a:xfrm>
              <a:prstGeom prst="rect">
                <a:avLst/>
              </a:prstGeom>
              <a:blipFill>
                <a:blip r:embed="rId4"/>
                <a:stretch>
                  <a:fillRect l="-1264" t="-13333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Method: Skip-Layer Channel-</a:t>
            </a:r>
            <a:r>
              <a:rPr lang="it-IT" dirty="0" err="1"/>
              <a:t>Wise</a:t>
            </a:r>
            <a:r>
              <a:rPr lang="it-IT" dirty="0"/>
              <a:t> </a:t>
            </a:r>
            <a:r>
              <a:rPr lang="it-IT" dirty="0" err="1"/>
              <a:t>Excitation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3">
                <a:extLst>
                  <a:ext uri="{FF2B5EF4-FFF2-40B4-BE49-F238E27FC236}">
                    <a16:creationId xmlns:a16="http://schemas.microsoft.com/office/drawing/2014/main" id="{EB3B234C-024F-4053-8932-83A38002F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7700" y="2043013"/>
                <a:ext cx="7153109" cy="44955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dirty="0"/>
                  <a:t>FastGAN reaches the objectives based on the following two techniques:</a:t>
                </a:r>
              </a:p>
              <a:p>
                <a:pPr algn="just"/>
                <a:r>
                  <a:rPr lang="en-GB" dirty="0"/>
                  <a:t>Multiplication between activations, instead of addition, giving to one side of activations the spatial dimension of 1</a:t>
                </a:r>
                <a:r>
                  <a:rPr lang="en-GB" baseline="30000" dirty="0"/>
                  <a:t>2</a:t>
                </a:r>
                <a:r>
                  <a:rPr lang="en-GB" dirty="0"/>
                  <a:t>, to eliminate the complex computation of convolution;</a:t>
                </a:r>
              </a:p>
              <a:p>
                <a:pPr algn="just"/>
                <a:r>
                  <a:rPr lang="en-GB" dirty="0"/>
                  <a:t>Skip-connection in a much larger range than previous residual-block used in GAN: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8</a:t>
                </a:r>
                <a:r>
                  <a:rPr lang="en-GB" baseline="30000" dirty="0"/>
                  <a:t>2</a:t>
                </a:r>
                <a:r>
                  <a:rPr lang="en-GB" dirty="0"/>
                  <a:t> – 128</a:t>
                </a:r>
                <a:r>
                  <a:rPr lang="en-GB" baseline="30000" dirty="0"/>
                  <a:t>2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16</a:t>
                </a:r>
                <a:r>
                  <a:rPr lang="en-GB" baseline="30000" dirty="0"/>
                  <a:t>2</a:t>
                </a:r>
                <a:r>
                  <a:rPr lang="en-GB" dirty="0"/>
                  <a:t> – 256</a:t>
                </a:r>
                <a:r>
                  <a:rPr lang="en-GB" baseline="30000" dirty="0"/>
                  <a:t>2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32</a:t>
                </a:r>
                <a:r>
                  <a:rPr 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dirty="0">
                    <a:sym typeface="Wingdings" pitchFamily="2" charset="2"/>
                  </a:rPr>
                  <a:t>– 512</a:t>
                </a:r>
                <a:r>
                  <a:rPr lang="en-GB" baseline="30000" dirty="0">
                    <a:sym typeface="Wingdings" pitchFamily="2" charset="2"/>
                  </a:rPr>
                  <a:t>2</a:t>
                </a:r>
              </a:p>
              <a:p>
                <a:pPr algn="just"/>
                <a:endParaRPr lang="en-GB" dirty="0"/>
              </a:p>
              <a:p>
                <a:pPr marL="0" indent="0" algn="just">
                  <a:buNone/>
                </a:pPr>
                <a:r>
                  <a:rPr lang="en-GB" dirty="0"/>
                  <a:t>The Skip-Layer Excitation module is defined 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GB" baseline="30000" dirty="0">
                  <a:sym typeface="Wingdings" pitchFamily="2" charset="2"/>
                </a:endParaRPr>
              </a:p>
              <a:p>
                <a:pPr marL="324000" lvl="1" indent="0">
                  <a:buNone/>
                </a:pPr>
                <a:endParaRPr lang="en-GB" baseline="30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0" name="Segnaposto contenuto 3">
                <a:extLst>
                  <a:ext uri="{FF2B5EF4-FFF2-40B4-BE49-F238E27FC236}">
                    <a16:creationId xmlns:a16="http://schemas.microsoft.com/office/drawing/2014/main" id="{EB3B234C-024F-4053-8932-83A38002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2043013"/>
                <a:ext cx="7153109" cy="4495522"/>
              </a:xfrm>
              <a:prstGeom prst="rect">
                <a:avLst/>
              </a:prstGeom>
              <a:blipFill>
                <a:blip r:embed="rId3"/>
                <a:stretch>
                  <a:fillRect l="-531" t="-843" r="-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D1AF1AB2-0504-45AE-9787-38AE802D1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164"/>
          <a:stretch/>
        </p:blipFill>
        <p:spPr>
          <a:xfrm>
            <a:off x="581191" y="2197555"/>
            <a:ext cx="3736809" cy="41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Method: Self-</a:t>
            </a:r>
            <a:r>
              <a:rPr lang="it-IT" dirty="0" err="1"/>
              <a:t>Supervised</a:t>
            </a:r>
            <a:r>
              <a:rPr lang="it-IT" dirty="0"/>
              <a:t> Discriminator 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AEF346E-108B-214C-BB85-AC2A5A9B1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2" y="2049572"/>
            <a:ext cx="10113816" cy="3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755899B-6115-A345-9D72-7CD5A8F58D7E}"/>
                  </a:ext>
                </a:extLst>
              </p:cNvPr>
              <p:cNvSpPr txBox="1"/>
              <p:nvPr/>
            </p:nvSpPr>
            <p:spPr>
              <a:xfrm>
                <a:off x="581193" y="6053997"/>
                <a:ext cx="11029616" cy="600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it-IT" dirty="0" err="1">
                    <a:solidFill>
                      <a:schemeClr val="tx2"/>
                    </a:solidFill>
                  </a:rPr>
                  <a:t>Discriminator’s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dirty="0" err="1">
                    <a:solidFill>
                      <a:schemeClr val="tx2"/>
                    </a:solidFill>
                  </a:rPr>
                  <a:t>adversarial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it-IT" dirty="0" err="1">
                    <a:solidFill>
                      <a:schemeClr val="tx2"/>
                    </a:solidFill>
                  </a:rPr>
                  <a:t>loss</a:t>
                </a:r>
                <a:r>
                  <a:rPr lang="it-IT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function: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tx2"/>
                              </a:solidFill>
                            </a:rPr>
                            <m:t>ℒ</m:t>
                          </m:r>
                        </m:e>
                        <m:sub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𝐷</m:t>
                          </m:r>
                        </m:sub>
                      </m:sSub>
                      <m:r>
                        <a:rPr lang="it-IT">
                          <a:solidFill>
                            <a:schemeClr val="tx2"/>
                          </a:solidFill>
                        </a:rPr>
                        <m:t>=−</m:t>
                      </m:r>
                      <m:sSub>
                        <m:sSubPr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𝔼</m:t>
                          </m:r>
                        </m:e>
                        <m:sub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𝑧</m:t>
                          </m:r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~</m:t>
                          </m:r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𝐼𝑟𝑒𝑎𝑙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𝑚𝑖</m:t>
                          </m:r>
                          <m:func>
                            <m:funcPr>
                              <m:ctrlP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  <m:t>0, −1+</m:t>
                                  </m:r>
                                  <m: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it-IT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>
                          <a:solidFill>
                            <a:schemeClr val="tx2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  <m:t>𝑥</m:t>
                              </m:r>
                            </m:e>
                          </m:acc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~</m:t>
                          </m:r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𝐺</m:t>
                          </m:r>
                          <m:d>
                            <m:dPr>
                              <m:ctrlP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𝑚𝑖</m:t>
                          </m:r>
                          <m:func>
                            <m:funcPr>
                              <m:ctrlP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a:rPr lang="it-IT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  <m:t>0, −1</m:t>
                                  </m:r>
                                  <m: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it-IT">
                                      <a:solidFill>
                                        <a:schemeClr val="tx2"/>
                                      </a:solidFill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it-IT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>
                          <a:solidFill>
                            <a:schemeClr val="tx2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it-IT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tx2"/>
                              </a:solidFill>
                            </a:rPr>
                            <m:t>ℒ</m:t>
                          </m:r>
                        </m:e>
                        <m:sub>
                          <m:r>
                            <a:rPr lang="it-IT">
                              <a:solidFill>
                                <a:schemeClr val="tx2"/>
                              </a:solidFill>
                            </a:rPr>
                            <m:t>𝑟𝑒𝑐𝑜𝑛𝑠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755899B-6115-A345-9D72-7CD5A8F58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6053997"/>
                <a:ext cx="11029616" cy="600421"/>
              </a:xfrm>
              <a:prstGeom prst="rect">
                <a:avLst/>
              </a:prstGeom>
              <a:blipFill>
                <a:blip r:embed="rId4"/>
                <a:stretch>
                  <a:fillRect l="-1264" t="-12245" b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{4C2E48F0-2DCC-494C-962F-D1CB315E7E7F}tf33568355</Template>
  <TotalTime>159</TotalTime>
  <Words>812</Words>
  <Application>Microsoft Macintosh PowerPoint</Application>
  <PresentationFormat>Widescreen</PresentationFormat>
  <Paragraphs>96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Wingdings 2</vt:lpstr>
      <vt:lpstr>Dividendo</vt:lpstr>
      <vt:lpstr>FastGAN: Faster and Stabilized GAN</vt:lpstr>
      <vt:lpstr>Introduction</vt:lpstr>
      <vt:lpstr>implementation</vt:lpstr>
      <vt:lpstr>Gan’s Problems</vt:lpstr>
      <vt:lpstr>FastGAN Solution</vt:lpstr>
      <vt:lpstr>Presentazione standard di PowerPoint</vt:lpstr>
      <vt:lpstr>Method: Generator</vt:lpstr>
      <vt:lpstr>Method: Skip-Layer Channel-Wise Excitation</vt:lpstr>
      <vt:lpstr>Method: Self-Supervised Discriminator </vt:lpstr>
      <vt:lpstr>Method: Self-Supervised Discriminator </vt:lpstr>
      <vt:lpstr>other methods</vt:lpstr>
      <vt:lpstr>Metric: FID</vt:lpstr>
      <vt:lpstr>dataset</vt:lpstr>
      <vt:lpstr>Requisiti tecnici</vt:lpstr>
      <vt:lpstr>Panorama competitivo</vt:lpstr>
      <vt:lpstr>Comunicazioni digitali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FastGAN: Faster and Stabilized GAN</dc:title>
  <dc:creator>valentina sisti</dc:creator>
  <cp:lastModifiedBy>Martina Turbessi</cp:lastModifiedBy>
  <cp:revision>26</cp:revision>
  <dcterms:created xsi:type="dcterms:W3CDTF">2021-04-22T08:10:40Z</dcterms:created>
  <dcterms:modified xsi:type="dcterms:W3CDTF">2021-04-22T15:01:41Z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