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1" r:id="rId11"/>
    <p:sldId id="258" r:id="rId12"/>
    <p:sldId id="259" r:id="rId13"/>
    <p:sldId id="260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48" autoAdjust="0"/>
  </p:normalViewPr>
  <p:slideViewPr>
    <p:cSldViewPr snapToGrid="0">
      <p:cViewPr>
        <p:scale>
          <a:sx n="60" d="100"/>
          <a:sy n="60" d="100"/>
        </p:scale>
        <p:origin x="1411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Rete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Collegamento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Nuvola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Locale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Ibrido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Rete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Collegamento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Nuvola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Locale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Ibrido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22/04/2021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82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2971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2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4740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25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22/04/2021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 err="1">
                <a:solidFill>
                  <a:schemeClr val="bg1"/>
                </a:solidFill>
              </a:rPr>
              <a:t>F</a:t>
            </a:r>
            <a:r>
              <a:rPr lang="it-IT" cap="none" dirty="0" err="1">
                <a:solidFill>
                  <a:schemeClr val="bg1"/>
                </a:solidFill>
              </a:rPr>
              <a:t>ast</a:t>
            </a:r>
            <a:r>
              <a:rPr lang="it-IT" dirty="0" err="1">
                <a:solidFill>
                  <a:schemeClr val="bg1"/>
                </a:solidFill>
              </a:rPr>
              <a:t>GAN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Faster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Stabilized</a:t>
            </a:r>
            <a:r>
              <a:rPr lang="it-IT" dirty="0">
                <a:solidFill>
                  <a:schemeClr val="bg1"/>
                </a:solidFill>
              </a:rPr>
              <a:t> GAN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Mauro Ficorella 1941639  |   Martina Turbessi 1944497  |   Valentina Sisti  1952657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chemeClr val="bg2"/>
                </a:solidFill>
              </a:rPr>
              <a:t>prova@example.com</a:t>
            </a:r>
          </a:p>
          <a:p>
            <a:pPr rtl="0"/>
            <a:endParaRPr lang="it-IT">
              <a:solidFill>
                <a:schemeClr val="bg2"/>
              </a:solidFill>
            </a:endParaRPr>
          </a:p>
          <a:p>
            <a:pPr rtl="0"/>
            <a:endParaRPr lang="it-IT">
              <a:solidFill>
                <a:schemeClr val="bg2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5B1FB4-0A64-46A6-B8E4-CABB1F344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305882"/>
            <a:ext cx="11029616" cy="63758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dirty="0" err="1"/>
              <a:t>Our</a:t>
            </a:r>
            <a:r>
              <a:rPr lang="it-IT" dirty="0"/>
              <a:t> 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paper “</a:t>
            </a:r>
            <a:r>
              <a:rPr lang="en-US" dirty="0"/>
              <a:t>Towards Faster And Stabilized Gan Training For High-fidelity Few-shot Image Synthesis</a:t>
            </a:r>
            <a:r>
              <a:rPr lang="it-IT" dirty="0"/>
              <a:t>”. </a:t>
            </a:r>
            <a:endParaRPr lang="en-US" dirty="0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2" y="3127966"/>
            <a:ext cx="11029616" cy="315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dirty="0"/>
              <a:t>OBJECTIVES:</a:t>
            </a:r>
          </a:p>
          <a:p>
            <a:r>
              <a:rPr lang="en-US" dirty="0"/>
              <a:t>Allow users with limited computing budget and resources to train a GAN;</a:t>
            </a:r>
          </a:p>
          <a:p>
            <a:r>
              <a:rPr lang="en-US" dirty="0"/>
              <a:t>Eliminate the requirement of a big dataset for training;</a:t>
            </a:r>
          </a:p>
          <a:p>
            <a:r>
              <a:rPr lang="en-US" dirty="0"/>
              <a:t>Allow to train models from scratch in order to avoid biases typic of the pre-trained models and to let people use their own set of interest images;</a:t>
            </a:r>
          </a:p>
          <a:p>
            <a:r>
              <a:rPr lang="en-US" dirty="0"/>
              <a:t>Few hours required for training time;</a:t>
            </a:r>
          </a:p>
        </p:txBody>
      </p:sp>
    </p:spTree>
    <p:extLst>
      <p:ext uri="{BB962C8B-B14F-4D97-AF65-F5344CB8AC3E}">
        <p14:creationId xmlns:p14="http://schemas.microsoft.com/office/powerpoint/2010/main" val="233679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Gan’s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1" y="1443973"/>
            <a:ext cx="11029615" cy="449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Accelerate training: this problem has been approached from various perspectives, but this brought only very limited improvements in training speed, while not enhancing quality within the shortened training time;</a:t>
            </a:r>
          </a:p>
          <a:p>
            <a:r>
              <a:rPr lang="en-US" dirty="0"/>
              <a:t>High resolution training: this made GAN much harder to converge.  There were some approaches trying to solve this problem, but they led to a slightly greater computational cost, consuming more GPU memory and requiring more training time;</a:t>
            </a:r>
          </a:p>
          <a:p>
            <a:r>
              <a:rPr lang="en-US" dirty="0"/>
              <a:t>Stabilize training: mode-collapse on the generator is a big challenge when training GANs, given fewer training samples and lower computational power and budgets (smaller batch-size). There were approaches that tried to solve this problem, but they worked only on low resolution images with unlimited computing resources.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D739D-70E6-44CC-A0E8-85C9F268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73" y="4897627"/>
            <a:ext cx="5639090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F</a:t>
            </a:r>
            <a:r>
              <a:rPr lang="it-IT" cap="none" dirty="0" err="1"/>
              <a:t>ast</a:t>
            </a:r>
            <a:r>
              <a:rPr lang="it-IT" dirty="0" err="1"/>
              <a:t>GAN</a:t>
            </a:r>
            <a:r>
              <a:rPr lang="it-IT" dirty="0"/>
              <a:t> Solution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4" y="1888473"/>
            <a:ext cx="11029615" cy="449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/>
              <a:t>FastGAN</a:t>
            </a:r>
            <a:r>
              <a:rPr lang="en-US" dirty="0"/>
              <a:t> reaches the objectives based on the </a:t>
            </a:r>
            <a:r>
              <a:rPr lang="it-IT" dirty="0"/>
              <a:t>following </a:t>
            </a:r>
            <a:r>
              <a:rPr lang="it-IT" dirty="0" err="1"/>
              <a:t>two</a:t>
            </a:r>
            <a:r>
              <a:rPr lang="it-IT" dirty="0"/>
              <a:t> techniques:</a:t>
            </a:r>
            <a:endParaRPr lang="en-US" dirty="0"/>
          </a:p>
          <a:p>
            <a:r>
              <a:rPr lang="en-US" dirty="0"/>
              <a:t>Skip-Layer channel-wise Excitation module: revises channel responses on high-scale feature-maps using low-scale activations and allows to reach a faster training using a more robust gradient flow throughout the model weights;</a:t>
            </a:r>
          </a:p>
          <a:p>
            <a:r>
              <a:rPr lang="en-US" dirty="0"/>
              <a:t>Self-supervised discriminator D trained as a feature-encoder with an extra decoder: this discriminator is forced to learn a feature-map that covers more regions from an image in input; in this way it gives richer signals in order to train G. It has been shown that auto-encoding is the best self-supervision strategy for D.</a:t>
            </a:r>
          </a:p>
        </p:txBody>
      </p:sp>
    </p:spTree>
    <p:extLst>
      <p:ext uri="{BB962C8B-B14F-4D97-AF65-F5344CB8AC3E}">
        <p14:creationId xmlns:p14="http://schemas.microsoft.com/office/powerpoint/2010/main" val="10745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4" y="1888473"/>
            <a:ext cx="11029615" cy="449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order to optimize GANs with respect to the SOTA models, in </a:t>
            </a:r>
            <a:r>
              <a:rPr lang="en-US" dirty="0" err="1"/>
              <a:t>FastGAN</a:t>
            </a:r>
            <a:r>
              <a:rPr lang="en-US" dirty="0"/>
              <a:t> is adopted a lightweight model, using a single convolutional layer on each resolution in the generator.</a:t>
            </a:r>
          </a:p>
          <a:p>
            <a:pPr marL="0" indent="0">
              <a:buNone/>
            </a:pPr>
            <a:r>
              <a:rPr lang="en-US" dirty="0"/>
              <a:t>On the high resolutions in both generator and discriminator, only three channels for the convolutional layers are applied in input and output. This structure helps making </a:t>
            </a:r>
            <a:r>
              <a:rPr lang="en-US" dirty="0" err="1"/>
              <a:t>FastGAN</a:t>
            </a:r>
            <a:r>
              <a:rPr lang="en-US" dirty="0"/>
              <a:t> faster to train, remaining, at the same time, strong on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19414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Method: Skip-Layer Channel-</a:t>
            </a:r>
            <a:r>
              <a:rPr lang="it-IT" dirty="0" err="1"/>
              <a:t>Wise</a:t>
            </a:r>
            <a:r>
              <a:rPr lang="it-IT" dirty="0"/>
              <a:t> </a:t>
            </a:r>
            <a:r>
              <a:rPr lang="it-IT" dirty="0" err="1"/>
              <a:t>Excitation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3">
                <a:extLst>
                  <a:ext uri="{FF2B5EF4-FFF2-40B4-BE49-F238E27FC236}">
                    <a16:creationId xmlns:a16="http://schemas.microsoft.com/office/drawing/2014/main" id="{EB3B234C-024F-4053-8932-83A38002F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7700" y="2043014"/>
                <a:ext cx="7153109" cy="44955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:r>
                  <a:rPr lang="en-US" dirty="0"/>
                  <a:t>FastGAN reaches the objectives based on the </a:t>
                </a:r>
                <a:r>
                  <a:rPr lang="it-IT" dirty="0"/>
                  <a:t>following </a:t>
                </a:r>
                <a:r>
                  <a:rPr lang="it-IT" dirty="0" err="1"/>
                  <a:t>two</a:t>
                </a:r>
                <a:r>
                  <a:rPr lang="it-IT" dirty="0"/>
                  <a:t> techniques:</a:t>
                </a:r>
                <a:endParaRPr lang="en-US" dirty="0"/>
              </a:p>
              <a:p>
                <a:pPr algn="just"/>
                <a:r>
                  <a:rPr lang="en-US" dirty="0"/>
                  <a:t>In order to eliminate the complex computation of convolution, it is used multiplication between activations, instead of addition, giving to one side of activations the spatial dimension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it-IT"/>
                          <m:t>1</m:t>
                        </m:r>
                      </m:e>
                      <m:sup>
                        <m:r>
                          <a:rPr lang="it-IT"/>
                          <m:t>2</m:t>
                        </m:r>
                      </m:sup>
                    </m:sSup>
                  </m:oMath>
                </a14:m>
                <a:endParaRPr lang="it-IT" dirty="0"/>
              </a:p>
              <a:p>
                <a:pPr algn="l"/>
                <a:r>
                  <a:rPr lang="en-US" dirty="0"/>
                  <a:t>Instead of performing skip-connection only within the same resolution, here it is performed between resolutions with a much longer range (82 and 1282, 162 and 2562, 322 and 5122); this follows from the fact that an equal spatial-dimension </a:t>
                </a:r>
                <a:r>
                  <a:rPr lang="it-IT" dirty="0" err="1"/>
                  <a:t>is</a:t>
                </a:r>
                <a:r>
                  <a:rPr lang="it-IT" dirty="0"/>
                  <a:t> no </a:t>
                </a:r>
                <a:r>
                  <a:rPr lang="it-IT" dirty="0" err="1"/>
                  <a:t>longer</a:t>
                </a:r>
                <a:r>
                  <a:rPr lang="it-IT" dirty="0"/>
                  <a:t> </a:t>
                </a:r>
                <a:r>
                  <a:rPr lang="it-IT" dirty="0" err="1"/>
                  <a:t>required</a:t>
                </a:r>
                <a:r>
                  <a:rPr lang="it-IT" dirty="0"/>
                  <a:t>.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Segnaposto contenuto 3">
                <a:extLst>
                  <a:ext uri="{FF2B5EF4-FFF2-40B4-BE49-F238E27FC236}">
                    <a16:creationId xmlns:a16="http://schemas.microsoft.com/office/drawing/2014/main" id="{EB3B234C-024F-4053-8932-83A38002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2043014"/>
                <a:ext cx="7153109" cy="4495522"/>
              </a:xfrm>
              <a:prstGeom prst="rect">
                <a:avLst/>
              </a:prstGeom>
              <a:blipFill>
                <a:blip r:embed="rId3"/>
                <a:stretch>
                  <a:fillRect l="-681" r="-6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D1AF1AB2-0504-45AE-9787-38AE802D1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164"/>
          <a:stretch/>
        </p:blipFill>
        <p:spPr>
          <a:xfrm>
            <a:off x="581191" y="2197556"/>
            <a:ext cx="3736809" cy="41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graphicFrame>
        <p:nvGraphicFramePr>
          <p:cNvPr id="4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7185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Panorama competitivo</a:t>
            </a:r>
          </a:p>
        </p:txBody>
      </p:sp>
      <p:pic>
        <p:nvPicPr>
          <p:cNvPr id="11" name="Segnaposto contenuto 4" descr="Grafici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Comunicazioni digitali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46766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{4C2E48F0-2DCC-494C-962F-D1CB315E7E7F}tf33568355</Template>
  <TotalTime>0</TotalTime>
  <Words>529</Words>
  <Application>Microsoft Office PowerPoint</Application>
  <PresentationFormat>Widescreen</PresentationFormat>
  <Paragraphs>42</Paragraphs>
  <Slides>10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Dividendo</vt:lpstr>
      <vt:lpstr>FastGAN: Faster and Stabilized GAN</vt:lpstr>
      <vt:lpstr>Introduction</vt:lpstr>
      <vt:lpstr>Gan’s Problems</vt:lpstr>
      <vt:lpstr>FastGAN Solution</vt:lpstr>
      <vt:lpstr>Presentazione standard di PowerPoint</vt:lpstr>
      <vt:lpstr>Method: Skip-Layer Channel-Wise Excitation</vt:lpstr>
      <vt:lpstr>Requisiti tecnici</vt:lpstr>
      <vt:lpstr>Panorama competitivo</vt:lpstr>
      <vt:lpstr>Comunicazioni digitali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FastGAN: Faster and Stabilized GAN</dc:title>
  <dc:creator>valentina sisti</dc:creator>
  <cp:lastModifiedBy>valentina sisti</cp:lastModifiedBy>
  <cp:revision>11</cp:revision>
  <dcterms:created xsi:type="dcterms:W3CDTF">2021-04-22T08:10:40Z</dcterms:created>
  <dcterms:modified xsi:type="dcterms:W3CDTF">2021-04-22T10:12:17Z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