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EA9-AA59-0F8E-39A2-E0096560B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965-0A15-9FC4-024F-5A80B4056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35543-8A37-6DCA-B53E-2190A102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280C-0E3C-BC0F-818C-6703F73E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F07F-7E25-BBC7-F550-88CE0A7D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33FF-E725-6543-CBCE-B2C573B4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C21E6-4E39-A037-9DD5-1668C3F6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7673-94F8-0CA2-B1D4-B43DEF3C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8844-61D5-E5B0-72E1-3425D904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40-85D4-A115-1ACE-A86E09C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0F6C9-C93A-7B0A-4C26-6789C73CE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17A3-A480-CDAB-8990-283B5119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3F85-1FB8-136D-5A03-9500D279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E907-5F5A-B96D-A01E-4107712A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2438-22B5-B772-C5DC-7981897D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6B6E-5196-5B0D-9750-8522D48B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7198-6E54-F908-7FF0-6C7FEAF2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3FE-9738-015B-BCF7-83219E68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FAFB-80EB-F305-2B18-4E42DB7E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7DA8-5FAD-2967-2865-EB6BD238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F231-33C9-BE4C-D696-79EF3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AED20-9FED-8362-AD85-4E7A5C3A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DBB8-0731-F2D0-0E32-6BBCAB59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AB0C-E1DF-051D-1C8D-6B7FE341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59B0F-5277-EA46-77CE-2E2F1A06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1B8C-7FF5-6809-9E71-A01B8803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9605-53E5-C793-B6EB-FF3AB0A3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493B-8B09-31BB-8FE5-3F98B52C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73DD4-C8EC-F513-45A9-D689F91D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D827-0134-3A54-145B-A83E4B56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81051-5A2C-BEF1-46F3-C2E37E54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5932-A2EB-673A-A150-B2B74984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71AB-994F-5140-3560-44FED76EE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4EF7D-44F8-562C-9D2F-3932F02FD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DFFF4-049B-8694-FAFD-23B37EF63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13AAA-6C6C-BBA7-2AC2-899B53BCF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CCC64-25C1-9771-2BA4-79A32DC9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4336D-858E-B13F-6A73-88202B5B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2C55A-EA66-7375-DFB9-17D12952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5C3-B01F-FD0E-8892-ECFE78AC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F9EF3-0030-413B-737C-20CD7B5A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0C33-0216-C674-86A3-AB01A2D8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6EE00-2C1A-095E-E7C4-DACC29A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958A2-C90F-1048-235B-53D1C64D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B45EC-00E4-C5FB-E785-DEFC4F6F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6881-5003-6267-C6A1-2A1BA820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7AB9-FD2B-0C01-115A-53DE533A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CBC0-F878-530A-DE6B-1106D07D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DC58A-9657-17C8-60D1-B1A71A6E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3F09F-9841-C79C-5F1F-39EF72BA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59A63-BFE7-A25E-C251-AD5F1417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8C6B-91E9-0D88-8231-5A844D9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D70E-AAF3-23A6-C04D-C2A90D4D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7FD37-91B8-7605-C9DD-598575C16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7B82-6E56-D0D9-9CAA-B5D56DF3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FFB72-C257-9299-97B8-A750DCA5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993D-C956-4D65-28AC-D0D16D6D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1B1B-04CF-3B99-A516-4E83C5C9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9D100-9D28-F4F2-4F4E-4578DA0C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6889-8728-2147-38A6-5FEBAC32B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A192-478E-A24D-A31B-0F40F9C4B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615DE-130D-46BF-8561-7B18FF10B9E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0C87-8855-094F-97A6-2097A8BC6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84FA-C515-D0B0-61CF-F6859025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A998C09-9185-4D7C-748F-BE7C25750140}"/>
              </a:ext>
            </a:extLst>
          </p:cNvPr>
          <p:cNvGrpSpPr/>
          <p:nvPr/>
        </p:nvGrpSpPr>
        <p:grpSpPr>
          <a:xfrm>
            <a:off x="998220" y="575199"/>
            <a:ext cx="4878777" cy="4437640"/>
            <a:chOff x="998220" y="575199"/>
            <a:chExt cx="4878777" cy="44376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2ADA0B-00BD-E064-E8EB-4D13A9BF15F3}"/>
                </a:ext>
              </a:extLst>
            </p:cNvPr>
            <p:cNvSpPr txBox="1"/>
            <p:nvPr/>
          </p:nvSpPr>
          <p:spPr>
            <a:xfrm>
              <a:off x="998220" y="4222133"/>
              <a:ext cx="19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U. Sergio Arboleda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697711-4C27-E426-9B44-2DA43BE0DC04}"/>
                </a:ext>
              </a:extLst>
            </p:cNvPr>
            <p:cNvSpPr txBox="1"/>
            <p:nvPr/>
          </p:nvSpPr>
          <p:spPr>
            <a:xfrm>
              <a:off x="998220" y="3071570"/>
              <a:ext cx="19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U. Nacional de Colombia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7EBF8D-33F0-CC01-4A72-E33A1A3F0F5D}"/>
                </a:ext>
              </a:extLst>
            </p:cNvPr>
            <p:cNvSpPr txBox="1"/>
            <p:nvPr/>
          </p:nvSpPr>
          <p:spPr>
            <a:xfrm>
              <a:off x="998220" y="1920105"/>
              <a:ext cx="196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Rice University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E00726-CE82-678A-6EFC-0C4E5528093F}"/>
                </a:ext>
              </a:extLst>
            </p:cNvPr>
            <p:cNvSpPr txBox="1"/>
            <p:nvPr/>
          </p:nvSpPr>
          <p:spPr>
            <a:xfrm>
              <a:off x="998220" y="718518"/>
              <a:ext cx="196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Rice University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A1262E-C5EE-5BC7-F226-A4C29AE5F782}"/>
                </a:ext>
              </a:extLst>
            </p:cNvPr>
            <p:cNvSpPr txBox="1"/>
            <p:nvPr/>
          </p:nvSpPr>
          <p:spPr>
            <a:xfrm>
              <a:off x="3860067" y="672157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PhD in Statistics</a:t>
              </a:r>
            </a:p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(Exp. 2025)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8FA7EB-A8B4-A412-4ED5-8203EF540325}"/>
                </a:ext>
              </a:extLst>
            </p:cNvPr>
            <p:cNvSpPr txBox="1"/>
            <p:nvPr/>
          </p:nvSpPr>
          <p:spPr>
            <a:xfrm>
              <a:off x="3860067" y="1796994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MA in Statistics</a:t>
              </a:r>
            </a:p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(Exp. 2024)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54AFD-4A42-88FE-11F1-03C9F75F784A}"/>
                </a:ext>
              </a:extLst>
            </p:cNvPr>
            <p:cNvSpPr txBox="1"/>
            <p:nvPr/>
          </p:nvSpPr>
          <p:spPr>
            <a:xfrm>
              <a:off x="3860067" y="3071570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BS in Statistics</a:t>
              </a:r>
            </a:p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2019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7FAE70-8F64-3D42-6207-63AB41C80090}"/>
                </a:ext>
              </a:extLst>
            </p:cNvPr>
            <p:cNvSpPr txBox="1"/>
            <p:nvPr/>
          </p:nvSpPr>
          <p:spPr>
            <a:xfrm>
              <a:off x="3815641" y="4284433"/>
              <a:ext cx="2061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BS in Mathematics</a:t>
              </a:r>
            </a:p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2017</a:t>
              </a:r>
            </a:p>
          </p:txBody>
        </p:sp>
        <p:pic>
          <p:nvPicPr>
            <p:cNvPr id="1026" name="Picture 2" descr="Rice University Logo, symbol, meaning, history, PNG, brand">
              <a:extLst>
                <a:ext uri="{FF2B5EF4-FFF2-40B4-BE49-F238E27FC236}">
                  <a16:creationId xmlns:a16="http://schemas.microsoft.com/office/drawing/2014/main" id="{5F2D6412-BD79-BAA5-4823-DEC8B0A7BB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9" r="23102"/>
            <a:stretch/>
          </p:blipFill>
          <p:spPr bwMode="auto">
            <a:xfrm>
              <a:off x="3066195" y="575199"/>
              <a:ext cx="692944" cy="7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Rice University Logo, symbol, meaning, history, PNG, brand">
              <a:extLst>
                <a:ext uri="{FF2B5EF4-FFF2-40B4-BE49-F238E27FC236}">
                  <a16:creationId xmlns:a16="http://schemas.microsoft.com/office/drawing/2014/main" id="{1DA18906-B9F3-C5BA-FFA2-427E0AEBFF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9" r="23102"/>
            <a:stretch/>
          </p:blipFill>
          <p:spPr bwMode="auto">
            <a:xfrm>
              <a:off x="3066195" y="1748514"/>
              <a:ext cx="692944" cy="7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2 new double-degree agreements made with UNAL (Bogotá) and UNICAMP (State  of Sao Paulo) - IMT">
              <a:extLst>
                <a:ext uri="{FF2B5EF4-FFF2-40B4-BE49-F238E27FC236}">
                  <a16:creationId xmlns:a16="http://schemas.microsoft.com/office/drawing/2014/main" id="{55E89E9F-1882-872B-2C6E-07D12E540A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18"/>
            <a:stretch/>
          </p:blipFill>
          <p:spPr bwMode="auto">
            <a:xfrm>
              <a:off x="3080693" y="2953935"/>
              <a:ext cx="663949" cy="82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0F8294F-8D9B-0459-5FB8-56E35D847A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9" t="1" r="34467" b="38690"/>
            <a:stretch/>
          </p:blipFill>
          <p:spPr bwMode="auto">
            <a:xfrm>
              <a:off x="3054937" y="4284433"/>
              <a:ext cx="671035" cy="728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42F64D-9E37-3700-1B81-BE26F924B527}"/>
                </a:ext>
              </a:extLst>
            </p:cNvPr>
            <p:cNvCxnSpPr>
              <a:cxnSpLocks/>
            </p:cNvCxnSpPr>
            <p:nvPr/>
          </p:nvCxnSpPr>
          <p:spPr>
            <a:xfrm>
              <a:off x="3411166" y="1359635"/>
              <a:ext cx="1501" cy="347731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076B08-BBAD-81B1-65B3-9BF77F3E8D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1166" y="2549003"/>
              <a:ext cx="1501" cy="347731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28F787-193E-CE2B-D262-FF01CE321CB6}"/>
                </a:ext>
              </a:extLst>
            </p:cNvPr>
            <p:cNvCxnSpPr>
              <a:cxnSpLocks/>
            </p:cNvCxnSpPr>
            <p:nvPr/>
          </p:nvCxnSpPr>
          <p:spPr>
            <a:xfrm>
              <a:off x="3409665" y="3861321"/>
              <a:ext cx="1501" cy="347731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3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FA3B7D8-2CF8-20D6-6F0C-AF2F4D7E5194}"/>
              </a:ext>
            </a:extLst>
          </p:cNvPr>
          <p:cNvGrpSpPr/>
          <p:nvPr/>
        </p:nvGrpSpPr>
        <p:grpSpPr>
          <a:xfrm>
            <a:off x="305654" y="1093680"/>
            <a:ext cx="8803763" cy="2106616"/>
            <a:chOff x="305654" y="1093680"/>
            <a:chExt cx="8803763" cy="21066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B28C9-7ECA-4A8E-DAD5-12EAA4A1B917}"/>
                </a:ext>
              </a:extLst>
            </p:cNvPr>
            <p:cNvSpPr txBox="1"/>
            <p:nvPr/>
          </p:nvSpPr>
          <p:spPr>
            <a:xfrm>
              <a:off x="7095215" y="1100393"/>
              <a:ext cx="19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U. Sergio Arboleda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74C93-48E7-9B1C-9F4F-4614DECAAC01}"/>
                </a:ext>
              </a:extLst>
            </p:cNvPr>
            <p:cNvSpPr txBox="1"/>
            <p:nvPr/>
          </p:nvSpPr>
          <p:spPr>
            <a:xfrm>
              <a:off x="4854347" y="1100393"/>
              <a:ext cx="18425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U. Nacional  de Colombia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A7EE8-B93C-FF4F-9843-CFDE845FE7B2}"/>
                </a:ext>
              </a:extLst>
            </p:cNvPr>
            <p:cNvSpPr txBox="1"/>
            <p:nvPr/>
          </p:nvSpPr>
          <p:spPr>
            <a:xfrm>
              <a:off x="2670800" y="1093680"/>
              <a:ext cx="1605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Rice University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986251-5903-E497-BDBD-943E300C3614}"/>
                </a:ext>
              </a:extLst>
            </p:cNvPr>
            <p:cNvSpPr txBox="1"/>
            <p:nvPr/>
          </p:nvSpPr>
          <p:spPr>
            <a:xfrm>
              <a:off x="447200" y="1099313"/>
              <a:ext cx="1605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Rice University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392B4-23D5-12EC-F175-8F2BF6DD8090}"/>
                </a:ext>
              </a:extLst>
            </p:cNvPr>
            <p:cNvSpPr txBox="1"/>
            <p:nvPr/>
          </p:nvSpPr>
          <p:spPr>
            <a:xfrm>
              <a:off x="305654" y="2547253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PhD in Statistics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(Exp. 2025)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A2991-F534-D0F4-3244-53E73B7CCCF7}"/>
                </a:ext>
              </a:extLst>
            </p:cNvPr>
            <p:cNvSpPr txBox="1"/>
            <p:nvPr/>
          </p:nvSpPr>
          <p:spPr>
            <a:xfrm>
              <a:off x="2512313" y="2553965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MA in Statistics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2024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6F5D07-4283-8776-54E4-04CC8CF5355B}"/>
                </a:ext>
              </a:extLst>
            </p:cNvPr>
            <p:cNvSpPr txBox="1"/>
            <p:nvPr/>
          </p:nvSpPr>
          <p:spPr>
            <a:xfrm>
              <a:off x="4854347" y="2553965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BS in Statistics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2019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CBFC6A-A004-3215-83A3-E3E6EB82B414}"/>
                </a:ext>
              </a:extLst>
            </p:cNvPr>
            <p:cNvSpPr txBox="1"/>
            <p:nvPr/>
          </p:nvSpPr>
          <p:spPr>
            <a:xfrm>
              <a:off x="7048061" y="2547252"/>
              <a:ext cx="2061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BS in Mathematics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2017</a:t>
              </a:r>
            </a:p>
          </p:txBody>
        </p:sp>
        <p:pic>
          <p:nvPicPr>
            <p:cNvPr id="13" name="Picture 2" descr="Rice University Logo, symbol, meaning, history, PNG, brand">
              <a:extLst>
                <a:ext uri="{FF2B5EF4-FFF2-40B4-BE49-F238E27FC236}">
                  <a16:creationId xmlns:a16="http://schemas.microsoft.com/office/drawing/2014/main" id="{391E632C-25C6-2FDA-8990-639C78FF84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9" r="23102"/>
            <a:stretch/>
          </p:blipFill>
          <p:spPr bwMode="auto">
            <a:xfrm>
              <a:off x="908999" y="1806121"/>
              <a:ext cx="692944" cy="7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ice University Logo, symbol, meaning, history, PNG, brand">
              <a:extLst>
                <a:ext uri="{FF2B5EF4-FFF2-40B4-BE49-F238E27FC236}">
                  <a16:creationId xmlns:a16="http://schemas.microsoft.com/office/drawing/2014/main" id="{1D0BD185-F3C8-EAE5-3E22-87679DBC2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9" r="23102"/>
            <a:stretch/>
          </p:blipFill>
          <p:spPr bwMode="auto">
            <a:xfrm>
              <a:off x="3127153" y="1810676"/>
              <a:ext cx="692944" cy="7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2 new double-degree agreements made with UNAL (Bogotá) and UNICAMP (State  of Sao Paulo) - IMT">
              <a:extLst>
                <a:ext uri="{FF2B5EF4-FFF2-40B4-BE49-F238E27FC236}">
                  <a16:creationId xmlns:a16="http://schemas.microsoft.com/office/drawing/2014/main" id="{C7A645D9-DE9B-7054-E09D-B3BBE7227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18"/>
            <a:stretch/>
          </p:blipFill>
          <p:spPr bwMode="auto">
            <a:xfrm>
              <a:off x="5449685" y="1765005"/>
              <a:ext cx="663949" cy="82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778D8A36-866B-DDD1-B12D-2E3A6B5C6B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9" t="1" r="34467" b="38690"/>
            <a:stretch/>
          </p:blipFill>
          <p:spPr bwMode="auto">
            <a:xfrm>
              <a:off x="7743222" y="1862120"/>
              <a:ext cx="671035" cy="728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72CB99-3926-76F2-16CE-03ADD40590EF}"/>
                </a:ext>
              </a:extLst>
            </p:cNvPr>
            <p:cNvCxnSpPr>
              <a:cxnSpLocks/>
            </p:cNvCxnSpPr>
            <p:nvPr/>
          </p:nvCxnSpPr>
          <p:spPr>
            <a:xfrm>
              <a:off x="1731026" y="2177765"/>
              <a:ext cx="1229704" cy="0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E4D929-9AC5-A8B9-7778-84FAF5D27672}"/>
                </a:ext>
              </a:extLst>
            </p:cNvPr>
            <p:cNvCxnSpPr>
              <a:cxnSpLocks/>
            </p:cNvCxnSpPr>
            <p:nvPr/>
          </p:nvCxnSpPr>
          <p:spPr>
            <a:xfrm>
              <a:off x="3965846" y="2177765"/>
              <a:ext cx="1229704" cy="0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06F9DE-8733-E7EF-8394-C7BE65698109}"/>
                </a:ext>
              </a:extLst>
            </p:cNvPr>
            <p:cNvCxnSpPr>
              <a:cxnSpLocks/>
            </p:cNvCxnSpPr>
            <p:nvPr/>
          </p:nvCxnSpPr>
          <p:spPr>
            <a:xfrm>
              <a:off x="6315346" y="2177765"/>
              <a:ext cx="1229704" cy="0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06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Mauro Florez Rozo</dc:creator>
  <cp:lastModifiedBy>Mauro Florez Rozo</cp:lastModifiedBy>
  <cp:revision>3</cp:revision>
  <dcterms:created xsi:type="dcterms:W3CDTF">2024-06-29T21:59:18Z</dcterms:created>
  <dcterms:modified xsi:type="dcterms:W3CDTF">2024-08-23T17:22:46Z</dcterms:modified>
</cp:coreProperties>
</file>