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81" r:id="rId4"/>
    <p:sldId id="278" r:id="rId5"/>
    <p:sldId id="283" r:id="rId6"/>
    <p:sldId id="282" r:id="rId7"/>
    <p:sldId id="307" r:id="rId8"/>
    <p:sldId id="279" r:id="rId9"/>
    <p:sldId id="284" r:id="rId10"/>
    <p:sldId id="285" r:id="rId11"/>
    <p:sldId id="299" r:id="rId12"/>
    <p:sldId id="286" r:id="rId13"/>
    <p:sldId id="288" r:id="rId14"/>
    <p:sldId id="300" r:id="rId15"/>
    <p:sldId id="301" r:id="rId16"/>
    <p:sldId id="302" r:id="rId17"/>
    <p:sldId id="303" r:id="rId18"/>
    <p:sldId id="305" r:id="rId19"/>
    <p:sldId id="273" r:id="rId20"/>
    <p:sldId id="274" r:id="rId21"/>
    <p:sldId id="306" r:id="rId22"/>
    <p:sldId id="291" r:id="rId23"/>
    <p:sldId id="295" r:id="rId24"/>
    <p:sldId id="293" r:id="rId25"/>
    <p:sldId id="297" r:id="rId26"/>
    <p:sldId id="294" r:id="rId27"/>
    <p:sldId id="296" r:id="rId28"/>
    <p:sldId id="29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679" autoAdjust="0"/>
  </p:normalViewPr>
  <p:slideViewPr>
    <p:cSldViewPr snapToGrid="0">
      <p:cViewPr>
        <p:scale>
          <a:sx n="150" d="100"/>
          <a:sy n="150" d="100"/>
        </p:scale>
        <p:origin x="10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14:34:21.321"/>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D443C-CF6C-475E-913F-33FE1153143E}"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867D4-5464-460E-8642-C19C066F4F68}" type="slidenum">
              <a:rPr lang="en-US" smtClean="0"/>
              <a:t>‹#›</a:t>
            </a:fld>
            <a:endParaRPr lang="en-US"/>
          </a:p>
        </p:txBody>
      </p:sp>
    </p:spTree>
    <p:extLst>
      <p:ext uri="{BB962C8B-B14F-4D97-AF65-F5344CB8AC3E}">
        <p14:creationId xmlns:p14="http://schemas.microsoft.com/office/powerpoint/2010/main" val="282589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7867D4-5464-460E-8642-C19C066F4F68}" type="slidenum">
              <a:rPr lang="en-US" smtClean="0"/>
              <a:t>15</a:t>
            </a:fld>
            <a:endParaRPr lang="en-US"/>
          </a:p>
        </p:txBody>
      </p:sp>
    </p:spTree>
    <p:extLst>
      <p:ext uri="{BB962C8B-B14F-4D97-AF65-F5344CB8AC3E}">
        <p14:creationId xmlns:p14="http://schemas.microsoft.com/office/powerpoint/2010/main" val="295539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2EB8D-DFC5-474E-24E3-0F84FB4C5E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23637-9D3B-0E86-E0F7-3D7C5EF39E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6E7BC-26E8-1C13-A74D-4B9894977B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C70482-C145-D374-6DCD-67DE88C499D8}"/>
              </a:ext>
            </a:extLst>
          </p:cNvPr>
          <p:cNvSpPr>
            <a:spLocks noGrp="1"/>
          </p:cNvSpPr>
          <p:nvPr>
            <p:ph type="sldNum" sz="quarter" idx="5"/>
          </p:nvPr>
        </p:nvSpPr>
        <p:spPr/>
        <p:txBody>
          <a:bodyPr/>
          <a:lstStyle/>
          <a:p>
            <a:fld id="{E97867D4-5464-460E-8642-C19C066F4F68}" type="slidenum">
              <a:rPr lang="en-US" smtClean="0"/>
              <a:t>16</a:t>
            </a:fld>
            <a:endParaRPr lang="en-US"/>
          </a:p>
        </p:txBody>
      </p:sp>
    </p:spTree>
    <p:extLst>
      <p:ext uri="{BB962C8B-B14F-4D97-AF65-F5344CB8AC3E}">
        <p14:creationId xmlns:p14="http://schemas.microsoft.com/office/powerpoint/2010/main" val="209981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2DBB-4C7D-0957-608B-A96B1C19A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140B49-35BD-D7B8-D7FD-42225758A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55499B-EC1D-B98C-8DA6-5598A15CE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9D1D0A-1981-2BD0-A732-746DB59BBFA7}"/>
              </a:ext>
            </a:extLst>
          </p:cNvPr>
          <p:cNvSpPr>
            <a:spLocks noGrp="1"/>
          </p:cNvSpPr>
          <p:nvPr>
            <p:ph type="sldNum" sz="quarter" idx="5"/>
          </p:nvPr>
        </p:nvSpPr>
        <p:spPr/>
        <p:txBody>
          <a:bodyPr/>
          <a:lstStyle/>
          <a:p>
            <a:fld id="{E97867D4-5464-460E-8642-C19C066F4F68}" type="slidenum">
              <a:rPr lang="en-US" smtClean="0"/>
              <a:t>17</a:t>
            </a:fld>
            <a:endParaRPr lang="en-US"/>
          </a:p>
        </p:txBody>
      </p:sp>
    </p:spTree>
    <p:extLst>
      <p:ext uri="{BB962C8B-B14F-4D97-AF65-F5344CB8AC3E}">
        <p14:creationId xmlns:p14="http://schemas.microsoft.com/office/powerpoint/2010/main" val="3533181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8BB7A-E269-8D64-0938-3F2278A2C9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89D7C-BA49-FEE6-BFFB-8F9F2C82E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48C64F-DCFA-72D5-0612-40411303B6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3F2738-031B-5824-55AF-90F02DE7011A}"/>
              </a:ext>
            </a:extLst>
          </p:cNvPr>
          <p:cNvSpPr>
            <a:spLocks noGrp="1"/>
          </p:cNvSpPr>
          <p:nvPr>
            <p:ph type="sldNum" sz="quarter" idx="5"/>
          </p:nvPr>
        </p:nvSpPr>
        <p:spPr/>
        <p:txBody>
          <a:bodyPr/>
          <a:lstStyle/>
          <a:p>
            <a:fld id="{E97867D4-5464-460E-8642-C19C066F4F68}" type="slidenum">
              <a:rPr lang="en-US" smtClean="0"/>
              <a:t>18</a:t>
            </a:fld>
            <a:endParaRPr lang="en-US"/>
          </a:p>
        </p:txBody>
      </p:sp>
    </p:spTree>
    <p:extLst>
      <p:ext uri="{BB962C8B-B14F-4D97-AF65-F5344CB8AC3E}">
        <p14:creationId xmlns:p14="http://schemas.microsoft.com/office/powerpoint/2010/main" val="2213170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2CEE33-96AC-4AFA-9CAC-76FE1A98CB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135863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CEE33-96AC-4AFA-9CAC-76FE1A98CB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4252151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CEE33-96AC-4AFA-9CAC-76FE1A98CB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2382548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2CEE33-96AC-4AFA-9CAC-76FE1A98CB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392172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2CEE33-96AC-4AFA-9CAC-76FE1A98CBB3}"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2898208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2CEE33-96AC-4AFA-9CAC-76FE1A98CBB3}"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67146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CEE33-96AC-4AFA-9CAC-76FE1A98CBB3}"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89776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2CEE33-96AC-4AFA-9CAC-76FE1A98CBB3}"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1069711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2CEE33-96AC-4AFA-9CAC-76FE1A98CBB3}"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298853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CEE33-96AC-4AFA-9CAC-76FE1A98CBB3}"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290419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2CEE33-96AC-4AFA-9CAC-76FE1A98CBB3}"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90CAC7-4BAF-4491-8DE4-38D83A6E0216}" type="slidenum">
              <a:rPr lang="en-US" smtClean="0"/>
              <a:t>‹#›</a:t>
            </a:fld>
            <a:endParaRPr lang="en-US"/>
          </a:p>
        </p:txBody>
      </p:sp>
    </p:spTree>
    <p:extLst>
      <p:ext uri="{BB962C8B-B14F-4D97-AF65-F5344CB8AC3E}">
        <p14:creationId xmlns:p14="http://schemas.microsoft.com/office/powerpoint/2010/main" val="328420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2CEE33-96AC-4AFA-9CAC-76FE1A98CBB3}" type="datetimeFigureOut">
              <a:rPr lang="en-US" smtClean="0"/>
              <a:t>2/29/2024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90CAC7-4BAF-4491-8DE4-38D83A6E0216}" type="slidenum">
              <a:rPr lang="en-US" smtClean="0"/>
              <a:t>‹#›</a:t>
            </a:fld>
            <a:endParaRPr lang="en-US"/>
          </a:p>
        </p:txBody>
      </p:sp>
    </p:spTree>
    <p:extLst>
      <p:ext uri="{BB962C8B-B14F-4D97-AF65-F5344CB8AC3E}">
        <p14:creationId xmlns:p14="http://schemas.microsoft.com/office/powerpoint/2010/main" val="1689776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customXml" Target="../ink/ink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C54F53-5D4F-9C6B-F779-43F461B1A280}"/>
              </a:ext>
            </a:extLst>
          </p:cNvPr>
          <p:cNvSpPr>
            <a:spLocks noGrp="1"/>
          </p:cNvSpPr>
          <p:nvPr>
            <p:ph type="ctrTitle"/>
          </p:nvPr>
        </p:nvSpPr>
        <p:spPr>
          <a:xfrm>
            <a:off x="1043631" y="809898"/>
            <a:ext cx="9942716" cy="1554480"/>
          </a:xfrm>
        </p:spPr>
        <p:txBody>
          <a:bodyPr vert="horz" lIns="91440" tIns="45720" rIns="91440" bIns="45720" rtlCol="0" anchor="ctr">
            <a:noAutofit/>
          </a:bodyPr>
          <a:lstStyle/>
          <a:p>
            <a:pPr algn="just"/>
            <a:r>
              <a:rPr lang="en-US" sz="4000" kern="1200" dirty="0">
                <a:solidFill>
                  <a:schemeClr val="tx1"/>
                </a:solidFill>
                <a:latin typeface="+mj-lt"/>
                <a:ea typeface="+mj-ea"/>
                <a:cs typeface="+mj-cs"/>
              </a:rPr>
              <a:t>A framework for the fine‑grained evaluation of the instantaneous expected value of soccer possessions</a:t>
            </a:r>
          </a:p>
        </p:txBody>
      </p:sp>
      <p:sp>
        <p:nvSpPr>
          <p:cNvPr id="3" name="Subtitle 2">
            <a:extLst>
              <a:ext uri="{FF2B5EF4-FFF2-40B4-BE49-F238E27FC236}">
                <a16:creationId xmlns:a16="http://schemas.microsoft.com/office/drawing/2014/main" id="{12F33CAC-6B0F-2BE7-1231-440CBCE7FB6D}"/>
              </a:ext>
            </a:extLst>
          </p:cNvPr>
          <p:cNvSpPr>
            <a:spLocks noGrp="1"/>
          </p:cNvSpPr>
          <p:nvPr>
            <p:ph type="subTitle" idx="1"/>
          </p:nvPr>
        </p:nvSpPr>
        <p:spPr>
          <a:xfrm>
            <a:off x="1123162" y="2594133"/>
            <a:ext cx="9941319" cy="3124658"/>
          </a:xfrm>
        </p:spPr>
        <p:txBody>
          <a:bodyPr vert="horz" lIns="91440" tIns="45720" rIns="91440" bIns="45720" rtlCol="0" anchor="ctr">
            <a:normAutofit/>
          </a:bodyPr>
          <a:lstStyle/>
          <a:p>
            <a:r>
              <a:rPr lang="en-US" dirty="0"/>
              <a:t>By: Javier Fernández · Luke Bornn · Daniel Cervone</a:t>
            </a:r>
          </a:p>
          <a:p>
            <a:pPr indent="-228600" algn="l">
              <a:buFont typeface="Arial" panose="020B0604020202020204" pitchFamily="34" charset="0"/>
              <a:buChar char="•"/>
            </a:pPr>
            <a:endParaRPr lang="en-US" dirty="0"/>
          </a:p>
          <a:p>
            <a:pPr algn="l"/>
            <a:endParaRPr lang="en-US" dirty="0"/>
          </a:p>
          <a:p>
            <a:pPr algn="l"/>
            <a:endParaRPr lang="en-US" dirty="0"/>
          </a:p>
          <a:p>
            <a:pPr algn="l"/>
            <a:r>
              <a:rPr lang="en-US" dirty="0"/>
              <a:t>Mauro Florez</a:t>
            </a:r>
          </a:p>
          <a:p>
            <a:pPr algn="l"/>
            <a:r>
              <a:rPr lang="en-US" dirty="0"/>
              <a:t>Rice University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1926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B1CC-0491-F604-C7CB-4114F23CA62D}"/>
              </a:ext>
            </a:extLst>
          </p:cNvPr>
          <p:cNvSpPr>
            <a:spLocks noGrp="1"/>
          </p:cNvSpPr>
          <p:nvPr>
            <p:ph type="title"/>
          </p:nvPr>
        </p:nvSpPr>
        <p:spPr/>
        <p:txBody>
          <a:bodyPr/>
          <a:lstStyle/>
          <a:p>
            <a:r>
              <a:rPr lang="es-CO" dirty="0"/>
              <a:t>EPV </a:t>
            </a:r>
            <a:r>
              <a:rPr lang="es-CO" dirty="0" err="1"/>
              <a:t>Model</a:t>
            </a:r>
            <a:endParaRPr lang="en-US" dirty="0"/>
          </a:p>
        </p:txBody>
      </p:sp>
      <p:pic>
        <p:nvPicPr>
          <p:cNvPr id="5" name="Picture 4">
            <a:extLst>
              <a:ext uri="{FF2B5EF4-FFF2-40B4-BE49-F238E27FC236}">
                <a16:creationId xmlns:a16="http://schemas.microsoft.com/office/drawing/2014/main" id="{883F9180-6067-E450-461A-4A43D97FE85B}"/>
              </a:ext>
            </a:extLst>
          </p:cNvPr>
          <p:cNvPicPr>
            <a:picLocks noChangeAspect="1"/>
          </p:cNvPicPr>
          <p:nvPr/>
        </p:nvPicPr>
        <p:blipFill rotWithShape="1">
          <a:blip r:embed="rId2"/>
          <a:srcRect t="1297" b="60326"/>
          <a:stretch/>
        </p:blipFill>
        <p:spPr>
          <a:xfrm>
            <a:off x="2842758" y="4991568"/>
            <a:ext cx="6506483" cy="1089498"/>
          </a:xfrm>
          <a:prstGeom prst="rect">
            <a:avLst/>
          </a:prstGeom>
        </p:spPr>
      </p:pic>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A4EE4619-7C69-3704-1484-CD5FB1C0E901}"/>
                  </a:ext>
                </a:extLst>
              </p:cNvPr>
              <p:cNvSpPr txBox="1">
                <a:spLocks/>
              </p:cNvSpPr>
              <p:nvPr/>
            </p:nvSpPr>
            <p:spPr>
              <a:xfrm>
                <a:off x="838200" y="1866432"/>
                <a:ext cx="10515600" cy="2786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Additionally, consider that passes can go anywhere on the field. Let </a:t>
                </a:r>
                <a14:m>
                  <m:oMath xmlns:m="http://schemas.openxmlformats.org/officeDocument/2006/math">
                    <m:sSub>
                      <m:sSubPr>
                        <m:ctrlPr>
                          <a:rPr lang="es-CO" i="1">
                            <a:latin typeface="Cambria Math" panose="02040503050406030204" pitchFamily="18" charset="0"/>
                          </a:rPr>
                        </m:ctrlPr>
                      </m:sSubPr>
                      <m:e>
                        <m:r>
                          <a:rPr lang="es-CO" i="1">
                            <a:latin typeface="Cambria Math" panose="02040503050406030204" pitchFamily="18" charset="0"/>
                          </a:rPr>
                          <m:t>𝐷</m:t>
                        </m:r>
                      </m:e>
                      <m:sub>
                        <m:r>
                          <a:rPr lang="es-CO" i="1">
                            <a:latin typeface="Cambria Math" panose="02040503050406030204" pitchFamily="18" charset="0"/>
                          </a:rPr>
                          <m:t>𝑡</m:t>
                        </m:r>
                      </m:sub>
                    </m:sSub>
                  </m:oMath>
                </a14:m>
                <a:r>
                  <a:rPr lang="en-US" dirty="0"/>
                  <a:t> to be the selected pass destination location at time </a:t>
                </a:r>
                <a14:m>
                  <m:oMath xmlns:m="http://schemas.openxmlformats.org/officeDocument/2006/math">
                    <m:r>
                      <a:rPr lang="es-CO" i="1">
                        <a:latin typeface="Cambria Math" panose="02040503050406030204" pitchFamily="18" charset="0"/>
                      </a:rPr>
                      <m:t>𝑡</m:t>
                    </m:r>
                  </m:oMath>
                </a14:m>
                <a:r>
                  <a:rPr lang="en-US" dirty="0"/>
                  <a:t> and </a:t>
                </a:r>
                <a14:m>
                  <m:oMath xmlns:m="http://schemas.openxmlformats.org/officeDocument/2006/math">
                    <m:r>
                      <a:rPr lang="es-CO" i="1">
                        <a:latin typeface="Cambria Math" panose="02040503050406030204" pitchFamily="18" charset="0"/>
                      </a:rPr>
                      <m:t>𝑃</m:t>
                    </m:r>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𝐷</m:t>
                        </m:r>
                      </m:e>
                      <m:sub>
                        <m:r>
                          <a:rPr lang="es-CO" i="1">
                            <a:latin typeface="Cambria Math" panose="02040503050406030204" pitchFamily="18" charset="0"/>
                          </a:rPr>
                          <m:t>𝑡</m:t>
                        </m:r>
                      </m:sub>
                    </m:sSub>
                    <m:r>
                      <a:rPr lang="es-CO" i="1">
                        <a:latin typeface="Cambria Math" panose="02040503050406030204" pitchFamily="18" charset="0"/>
                      </a:rPr>
                      <m:t>|</m:t>
                    </m:r>
                    <m:sSub>
                      <m:sSubPr>
                        <m:ctrlPr>
                          <a:rPr lang="es-CO" i="1">
                            <a:latin typeface="Cambria Math" panose="02040503050406030204" pitchFamily="18" charset="0"/>
                          </a:rPr>
                        </m:ctrlPr>
                      </m:sSubPr>
                      <m:e>
                        <m:r>
                          <a:rPr lang="es-CO" i="1">
                            <a:latin typeface="Cambria Math" panose="02040503050406030204" pitchFamily="18" charset="0"/>
                          </a:rPr>
                          <m:t>𝑇</m:t>
                        </m:r>
                      </m:e>
                      <m:sub>
                        <m:r>
                          <a:rPr lang="es-CO" i="1">
                            <a:latin typeface="Cambria Math" panose="02040503050406030204" pitchFamily="18" charset="0"/>
                          </a:rPr>
                          <m:t>𝑡</m:t>
                        </m:r>
                      </m:sub>
                    </m:sSub>
                    <m:r>
                      <a:rPr lang="es-CO" i="1">
                        <a:latin typeface="Cambria Math" panose="02040503050406030204" pitchFamily="18" charset="0"/>
                      </a:rPr>
                      <m:t>)</m:t>
                    </m:r>
                  </m:oMath>
                </a14:m>
                <a:r>
                  <a:rPr lang="en-US" dirty="0"/>
                  <a:t> to be a transition probability model for passes. </a:t>
                </a:r>
              </a:p>
              <a:p>
                <a:pPr algn="just"/>
                <a:endParaRPr lang="en-US" dirty="0"/>
              </a:p>
              <a:p>
                <a:r>
                  <a:rPr lang="en-US" dirty="0"/>
                  <a:t>Let </a:t>
                </a:r>
                <a14:m>
                  <m:oMath xmlns:m="http://schemas.openxmlformats.org/officeDocument/2006/math">
                    <m:r>
                      <a:rPr lang="en-US" i="1" dirty="0">
                        <a:latin typeface="Cambria Math" panose="02040503050406030204" pitchFamily="18" charset="0"/>
                      </a:rPr>
                      <m:t>𝐿</m:t>
                    </m:r>
                  </m:oMath>
                </a14:m>
                <a:r>
                  <a:rPr lang="en-US" dirty="0"/>
                  <a:t> be the set of all the possible locations in a soccer field, then </a:t>
                </a:r>
                <a14:m>
                  <m:oMath xmlns:m="http://schemas.openxmlformats.org/officeDocument/2006/math">
                    <m:sSub>
                      <m:sSubPr>
                        <m:ctrlPr>
                          <a:rPr lang="es-CO" i="1" dirty="0">
                            <a:latin typeface="Cambria Math" panose="02040503050406030204" pitchFamily="18" charset="0"/>
                          </a:rPr>
                        </m:ctrlPr>
                      </m:sSubPr>
                      <m:e>
                        <m:r>
                          <a:rPr lang="en-US" i="1" dirty="0">
                            <a:latin typeface="Cambria Math" panose="02040503050406030204" pitchFamily="18" charset="0"/>
                          </a:rPr>
                          <m:t>𝐷</m:t>
                        </m:r>
                      </m:e>
                      <m:sub>
                        <m:r>
                          <a:rPr lang="es-CO" i="1" dirty="0">
                            <a:latin typeface="Cambria Math" panose="02040503050406030204" pitchFamily="18" charset="0"/>
                          </a:rPr>
                          <m:t>𝑡</m:t>
                        </m:r>
                      </m:sub>
                    </m:sSub>
                    <m:r>
                      <a:rPr lang="en-US" i="1" dirty="0">
                        <a:latin typeface="Cambria Math" panose="02040503050406030204" pitchFamily="18" charset="0"/>
                      </a:rPr>
                      <m:t>∈</m:t>
                    </m:r>
                    <m:r>
                      <a:rPr lang="en-US" i="1" dirty="0">
                        <a:latin typeface="Cambria Math" panose="02040503050406030204" pitchFamily="18" charset="0"/>
                      </a:rPr>
                      <m:t>𝐿</m:t>
                    </m:r>
                  </m:oMath>
                </a14:m>
                <a:r>
                  <a:rPr lang="en-US" dirty="0"/>
                  <a:t>. </a:t>
                </a:r>
              </a:p>
              <a:p>
                <a:endParaRPr lang="en-US" dirty="0"/>
              </a:p>
              <a:p>
                <a:pPr marL="0" indent="0">
                  <a:buFont typeface="Arial" panose="020B0604020202020204" pitchFamily="34" charset="0"/>
                  <a:buNone/>
                </a:pPr>
                <a:endParaRPr lang="en-US" dirty="0"/>
              </a:p>
            </p:txBody>
          </p:sp>
        </mc:Choice>
        <mc:Fallback>
          <p:sp>
            <p:nvSpPr>
              <p:cNvPr id="4" name="Content Placeholder 2">
                <a:extLst>
                  <a:ext uri="{FF2B5EF4-FFF2-40B4-BE49-F238E27FC236}">
                    <a16:creationId xmlns:a16="http://schemas.microsoft.com/office/drawing/2014/main" id="{A4EE4619-7C69-3704-1484-CD5FB1C0E901}"/>
                  </a:ext>
                </a:extLst>
              </p:cNvPr>
              <p:cNvSpPr txBox="1">
                <a:spLocks noRot="1" noChangeAspect="1" noMove="1" noResize="1" noEditPoints="1" noAdjustHandles="1" noChangeArrowheads="1" noChangeShapeType="1" noTextEdit="1"/>
              </p:cNvSpPr>
              <p:nvPr/>
            </p:nvSpPr>
            <p:spPr>
              <a:xfrm>
                <a:off x="838200" y="1866432"/>
                <a:ext cx="10515600" cy="2786000"/>
              </a:xfrm>
              <a:prstGeom prst="rect">
                <a:avLst/>
              </a:prstGeom>
              <a:blipFill>
                <a:blip r:embed="rId3"/>
                <a:stretch>
                  <a:fillRect l="-1043" t="-3720" r="-1159" b="-1313"/>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96B05C8-CFCC-E4C2-766E-48139B013F03}"/>
                  </a:ext>
                </a:extLst>
              </p14:cNvPr>
              <p14:cNvContentPartPr/>
              <p14:nvPr/>
            </p14:nvContentPartPr>
            <p14:xfrm>
              <a:off x="12263127" y="6134663"/>
              <a:ext cx="360" cy="360"/>
            </p14:xfrm>
          </p:contentPart>
        </mc:Choice>
        <mc:Fallback>
          <p:pic>
            <p:nvPicPr>
              <p:cNvPr id="12" name="Ink 11">
                <a:extLst>
                  <a:ext uri="{FF2B5EF4-FFF2-40B4-BE49-F238E27FC236}">
                    <a16:creationId xmlns:a16="http://schemas.microsoft.com/office/drawing/2014/main" id="{B96B05C8-CFCC-E4C2-766E-48139B013F03}"/>
                  </a:ext>
                </a:extLst>
              </p:cNvPr>
              <p:cNvPicPr/>
              <p:nvPr/>
            </p:nvPicPr>
            <p:blipFill>
              <a:blip r:embed="rId5"/>
              <a:stretch>
                <a:fillRect/>
              </a:stretch>
            </p:blipFill>
            <p:spPr>
              <a:xfrm>
                <a:off x="12254487" y="6126023"/>
                <a:ext cx="18000" cy="18000"/>
              </a:xfrm>
              <a:prstGeom prst="rect">
                <a:avLst/>
              </a:prstGeom>
            </p:spPr>
          </p:pic>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5094FE9-6E47-408B-FFAB-2F288BE189D7}"/>
                  </a:ext>
                </a:extLst>
              </p:cNvPr>
              <p:cNvSpPr txBox="1"/>
              <p:nvPr/>
            </p:nvSpPr>
            <p:spPr>
              <a:xfrm>
                <a:off x="7777264" y="5536317"/>
                <a:ext cx="3576536"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 ⋯</m:t>
                      </m:r>
                    </m:oMath>
                  </m:oMathPara>
                </a14:m>
                <a:endParaRPr lang="en-US" dirty="0"/>
              </a:p>
            </p:txBody>
          </p:sp>
        </mc:Choice>
        <mc:Fallback>
          <p:sp>
            <p:nvSpPr>
              <p:cNvPr id="14" name="TextBox 13">
                <a:extLst>
                  <a:ext uri="{FF2B5EF4-FFF2-40B4-BE49-F238E27FC236}">
                    <a16:creationId xmlns:a16="http://schemas.microsoft.com/office/drawing/2014/main" id="{35094FE9-6E47-408B-FFAB-2F288BE189D7}"/>
                  </a:ext>
                </a:extLst>
              </p:cNvPr>
              <p:cNvSpPr txBox="1">
                <a:spLocks noRot="1" noChangeAspect="1" noMove="1" noResize="1" noEditPoints="1" noAdjustHandles="1" noChangeArrowheads="1" noChangeShapeType="1" noTextEdit="1"/>
              </p:cNvSpPr>
              <p:nvPr/>
            </p:nvSpPr>
            <p:spPr>
              <a:xfrm>
                <a:off x="7777264" y="5536317"/>
                <a:ext cx="3576536"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7981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51CA-C339-BCC6-BCC0-B19F750A0184}"/>
              </a:ext>
            </a:extLst>
          </p:cNvPr>
          <p:cNvSpPr>
            <a:spLocks noGrp="1"/>
          </p:cNvSpPr>
          <p:nvPr>
            <p:ph type="title"/>
          </p:nvPr>
        </p:nvSpPr>
        <p:spPr/>
        <p:txBody>
          <a:bodyPr/>
          <a:lstStyle/>
          <a:p>
            <a:r>
              <a:rPr lang="es-CO" dirty="0"/>
              <a:t>EPV </a:t>
            </a:r>
            <a:r>
              <a:rPr lang="es-CO" dirty="0" err="1"/>
              <a:t>Model</a:t>
            </a:r>
            <a:r>
              <a:rPr lang="es-CO" dirty="0"/>
              <a:t> - </a:t>
            </a:r>
            <a:r>
              <a:rPr lang="es-CO" dirty="0" err="1"/>
              <a:t>Decomposed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BEAEBE-924E-69D6-8D4B-9D52C7662486}"/>
                  </a:ext>
                </a:extLst>
              </p:cNvPr>
              <p:cNvSpPr>
                <a:spLocks noGrp="1"/>
              </p:cNvSpPr>
              <p:nvPr>
                <p:ph idx="1"/>
              </p:nvPr>
            </p:nvSpPr>
            <p:spPr/>
            <p:txBody>
              <a:bodyPr/>
              <a:lstStyle/>
              <a:p>
                <a:r>
                  <a:rPr lang="en-US" dirty="0"/>
                  <a:t>On the other hand, for ball drives (</a:t>
                </a:r>
                <a14:m>
                  <m:oMath xmlns:m="http://schemas.openxmlformats.org/officeDocument/2006/math">
                    <m:r>
                      <a:rPr lang="es-CO" altLang="ko-KR" i="1" dirty="0">
                        <a:latin typeface="Cambria Math" panose="02040503050406030204" pitchFamily="18" charset="0"/>
                      </a:rPr>
                      <m:t>𝛿</m:t>
                    </m:r>
                  </m:oMath>
                </a14:m>
                <a:r>
                  <a:rPr lang="en-US" altLang="ko-KR" dirty="0"/>
                  <a:t>) </a:t>
                </a:r>
                <a:r>
                  <a:rPr lang="en-US" dirty="0"/>
                  <a:t>and shots (</a:t>
                </a:r>
                <a14:m>
                  <m:oMath xmlns:m="http://schemas.openxmlformats.org/officeDocument/2006/math">
                    <m:r>
                      <a:rPr lang="es-CO" i="1">
                        <a:latin typeface="Cambria Math" panose="02040503050406030204" pitchFamily="18" charset="0"/>
                      </a:rPr>
                      <m:t>𝜁</m:t>
                    </m:r>
                  </m:oMath>
                </a14:m>
                <a:r>
                  <a:rPr lang="en-US" altLang="ko-KR" dirty="0"/>
                  <a:t>) </a:t>
                </a:r>
                <a:r>
                  <a:rPr lang="en-US" dirty="0"/>
                  <a:t>we do not consider the destination location of the action.</a:t>
                </a:r>
              </a:p>
              <a:p>
                <a:endParaRPr lang="en-US" dirty="0"/>
              </a:p>
            </p:txBody>
          </p:sp>
        </mc:Choice>
        <mc:Fallback>
          <p:sp>
            <p:nvSpPr>
              <p:cNvPr id="3" name="Content Placeholder 2">
                <a:extLst>
                  <a:ext uri="{FF2B5EF4-FFF2-40B4-BE49-F238E27FC236}">
                    <a16:creationId xmlns:a16="http://schemas.microsoft.com/office/drawing/2014/main" id="{57BEAEBE-924E-69D6-8D4B-9D52C766248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0CA4021-F5BB-5446-E290-428025CD3CF7}"/>
              </a:ext>
            </a:extLst>
          </p:cNvPr>
          <p:cNvPicPr>
            <a:picLocks noChangeAspect="1"/>
          </p:cNvPicPr>
          <p:nvPr/>
        </p:nvPicPr>
        <p:blipFill>
          <a:blip r:embed="rId3"/>
          <a:stretch>
            <a:fillRect/>
          </a:stretch>
        </p:blipFill>
        <p:spPr>
          <a:xfrm>
            <a:off x="2706244" y="3045537"/>
            <a:ext cx="6506483" cy="2838846"/>
          </a:xfrm>
          <a:prstGeom prst="rect">
            <a:avLst/>
          </a:prstGeom>
        </p:spPr>
      </p:pic>
    </p:spTree>
    <p:extLst>
      <p:ext uri="{BB962C8B-B14F-4D97-AF65-F5344CB8AC3E}">
        <p14:creationId xmlns:p14="http://schemas.microsoft.com/office/powerpoint/2010/main" val="10663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5B6CF-8D92-FDDE-7028-2D2F9F8D56AC}"/>
              </a:ext>
            </a:extLst>
          </p:cNvPr>
          <p:cNvSpPr>
            <a:spLocks noGrp="1"/>
          </p:cNvSpPr>
          <p:nvPr>
            <p:ph type="title"/>
          </p:nvPr>
        </p:nvSpPr>
        <p:spPr/>
        <p:txBody>
          <a:bodyPr/>
          <a:lstStyle/>
          <a:p>
            <a:r>
              <a:rPr lang="es-CO" dirty="0"/>
              <a:t>EPV </a:t>
            </a:r>
            <a:r>
              <a:rPr lang="es-CO" dirty="0" err="1"/>
              <a:t>Model</a:t>
            </a:r>
            <a:r>
              <a:rPr lang="es-CO" dirty="0"/>
              <a:t> - Passing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D9F24C0-4768-BBF0-87AD-9BB6E7441CBB}"/>
                  </a:ext>
                </a:extLst>
              </p:cNvPr>
              <p:cNvSpPr>
                <a:spLocks noGrp="1"/>
              </p:cNvSpPr>
              <p:nvPr>
                <p:ph idx="1"/>
              </p:nvPr>
            </p:nvSpPr>
            <p:spPr/>
            <p:txBody>
              <a:bodyPr/>
              <a:lstStyle/>
              <a:p>
                <a:pPr algn="just"/>
                <a:r>
                  <a:rPr lang="en-US" dirty="0"/>
                  <a:t>The expected value of passing actions, </a:t>
                </a:r>
                <a14:m>
                  <m:oMath xmlns:m="http://schemas.openxmlformats.org/officeDocument/2006/math">
                    <m:r>
                      <a:rPr lang="es-CO" b="0" i="1" smtClean="0">
                        <a:latin typeface="Cambria Math" panose="02040503050406030204" pitchFamily="18" charset="0"/>
                      </a:rPr>
                      <m:t>𝐸</m:t>
                    </m:r>
                    <m:d>
                      <m:dPr>
                        <m:ctrlPr>
                          <a:rPr lang="es-CO" b="0" i="1" smtClean="0">
                            <a:latin typeface="Cambria Math" panose="02040503050406030204" pitchFamily="18" charset="0"/>
                          </a:rPr>
                        </m:ctrlPr>
                      </m:dPr>
                      <m:e>
                        <m:r>
                          <a:rPr lang="es-CO" b="0" i="1" smtClean="0">
                            <a:latin typeface="Cambria Math" panose="02040503050406030204" pitchFamily="18" charset="0"/>
                          </a:rPr>
                          <m:t>𝐺</m:t>
                        </m:r>
                      </m:e>
                      <m:e>
                        <m:r>
                          <a:rPr lang="es-CO" b="0" i="1" smtClean="0">
                            <a:latin typeface="Cambria Math" panose="02040503050406030204" pitchFamily="18" charset="0"/>
                          </a:rPr>
                          <m:t>𝐷</m:t>
                        </m:r>
                        <m:r>
                          <a:rPr lang="es-CO" b="0" i="1" smtClean="0">
                            <a:latin typeface="Cambria Math" panose="02040503050406030204" pitchFamily="18" charset="0"/>
                          </a:rPr>
                          <m:t>, </m:t>
                        </m:r>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𝜌</m:t>
                        </m:r>
                      </m:e>
                    </m:d>
                    <m:r>
                      <a:rPr lang="es-CO" b="0" i="1" smtClean="0">
                        <a:latin typeface="Cambria Math" panose="02040503050406030204" pitchFamily="18" charset="0"/>
                      </a:rPr>
                      <m:t>,</m:t>
                    </m:r>
                  </m:oMath>
                </a14:m>
                <a:r>
                  <a:rPr lang="ko-KR" altLang="en-US" dirty="0"/>
                  <a:t> </a:t>
                </a:r>
                <a:r>
                  <a:rPr lang="en-US" dirty="0"/>
                  <a:t>can be further extended to include the two scenarios of producing a successful or a missed pass (turnover)</a:t>
                </a:r>
              </a:p>
              <a:p>
                <a:pPr algn="just"/>
                <a:endParaRPr lang="en-US" dirty="0"/>
              </a:p>
              <a:p>
                <a:pPr algn="just"/>
                <a:r>
                  <a:rPr lang="en-US" dirty="0"/>
                  <a:t>Model the outcome of a pass as </a:t>
                </a:r>
                <a14:m>
                  <m:oMath xmlns:m="http://schemas.openxmlformats.org/officeDocument/2006/math">
                    <m:sSub>
                      <m:sSubPr>
                        <m:ctrlPr>
                          <a:rPr lang="es-CO" b="0" i="1" dirty="0" smtClean="0">
                            <a:latin typeface="Cambria Math" panose="02040503050406030204" pitchFamily="18" charset="0"/>
                          </a:rPr>
                        </m:ctrlPr>
                      </m:sSubPr>
                      <m:e>
                        <m:r>
                          <a:rPr lang="es-CO" b="0" i="1" dirty="0" smtClean="0">
                            <a:latin typeface="Cambria Math" panose="02040503050406030204" pitchFamily="18" charset="0"/>
                          </a:rPr>
                          <m:t>𝑂</m:t>
                        </m:r>
                      </m:e>
                      <m:sub>
                        <m:r>
                          <a:rPr lang="es-CO" b="0" i="1" dirty="0" smtClean="0">
                            <a:latin typeface="Cambria Math" panose="02040503050406030204" pitchFamily="18" charset="0"/>
                          </a:rPr>
                          <m:t>𝜌</m:t>
                        </m:r>
                      </m:sub>
                    </m:sSub>
                  </m:oMath>
                </a14:m>
                <a:r>
                  <a:rPr lang="en-US" altLang="ko-KR" dirty="0"/>
                  <a:t>, </a:t>
                </a:r>
                <a:r>
                  <a:rPr lang="en-US" dirty="0"/>
                  <a:t>which takes a value of 1 when a pass is successful or 0 in case of a turnover.</a:t>
                </a:r>
              </a:p>
            </p:txBody>
          </p:sp>
        </mc:Choice>
        <mc:Fallback>
          <p:sp>
            <p:nvSpPr>
              <p:cNvPr id="3" name="Content Placeholder 2">
                <a:extLst>
                  <a:ext uri="{FF2B5EF4-FFF2-40B4-BE49-F238E27FC236}">
                    <a16:creationId xmlns:a16="http://schemas.microsoft.com/office/drawing/2014/main" id="{BD9F24C0-4768-BBF0-87AD-9BB6E7441CBB}"/>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926B6EA-509A-D131-0273-DAFB787E1653}"/>
              </a:ext>
            </a:extLst>
          </p:cNvPr>
          <p:cNvPicPr>
            <a:picLocks noChangeAspect="1"/>
          </p:cNvPicPr>
          <p:nvPr/>
        </p:nvPicPr>
        <p:blipFill>
          <a:blip r:embed="rId3"/>
          <a:stretch>
            <a:fillRect/>
          </a:stretch>
        </p:blipFill>
        <p:spPr>
          <a:xfrm>
            <a:off x="2771311" y="4843414"/>
            <a:ext cx="6649378" cy="1552792"/>
          </a:xfrm>
          <a:prstGeom prst="rect">
            <a:avLst/>
          </a:prstGeom>
        </p:spPr>
      </p:pic>
    </p:spTree>
    <p:extLst>
      <p:ext uri="{BB962C8B-B14F-4D97-AF65-F5344CB8AC3E}">
        <p14:creationId xmlns:p14="http://schemas.microsoft.com/office/powerpoint/2010/main" val="3194869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9E12-1FDC-9150-60F1-EFE4A00F2302}"/>
              </a:ext>
            </a:extLst>
          </p:cNvPr>
          <p:cNvSpPr>
            <a:spLocks noGrp="1"/>
          </p:cNvSpPr>
          <p:nvPr>
            <p:ph type="title"/>
          </p:nvPr>
        </p:nvSpPr>
        <p:spPr/>
        <p:txBody>
          <a:bodyPr/>
          <a:lstStyle/>
          <a:p>
            <a:r>
              <a:rPr lang="es-CO" dirty="0"/>
              <a:t>EPV </a:t>
            </a:r>
            <a:r>
              <a:rPr lang="es-CO" dirty="0" err="1"/>
              <a:t>Model</a:t>
            </a:r>
            <a:r>
              <a:rPr lang="es-CO" dirty="0"/>
              <a:t> - </a:t>
            </a:r>
            <a:r>
              <a:rPr lang="es-CO" dirty="0" err="1"/>
              <a:t>Driving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08A447-F065-B789-9A3E-23BF2C0E6959}"/>
                  </a:ext>
                </a:extLst>
              </p:cNvPr>
              <p:cNvSpPr>
                <a:spLocks noGrp="1"/>
              </p:cNvSpPr>
              <p:nvPr>
                <p:ph idx="1"/>
              </p:nvPr>
            </p:nvSpPr>
            <p:spPr>
              <a:xfrm>
                <a:off x="838200" y="1825626"/>
                <a:ext cx="10515600" cy="1141480"/>
              </a:xfrm>
            </p:spPr>
            <p:txBody>
              <a:bodyPr>
                <a:normAutofit lnSpcReduction="10000"/>
              </a:bodyPr>
              <a:lstStyle/>
              <a:p>
                <a:r>
                  <a:rPr lang="es-CO" dirty="0"/>
                  <a:t>Similarly, </a:t>
                </a:r>
                <a14:m>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𝑂</m:t>
                        </m:r>
                      </m:e>
                      <m:sub>
                        <m:r>
                          <a:rPr lang="es-CO" b="0" i="1" smtClean="0">
                            <a:latin typeface="Cambria Math" panose="02040503050406030204" pitchFamily="18" charset="0"/>
                          </a:rPr>
                          <m:t>𝛿</m:t>
                        </m:r>
                      </m:sub>
                    </m:sSub>
                  </m:oMath>
                </a14:m>
                <a:r>
                  <a:rPr lang="en-US" dirty="0"/>
                  <a:t> takes values 0 or 1, and represent a successful ball drive or a loss of ball control following that ball drive (missed ball drive).</a:t>
                </a:r>
              </a:p>
              <a:p>
                <a:endParaRPr lang="en-US" dirty="0"/>
              </a:p>
            </p:txBody>
          </p:sp>
        </mc:Choice>
        <mc:Fallback>
          <p:sp>
            <p:nvSpPr>
              <p:cNvPr id="3" name="Content Placeholder 2">
                <a:extLst>
                  <a:ext uri="{FF2B5EF4-FFF2-40B4-BE49-F238E27FC236}">
                    <a16:creationId xmlns:a16="http://schemas.microsoft.com/office/drawing/2014/main" id="{F308A447-F065-B789-9A3E-23BF2C0E6959}"/>
                  </a:ext>
                </a:extLst>
              </p:cNvPr>
              <p:cNvSpPr>
                <a:spLocks noGrp="1" noRot="1" noChangeAspect="1" noMove="1" noResize="1" noEditPoints="1" noAdjustHandles="1" noChangeArrowheads="1" noChangeShapeType="1" noTextEdit="1"/>
              </p:cNvSpPr>
              <p:nvPr>
                <p:ph idx="1"/>
              </p:nvPr>
            </p:nvSpPr>
            <p:spPr>
              <a:xfrm>
                <a:off x="838200" y="1825626"/>
                <a:ext cx="10515600" cy="1141480"/>
              </a:xfrm>
              <a:blipFill>
                <a:blip r:embed="rId2"/>
                <a:stretch>
                  <a:fillRect l="-1043" t="-11702" b="-1329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E449626-3D2C-CF1E-F133-7812AFD891F5}"/>
              </a:ext>
            </a:extLst>
          </p:cNvPr>
          <p:cNvPicPr>
            <a:picLocks noChangeAspect="1"/>
          </p:cNvPicPr>
          <p:nvPr/>
        </p:nvPicPr>
        <p:blipFill>
          <a:blip r:embed="rId3"/>
          <a:stretch>
            <a:fillRect/>
          </a:stretch>
        </p:blipFill>
        <p:spPr>
          <a:xfrm>
            <a:off x="2973933" y="3429000"/>
            <a:ext cx="5725324" cy="1448002"/>
          </a:xfrm>
          <a:prstGeom prst="rect">
            <a:avLst/>
          </a:prstGeom>
        </p:spPr>
      </p:pic>
    </p:spTree>
    <p:extLst>
      <p:ext uri="{BB962C8B-B14F-4D97-AF65-F5344CB8AC3E}">
        <p14:creationId xmlns:p14="http://schemas.microsoft.com/office/powerpoint/2010/main" val="297405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0FA6-F656-1B96-6452-0DE7FC0E106B}"/>
              </a:ext>
            </a:extLst>
          </p:cNvPr>
          <p:cNvSpPr>
            <a:spLocks noGrp="1"/>
          </p:cNvSpPr>
          <p:nvPr>
            <p:ph type="title"/>
          </p:nvPr>
        </p:nvSpPr>
        <p:spPr/>
        <p:txBody>
          <a:bodyPr/>
          <a:lstStyle/>
          <a:p>
            <a:r>
              <a:rPr lang="es-CO" dirty="0"/>
              <a:t>EPV - </a:t>
            </a:r>
            <a:r>
              <a:rPr lang="es-CO" dirty="0" err="1"/>
              <a:t>Shots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B5B578-5E69-ED0A-26D0-57FD0EE65A6D}"/>
                  </a:ext>
                </a:extLst>
              </p:cNvPr>
              <p:cNvSpPr>
                <a:spLocks noGrp="1"/>
              </p:cNvSpPr>
              <p:nvPr>
                <p:ph idx="1"/>
              </p:nvPr>
            </p:nvSpPr>
            <p:spPr/>
            <p:txBody>
              <a:bodyPr/>
              <a:lstStyle/>
              <a:p>
                <a:pPr algn="just"/>
                <a14:m>
                  <m:oMath xmlns:m="http://schemas.openxmlformats.org/officeDocument/2006/math">
                    <m:r>
                      <a:rPr lang="es-CO" b="0" i="1" smtClean="0">
                        <a:latin typeface="Cambria Math" panose="02040503050406030204" pitchFamily="18" charset="0"/>
                      </a:rPr>
                      <m:t>𝐸</m:t>
                    </m:r>
                    <m:r>
                      <a:rPr lang="es-CO" b="0" i="1" smtClean="0">
                        <a:latin typeface="Cambria Math" panose="02040503050406030204" pitchFamily="18" charset="0"/>
                      </a:rPr>
                      <m:t>(</m:t>
                    </m:r>
                    <m:r>
                      <a:rPr lang="es-CO" b="0" i="1" smtClean="0">
                        <a:latin typeface="Cambria Math" panose="02040503050406030204" pitchFamily="18" charset="0"/>
                      </a:rPr>
                      <m:t>𝐺</m:t>
                    </m:r>
                    <m:r>
                      <a:rPr lang="es-CO" b="0" i="1" smtClean="0">
                        <a:latin typeface="Cambria Math" panose="02040503050406030204" pitchFamily="18" charset="0"/>
                      </a:rPr>
                      <m:t>|</m:t>
                    </m:r>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𝜁</m:t>
                    </m:r>
                    <m:r>
                      <a:rPr lang="es-CO" b="0" i="1" smtClean="0">
                        <a:latin typeface="Cambria Math" panose="02040503050406030204" pitchFamily="18" charset="0"/>
                      </a:rPr>
                      <m:t>)</m:t>
                    </m:r>
                  </m:oMath>
                </a14:m>
                <a:r>
                  <a:rPr lang="en-US" dirty="0"/>
                  <a:t> is equivalent to an expected goals model, a popular metric in soccer which models the expectation of scoring a goal based on shot attempts (</a:t>
                </a:r>
                <a:r>
                  <a:rPr lang="en-US" dirty="0" err="1"/>
                  <a:t>xG</a:t>
                </a:r>
                <a:r>
                  <a:rPr lang="en-US" dirty="0"/>
                  <a:t>).</a:t>
                </a:r>
              </a:p>
            </p:txBody>
          </p:sp>
        </mc:Choice>
        <mc:Fallback>
          <p:sp>
            <p:nvSpPr>
              <p:cNvPr id="3" name="Content Placeholder 2">
                <a:extLst>
                  <a:ext uri="{FF2B5EF4-FFF2-40B4-BE49-F238E27FC236}">
                    <a16:creationId xmlns:a16="http://schemas.microsoft.com/office/drawing/2014/main" id="{23B5B578-5E69-ED0A-26D0-57FD0EE65A6D}"/>
                  </a:ext>
                </a:extLst>
              </p:cNvPr>
              <p:cNvSpPr>
                <a:spLocks noGrp="1" noRot="1" noChangeAspect="1" noMove="1" noResize="1" noEditPoints="1" noAdjustHandles="1" noChangeArrowheads="1" noChangeShapeType="1" noTextEdit="1"/>
              </p:cNvSpPr>
              <p:nvPr>
                <p:ph idx="1"/>
              </p:nvPr>
            </p:nvSpPr>
            <p:spPr>
              <a:blipFill>
                <a:blip r:embed="rId2"/>
                <a:stretch>
                  <a:fillRect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374317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127E-0EE1-4898-CC91-7FB3F9BE89EC}"/>
              </a:ext>
            </a:extLst>
          </p:cNvPr>
          <p:cNvSpPr>
            <a:spLocks noGrp="1"/>
          </p:cNvSpPr>
          <p:nvPr>
            <p:ph type="title"/>
          </p:nvPr>
        </p:nvSpPr>
        <p:spPr/>
        <p:txBody>
          <a:bodyPr/>
          <a:lstStyle/>
          <a:p>
            <a:r>
              <a:rPr lang="es-CO" dirty="0"/>
              <a:t>EPV – </a:t>
            </a:r>
            <a:r>
              <a:rPr lang="es-CO" dirty="0" err="1"/>
              <a:t>Model</a:t>
            </a:r>
            <a:r>
              <a:rPr lang="es-CO" dirty="0"/>
              <a:t>: </a:t>
            </a:r>
            <a:r>
              <a:rPr lang="es-CO" dirty="0" err="1"/>
              <a:t>Summary</a:t>
            </a:r>
            <a:endParaRPr lang="en-US" dirty="0"/>
          </a:p>
        </p:txBody>
      </p:sp>
      <p:pic>
        <p:nvPicPr>
          <p:cNvPr id="4" name="Picture 3">
            <a:extLst>
              <a:ext uri="{FF2B5EF4-FFF2-40B4-BE49-F238E27FC236}">
                <a16:creationId xmlns:a16="http://schemas.microsoft.com/office/drawing/2014/main" id="{012546ED-9E38-C79A-336E-55CD6E4564E6}"/>
              </a:ext>
            </a:extLst>
          </p:cNvPr>
          <p:cNvPicPr>
            <a:picLocks noChangeAspect="1"/>
          </p:cNvPicPr>
          <p:nvPr/>
        </p:nvPicPr>
        <p:blipFill>
          <a:blip r:embed="rId3"/>
          <a:stretch>
            <a:fillRect/>
          </a:stretch>
        </p:blipFill>
        <p:spPr>
          <a:xfrm>
            <a:off x="838200" y="3057423"/>
            <a:ext cx="5011033" cy="2186366"/>
          </a:xfrm>
          <a:prstGeom prst="rect">
            <a:avLst/>
          </a:prstGeom>
        </p:spPr>
      </p:pic>
      <p:pic>
        <p:nvPicPr>
          <p:cNvPr id="12" name="Picture 11">
            <a:extLst>
              <a:ext uri="{FF2B5EF4-FFF2-40B4-BE49-F238E27FC236}">
                <a16:creationId xmlns:a16="http://schemas.microsoft.com/office/drawing/2014/main" id="{0BC08B5C-74A9-AB5A-29F5-D620B23BDD7C}"/>
              </a:ext>
            </a:extLst>
          </p:cNvPr>
          <p:cNvPicPr>
            <a:picLocks noChangeAspect="1"/>
          </p:cNvPicPr>
          <p:nvPr/>
        </p:nvPicPr>
        <p:blipFill>
          <a:blip r:embed="rId4"/>
          <a:stretch>
            <a:fillRect/>
          </a:stretch>
        </p:blipFill>
        <p:spPr>
          <a:xfrm>
            <a:off x="7469485" y="3190399"/>
            <a:ext cx="2874260" cy="1920413"/>
          </a:xfrm>
          <a:prstGeom prst="rect">
            <a:avLst/>
          </a:prstGeom>
        </p:spPr>
      </p:pic>
    </p:spTree>
    <p:extLst>
      <p:ext uri="{BB962C8B-B14F-4D97-AF65-F5344CB8AC3E}">
        <p14:creationId xmlns:p14="http://schemas.microsoft.com/office/powerpoint/2010/main" val="78833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4BA09-2C3F-9FA3-B4DF-4A8CD7B63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B1662-3936-BC90-1D6A-5CCB7B2A73D2}"/>
              </a:ext>
            </a:extLst>
          </p:cNvPr>
          <p:cNvSpPr>
            <a:spLocks noGrp="1"/>
          </p:cNvSpPr>
          <p:nvPr>
            <p:ph type="title"/>
          </p:nvPr>
        </p:nvSpPr>
        <p:spPr/>
        <p:txBody>
          <a:bodyPr/>
          <a:lstStyle/>
          <a:p>
            <a:r>
              <a:rPr lang="es-CO" dirty="0"/>
              <a:t>EPV – </a:t>
            </a:r>
            <a:r>
              <a:rPr lang="es-CO" dirty="0" err="1"/>
              <a:t>Model</a:t>
            </a:r>
            <a:r>
              <a:rPr lang="es-CO" dirty="0"/>
              <a:t>: Pass</a:t>
            </a:r>
            <a:endParaRPr lang="en-US" dirty="0"/>
          </a:p>
        </p:txBody>
      </p:sp>
      <p:pic>
        <p:nvPicPr>
          <p:cNvPr id="4" name="Picture 3">
            <a:extLst>
              <a:ext uri="{FF2B5EF4-FFF2-40B4-BE49-F238E27FC236}">
                <a16:creationId xmlns:a16="http://schemas.microsoft.com/office/drawing/2014/main" id="{24ED0C25-A46E-68A1-D710-577304FC1E9B}"/>
              </a:ext>
            </a:extLst>
          </p:cNvPr>
          <p:cNvPicPr>
            <a:picLocks noChangeAspect="1"/>
          </p:cNvPicPr>
          <p:nvPr/>
        </p:nvPicPr>
        <p:blipFill>
          <a:blip r:embed="rId3"/>
          <a:stretch>
            <a:fillRect/>
          </a:stretch>
        </p:blipFill>
        <p:spPr>
          <a:xfrm>
            <a:off x="838200" y="3057423"/>
            <a:ext cx="5011033" cy="2186366"/>
          </a:xfrm>
          <a:prstGeom prst="rect">
            <a:avLst/>
          </a:prstGeom>
        </p:spPr>
      </p:pic>
      <p:sp>
        <p:nvSpPr>
          <p:cNvPr id="7" name="Rectangle 6">
            <a:extLst>
              <a:ext uri="{FF2B5EF4-FFF2-40B4-BE49-F238E27FC236}">
                <a16:creationId xmlns:a16="http://schemas.microsoft.com/office/drawing/2014/main" id="{79F408D4-BF2A-D572-07F8-39EC5A9EBF68}"/>
              </a:ext>
            </a:extLst>
          </p:cNvPr>
          <p:cNvSpPr/>
          <p:nvPr/>
        </p:nvSpPr>
        <p:spPr>
          <a:xfrm>
            <a:off x="1523999" y="1930508"/>
            <a:ext cx="4325234" cy="196704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27D3AEE0-90D5-0222-4432-A8FEA4E9C668}"/>
              </a:ext>
            </a:extLst>
          </p:cNvPr>
          <p:cNvPicPr>
            <a:picLocks noChangeAspect="1"/>
          </p:cNvPicPr>
          <p:nvPr/>
        </p:nvPicPr>
        <p:blipFill>
          <a:blip r:embed="rId4"/>
          <a:stretch>
            <a:fillRect/>
          </a:stretch>
        </p:blipFill>
        <p:spPr>
          <a:xfrm>
            <a:off x="7328172" y="125305"/>
            <a:ext cx="2833990" cy="6648388"/>
          </a:xfrm>
          <a:prstGeom prst="rect">
            <a:avLst/>
          </a:prstGeom>
        </p:spPr>
      </p:pic>
      <p:sp>
        <p:nvSpPr>
          <p:cNvPr id="10" name="Arrow: Right 9">
            <a:extLst>
              <a:ext uri="{FF2B5EF4-FFF2-40B4-BE49-F238E27FC236}">
                <a16:creationId xmlns:a16="http://schemas.microsoft.com/office/drawing/2014/main" id="{40D49921-21AA-C24E-4D50-89AF255C56DA}"/>
              </a:ext>
            </a:extLst>
          </p:cNvPr>
          <p:cNvSpPr/>
          <p:nvPr/>
        </p:nvSpPr>
        <p:spPr>
          <a:xfrm flipV="1">
            <a:off x="6400634" y="2853446"/>
            <a:ext cx="376136" cy="2900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54B6FF3-12A8-1A36-8181-4EC6722EF0DC}"/>
              </a:ext>
            </a:extLst>
          </p:cNvPr>
          <p:cNvPicPr>
            <a:picLocks noChangeAspect="1"/>
          </p:cNvPicPr>
          <p:nvPr/>
        </p:nvPicPr>
        <p:blipFill>
          <a:blip r:embed="rId5"/>
          <a:stretch>
            <a:fillRect/>
          </a:stretch>
        </p:blipFill>
        <p:spPr>
          <a:xfrm>
            <a:off x="2241522" y="2016868"/>
            <a:ext cx="3302632" cy="771245"/>
          </a:xfrm>
          <a:prstGeom prst="rect">
            <a:avLst/>
          </a:prstGeom>
        </p:spPr>
      </p:pic>
      <p:cxnSp>
        <p:nvCxnSpPr>
          <p:cNvPr id="6" name="Straight Connector 5">
            <a:extLst>
              <a:ext uri="{FF2B5EF4-FFF2-40B4-BE49-F238E27FC236}">
                <a16:creationId xmlns:a16="http://schemas.microsoft.com/office/drawing/2014/main" id="{8AB67E12-B9D1-9219-E06F-442066B46C59}"/>
              </a:ext>
            </a:extLst>
          </p:cNvPr>
          <p:cNvCxnSpPr/>
          <p:nvPr/>
        </p:nvCxnSpPr>
        <p:spPr>
          <a:xfrm>
            <a:off x="1867710" y="3767847"/>
            <a:ext cx="147212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9DC2DDF6-E9D0-64AB-1D2A-03383AEEF1B4}"/>
              </a:ext>
            </a:extLst>
          </p:cNvPr>
          <p:cNvCxnSpPr>
            <a:cxnSpLocks/>
          </p:cNvCxnSpPr>
          <p:nvPr/>
        </p:nvCxnSpPr>
        <p:spPr>
          <a:xfrm>
            <a:off x="2241522" y="2603771"/>
            <a:ext cx="87457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817607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5A7B5-7249-250E-16C8-5E5C2FC9B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B94E5F-7642-B438-7F62-CFFC6149D8DD}"/>
              </a:ext>
            </a:extLst>
          </p:cNvPr>
          <p:cNvSpPr>
            <a:spLocks noGrp="1"/>
          </p:cNvSpPr>
          <p:nvPr>
            <p:ph type="title"/>
          </p:nvPr>
        </p:nvSpPr>
        <p:spPr/>
        <p:txBody>
          <a:bodyPr/>
          <a:lstStyle/>
          <a:p>
            <a:r>
              <a:rPr lang="es-CO" dirty="0"/>
              <a:t>EPV – </a:t>
            </a:r>
            <a:r>
              <a:rPr lang="es-CO" dirty="0" err="1"/>
              <a:t>Model</a:t>
            </a:r>
            <a:r>
              <a:rPr lang="es-CO" dirty="0"/>
              <a:t>: </a:t>
            </a:r>
            <a:r>
              <a:rPr lang="es-CO" dirty="0" err="1"/>
              <a:t>Summary</a:t>
            </a:r>
            <a:endParaRPr lang="en-US" dirty="0"/>
          </a:p>
        </p:txBody>
      </p:sp>
      <p:pic>
        <p:nvPicPr>
          <p:cNvPr id="4" name="Picture 3">
            <a:extLst>
              <a:ext uri="{FF2B5EF4-FFF2-40B4-BE49-F238E27FC236}">
                <a16:creationId xmlns:a16="http://schemas.microsoft.com/office/drawing/2014/main" id="{5BDFDCFF-1A9D-C2DC-3907-81EEB7B775E9}"/>
              </a:ext>
            </a:extLst>
          </p:cNvPr>
          <p:cNvPicPr>
            <a:picLocks noChangeAspect="1"/>
          </p:cNvPicPr>
          <p:nvPr/>
        </p:nvPicPr>
        <p:blipFill>
          <a:blip r:embed="rId3"/>
          <a:stretch>
            <a:fillRect/>
          </a:stretch>
        </p:blipFill>
        <p:spPr>
          <a:xfrm>
            <a:off x="838200" y="3057423"/>
            <a:ext cx="5011033" cy="2186366"/>
          </a:xfrm>
          <a:prstGeom prst="rect">
            <a:avLst/>
          </a:prstGeom>
        </p:spPr>
      </p:pic>
      <p:sp>
        <p:nvSpPr>
          <p:cNvPr id="3" name="Rectangle 2">
            <a:extLst>
              <a:ext uri="{FF2B5EF4-FFF2-40B4-BE49-F238E27FC236}">
                <a16:creationId xmlns:a16="http://schemas.microsoft.com/office/drawing/2014/main" id="{CCD7FEE8-5EFD-06CC-507F-AA354C7F2C32}"/>
              </a:ext>
            </a:extLst>
          </p:cNvPr>
          <p:cNvSpPr/>
          <p:nvPr/>
        </p:nvSpPr>
        <p:spPr>
          <a:xfrm>
            <a:off x="3453070" y="3943483"/>
            <a:ext cx="2539170" cy="6567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a:extLst>
              <a:ext uri="{FF2B5EF4-FFF2-40B4-BE49-F238E27FC236}">
                <a16:creationId xmlns:a16="http://schemas.microsoft.com/office/drawing/2014/main" id="{9C45F115-4C4E-C914-43DB-50FECAE329D2}"/>
              </a:ext>
            </a:extLst>
          </p:cNvPr>
          <p:cNvSpPr/>
          <p:nvPr/>
        </p:nvSpPr>
        <p:spPr>
          <a:xfrm flipV="1">
            <a:off x="6695059" y="4150606"/>
            <a:ext cx="376136" cy="2900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8E12207E-17E2-C693-D12E-46DA9F9FABF0}"/>
              </a:ext>
            </a:extLst>
          </p:cNvPr>
          <p:cNvPicPr>
            <a:picLocks noChangeAspect="1"/>
          </p:cNvPicPr>
          <p:nvPr/>
        </p:nvPicPr>
        <p:blipFill rotWithShape="1">
          <a:blip r:embed="rId4"/>
          <a:srcRect b="45910"/>
          <a:stretch/>
        </p:blipFill>
        <p:spPr>
          <a:xfrm>
            <a:off x="7937460" y="962345"/>
            <a:ext cx="2218526" cy="3709481"/>
          </a:xfrm>
          <a:prstGeom prst="rect">
            <a:avLst/>
          </a:prstGeom>
        </p:spPr>
      </p:pic>
      <p:pic>
        <p:nvPicPr>
          <p:cNvPr id="18" name="Picture 17">
            <a:extLst>
              <a:ext uri="{FF2B5EF4-FFF2-40B4-BE49-F238E27FC236}">
                <a16:creationId xmlns:a16="http://schemas.microsoft.com/office/drawing/2014/main" id="{5E706278-3E37-9C0B-5D1C-ED019A4A1756}"/>
              </a:ext>
            </a:extLst>
          </p:cNvPr>
          <p:cNvPicPr>
            <a:picLocks noChangeAspect="1"/>
          </p:cNvPicPr>
          <p:nvPr/>
        </p:nvPicPr>
        <p:blipFill rotWithShape="1">
          <a:blip r:embed="rId4"/>
          <a:srcRect t="81787"/>
          <a:stretch/>
        </p:blipFill>
        <p:spPr>
          <a:xfrm>
            <a:off x="8004763" y="4440663"/>
            <a:ext cx="2218526" cy="1249086"/>
          </a:xfrm>
          <a:prstGeom prst="rect">
            <a:avLst/>
          </a:prstGeom>
        </p:spPr>
      </p:pic>
      <p:pic>
        <p:nvPicPr>
          <p:cNvPr id="19" name="Picture 18">
            <a:extLst>
              <a:ext uri="{FF2B5EF4-FFF2-40B4-BE49-F238E27FC236}">
                <a16:creationId xmlns:a16="http://schemas.microsoft.com/office/drawing/2014/main" id="{9927064F-1823-3910-3754-59B9F9F19946}"/>
              </a:ext>
            </a:extLst>
          </p:cNvPr>
          <p:cNvPicPr>
            <a:picLocks noChangeAspect="1"/>
          </p:cNvPicPr>
          <p:nvPr/>
        </p:nvPicPr>
        <p:blipFill>
          <a:blip r:embed="rId5"/>
          <a:stretch>
            <a:fillRect/>
          </a:stretch>
        </p:blipFill>
        <p:spPr>
          <a:xfrm>
            <a:off x="3290238" y="5836639"/>
            <a:ext cx="2702002" cy="683368"/>
          </a:xfrm>
          <a:prstGeom prst="rect">
            <a:avLst/>
          </a:prstGeom>
        </p:spPr>
      </p:pic>
      <p:cxnSp>
        <p:nvCxnSpPr>
          <p:cNvPr id="20" name="Straight Connector 19">
            <a:extLst>
              <a:ext uri="{FF2B5EF4-FFF2-40B4-BE49-F238E27FC236}">
                <a16:creationId xmlns:a16="http://schemas.microsoft.com/office/drawing/2014/main" id="{E496E893-BE37-26D4-4325-3FA8134A2FB8}"/>
              </a:ext>
            </a:extLst>
          </p:cNvPr>
          <p:cNvCxnSpPr>
            <a:cxnSpLocks/>
          </p:cNvCxnSpPr>
          <p:nvPr/>
        </p:nvCxnSpPr>
        <p:spPr>
          <a:xfrm>
            <a:off x="3791463" y="4536333"/>
            <a:ext cx="1033456"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2715D0B8-3E97-29E8-7E9E-89A11ABB6E7E}"/>
              </a:ext>
            </a:extLst>
          </p:cNvPr>
          <p:cNvCxnSpPr>
            <a:cxnSpLocks/>
          </p:cNvCxnSpPr>
          <p:nvPr/>
        </p:nvCxnSpPr>
        <p:spPr>
          <a:xfrm>
            <a:off x="3290238" y="6320862"/>
            <a:ext cx="640412"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0942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95BD0-65DB-9E71-4AB2-50F23D990F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C8337-BBC0-E51C-3305-FAA6A45DCA45}"/>
              </a:ext>
            </a:extLst>
          </p:cNvPr>
          <p:cNvSpPr>
            <a:spLocks noGrp="1"/>
          </p:cNvSpPr>
          <p:nvPr>
            <p:ph type="title"/>
          </p:nvPr>
        </p:nvSpPr>
        <p:spPr/>
        <p:txBody>
          <a:bodyPr/>
          <a:lstStyle/>
          <a:p>
            <a:r>
              <a:rPr lang="es-CO" dirty="0"/>
              <a:t>EPV – </a:t>
            </a:r>
            <a:r>
              <a:rPr lang="es-CO" dirty="0" err="1"/>
              <a:t>Model</a:t>
            </a:r>
            <a:r>
              <a:rPr lang="es-CO" dirty="0"/>
              <a:t>: </a:t>
            </a:r>
            <a:r>
              <a:rPr lang="es-CO" dirty="0" err="1"/>
              <a:t>Summary</a:t>
            </a:r>
            <a:endParaRPr lang="en-US" dirty="0"/>
          </a:p>
        </p:txBody>
      </p:sp>
      <p:pic>
        <p:nvPicPr>
          <p:cNvPr id="4" name="Picture 3">
            <a:extLst>
              <a:ext uri="{FF2B5EF4-FFF2-40B4-BE49-F238E27FC236}">
                <a16:creationId xmlns:a16="http://schemas.microsoft.com/office/drawing/2014/main" id="{58C6724B-E640-BBE1-0F49-F7858C1F7912}"/>
              </a:ext>
            </a:extLst>
          </p:cNvPr>
          <p:cNvPicPr>
            <a:picLocks noChangeAspect="1"/>
          </p:cNvPicPr>
          <p:nvPr/>
        </p:nvPicPr>
        <p:blipFill>
          <a:blip r:embed="rId3"/>
          <a:stretch>
            <a:fillRect/>
          </a:stretch>
        </p:blipFill>
        <p:spPr>
          <a:xfrm>
            <a:off x="838200" y="3057423"/>
            <a:ext cx="5011033" cy="2186366"/>
          </a:xfrm>
          <a:prstGeom prst="rect">
            <a:avLst/>
          </a:prstGeom>
        </p:spPr>
      </p:pic>
      <p:sp>
        <p:nvSpPr>
          <p:cNvPr id="3" name="Rectangle 2">
            <a:extLst>
              <a:ext uri="{FF2B5EF4-FFF2-40B4-BE49-F238E27FC236}">
                <a16:creationId xmlns:a16="http://schemas.microsoft.com/office/drawing/2014/main" id="{AE0718BF-7F9E-C6FC-587D-40BCD104FF1F}"/>
              </a:ext>
            </a:extLst>
          </p:cNvPr>
          <p:cNvSpPr/>
          <p:nvPr/>
        </p:nvSpPr>
        <p:spPr>
          <a:xfrm>
            <a:off x="3446584" y="4587019"/>
            <a:ext cx="2539170" cy="6567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4">
            <a:extLst>
              <a:ext uri="{FF2B5EF4-FFF2-40B4-BE49-F238E27FC236}">
                <a16:creationId xmlns:a16="http://schemas.microsoft.com/office/drawing/2014/main" id="{413502E1-33DC-618F-4BC0-364605794FE8}"/>
              </a:ext>
            </a:extLst>
          </p:cNvPr>
          <p:cNvSpPr/>
          <p:nvPr/>
        </p:nvSpPr>
        <p:spPr>
          <a:xfrm flipV="1">
            <a:off x="6722446" y="4770375"/>
            <a:ext cx="376136" cy="2900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2B9DDC7-EDD2-A178-B19F-5F8E5EE673D4}"/>
              </a:ext>
            </a:extLst>
          </p:cNvPr>
          <p:cNvPicPr>
            <a:picLocks noChangeAspect="1"/>
          </p:cNvPicPr>
          <p:nvPr/>
        </p:nvPicPr>
        <p:blipFill rotWithShape="1">
          <a:blip r:embed="rId4"/>
          <a:srcRect b="71000"/>
          <a:stretch/>
        </p:blipFill>
        <p:spPr>
          <a:xfrm>
            <a:off x="8457617" y="2343282"/>
            <a:ext cx="1105054" cy="1428281"/>
          </a:xfrm>
          <a:prstGeom prst="rect">
            <a:avLst/>
          </a:prstGeom>
        </p:spPr>
      </p:pic>
      <p:pic>
        <p:nvPicPr>
          <p:cNvPr id="15" name="Picture 14">
            <a:extLst>
              <a:ext uri="{FF2B5EF4-FFF2-40B4-BE49-F238E27FC236}">
                <a16:creationId xmlns:a16="http://schemas.microsoft.com/office/drawing/2014/main" id="{8282B398-A570-FC4A-48A1-DB9EA3DBAD9A}"/>
              </a:ext>
            </a:extLst>
          </p:cNvPr>
          <p:cNvPicPr>
            <a:picLocks noChangeAspect="1"/>
          </p:cNvPicPr>
          <p:nvPr/>
        </p:nvPicPr>
        <p:blipFill rotWithShape="1">
          <a:blip r:embed="rId4"/>
          <a:srcRect t="54004"/>
          <a:stretch/>
        </p:blipFill>
        <p:spPr>
          <a:xfrm>
            <a:off x="8457617" y="3782734"/>
            <a:ext cx="1105054" cy="2265337"/>
          </a:xfrm>
          <a:prstGeom prst="rect">
            <a:avLst/>
          </a:prstGeom>
        </p:spPr>
      </p:pic>
    </p:spTree>
    <p:extLst>
      <p:ext uri="{BB962C8B-B14F-4D97-AF65-F5344CB8AC3E}">
        <p14:creationId xmlns:p14="http://schemas.microsoft.com/office/powerpoint/2010/main" val="3735240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EBAD-57E5-04F1-5F2B-725F19A2FF20}"/>
              </a:ext>
            </a:extLst>
          </p:cNvPr>
          <p:cNvSpPr>
            <a:spLocks noGrp="1"/>
          </p:cNvSpPr>
          <p:nvPr>
            <p:ph type="title"/>
          </p:nvPr>
        </p:nvSpPr>
        <p:spPr/>
        <p:txBody>
          <a:bodyPr/>
          <a:lstStyle/>
          <a:p>
            <a:r>
              <a:rPr lang="es-CO" dirty="0" err="1"/>
              <a:t>Spatial</a:t>
            </a:r>
            <a:r>
              <a:rPr lang="es-CO" dirty="0"/>
              <a:t> </a:t>
            </a:r>
            <a:r>
              <a:rPr lang="es-CO" dirty="0" err="1"/>
              <a:t>Features</a:t>
            </a:r>
            <a:endParaRPr lang="en-US" dirty="0"/>
          </a:p>
        </p:txBody>
      </p:sp>
      <p:pic>
        <p:nvPicPr>
          <p:cNvPr id="5" name="Picture 4">
            <a:extLst>
              <a:ext uri="{FF2B5EF4-FFF2-40B4-BE49-F238E27FC236}">
                <a16:creationId xmlns:a16="http://schemas.microsoft.com/office/drawing/2014/main" id="{4E44027C-8B53-477F-93AA-BE576EF8C49E}"/>
              </a:ext>
            </a:extLst>
          </p:cNvPr>
          <p:cNvPicPr>
            <a:picLocks noChangeAspect="1"/>
          </p:cNvPicPr>
          <p:nvPr/>
        </p:nvPicPr>
        <p:blipFill>
          <a:blip r:embed="rId2"/>
          <a:stretch>
            <a:fillRect/>
          </a:stretch>
        </p:blipFill>
        <p:spPr>
          <a:xfrm>
            <a:off x="978763" y="1999865"/>
            <a:ext cx="5751599" cy="4177098"/>
          </a:xfrm>
          <a:prstGeom prst="rect">
            <a:avLst/>
          </a:prstGeom>
        </p:spPr>
      </p:pic>
      <p:pic>
        <p:nvPicPr>
          <p:cNvPr id="7" name="Picture 6">
            <a:extLst>
              <a:ext uri="{FF2B5EF4-FFF2-40B4-BE49-F238E27FC236}">
                <a16:creationId xmlns:a16="http://schemas.microsoft.com/office/drawing/2014/main" id="{7B83DF81-2A2F-3E1C-507A-88CEE94369CC}"/>
              </a:ext>
            </a:extLst>
          </p:cNvPr>
          <p:cNvPicPr>
            <a:picLocks noChangeAspect="1"/>
          </p:cNvPicPr>
          <p:nvPr/>
        </p:nvPicPr>
        <p:blipFill>
          <a:blip r:embed="rId3"/>
          <a:stretch>
            <a:fillRect/>
          </a:stretch>
        </p:blipFill>
        <p:spPr>
          <a:xfrm>
            <a:off x="7239531" y="3210582"/>
            <a:ext cx="4623438" cy="1755664"/>
          </a:xfrm>
          <a:prstGeom prst="rect">
            <a:avLst/>
          </a:prstGeom>
        </p:spPr>
      </p:pic>
    </p:spTree>
    <p:extLst>
      <p:ext uri="{BB962C8B-B14F-4D97-AF65-F5344CB8AC3E}">
        <p14:creationId xmlns:p14="http://schemas.microsoft.com/office/powerpoint/2010/main" val="410636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6B53D-0B7B-9C7F-EE2A-7E96A77655C3}"/>
              </a:ext>
            </a:extLst>
          </p:cNvPr>
          <p:cNvSpPr>
            <a:spLocks noGrp="1"/>
          </p:cNvSpPr>
          <p:nvPr>
            <p:ph type="title"/>
          </p:nvPr>
        </p:nvSpPr>
        <p:spPr/>
        <p:txBody>
          <a:bodyPr/>
          <a:lstStyle/>
          <a:p>
            <a:r>
              <a:rPr lang="es-CO" dirty="0" err="1"/>
              <a:t>Expected</a:t>
            </a:r>
            <a:r>
              <a:rPr lang="es-CO" dirty="0"/>
              <a:t> </a:t>
            </a:r>
            <a:r>
              <a:rPr lang="es-CO" dirty="0" err="1"/>
              <a:t>Possesion</a:t>
            </a:r>
            <a:r>
              <a:rPr lang="es-CO" dirty="0"/>
              <a:t> </a:t>
            </a:r>
            <a:r>
              <a:rPr lang="es-CO" dirty="0" err="1"/>
              <a:t>Value</a:t>
            </a:r>
            <a:endParaRPr lang="en-US" dirty="0"/>
          </a:p>
        </p:txBody>
      </p:sp>
      <p:sp>
        <p:nvSpPr>
          <p:cNvPr id="3" name="Content Placeholder 2">
            <a:extLst>
              <a:ext uri="{FF2B5EF4-FFF2-40B4-BE49-F238E27FC236}">
                <a16:creationId xmlns:a16="http://schemas.microsoft.com/office/drawing/2014/main" id="{9A2BF80F-EC08-A394-3F69-1A77A367E724}"/>
              </a:ext>
            </a:extLst>
          </p:cNvPr>
          <p:cNvSpPr>
            <a:spLocks noGrp="1"/>
          </p:cNvSpPr>
          <p:nvPr>
            <p:ph idx="1"/>
          </p:nvPr>
        </p:nvSpPr>
        <p:spPr>
          <a:xfrm>
            <a:off x="838200" y="1397512"/>
            <a:ext cx="10515600" cy="699749"/>
          </a:xfrm>
        </p:spPr>
        <p:txBody>
          <a:bodyPr>
            <a:normAutofit lnSpcReduction="10000"/>
          </a:bodyPr>
          <a:lstStyle/>
          <a:p>
            <a:pPr algn="just"/>
            <a:r>
              <a:rPr lang="en-US" sz="2400" dirty="0"/>
              <a:t>The expected possession value (EPV) of a soccer possession </a:t>
            </a:r>
            <a:r>
              <a:rPr lang="en-US" sz="2400" u="sng" dirty="0"/>
              <a:t>represents the likelihood of a team scoring or conceding the next goal </a:t>
            </a:r>
            <a:r>
              <a:rPr lang="en-US" sz="2400" dirty="0"/>
              <a:t>at any time instance. </a:t>
            </a:r>
          </a:p>
        </p:txBody>
      </p:sp>
      <p:pic>
        <p:nvPicPr>
          <p:cNvPr id="5" name="Picture 4">
            <a:extLst>
              <a:ext uri="{FF2B5EF4-FFF2-40B4-BE49-F238E27FC236}">
                <a16:creationId xmlns:a16="http://schemas.microsoft.com/office/drawing/2014/main" id="{BB10AD4D-718E-AB18-7E3A-EE42F1E206B5}"/>
              </a:ext>
            </a:extLst>
          </p:cNvPr>
          <p:cNvPicPr>
            <a:picLocks noChangeAspect="1"/>
          </p:cNvPicPr>
          <p:nvPr/>
        </p:nvPicPr>
        <p:blipFill>
          <a:blip r:embed="rId2"/>
          <a:stretch>
            <a:fillRect/>
          </a:stretch>
        </p:blipFill>
        <p:spPr>
          <a:xfrm>
            <a:off x="2093943" y="2097261"/>
            <a:ext cx="8004113" cy="4760739"/>
          </a:xfrm>
          <a:prstGeom prst="rect">
            <a:avLst/>
          </a:prstGeom>
        </p:spPr>
      </p:pic>
    </p:spTree>
    <p:extLst>
      <p:ext uri="{BB962C8B-B14F-4D97-AF65-F5344CB8AC3E}">
        <p14:creationId xmlns:p14="http://schemas.microsoft.com/office/powerpoint/2010/main" val="270529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26F1-5D3C-439F-D59D-4744616E7BFF}"/>
              </a:ext>
            </a:extLst>
          </p:cNvPr>
          <p:cNvSpPr>
            <a:spLocks noGrp="1"/>
          </p:cNvSpPr>
          <p:nvPr>
            <p:ph type="title"/>
          </p:nvPr>
        </p:nvSpPr>
        <p:spPr/>
        <p:txBody>
          <a:bodyPr/>
          <a:lstStyle/>
          <a:p>
            <a:r>
              <a:rPr lang="es-CO" dirty="0"/>
              <a:t>Pass probability </a:t>
            </a:r>
            <a:r>
              <a:rPr lang="es-CO" dirty="0" err="1"/>
              <a:t>Model</a:t>
            </a:r>
            <a:endParaRPr lang="en-US" dirty="0"/>
          </a:p>
        </p:txBody>
      </p:sp>
      <p:pic>
        <p:nvPicPr>
          <p:cNvPr id="5" name="Picture 4">
            <a:extLst>
              <a:ext uri="{FF2B5EF4-FFF2-40B4-BE49-F238E27FC236}">
                <a16:creationId xmlns:a16="http://schemas.microsoft.com/office/drawing/2014/main" id="{F05040EF-4023-0304-3F49-9C51ABA5D617}"/>
              </a:ext>
            </a:extLst>
          </p:cNvPr>
          <p:cNvPicPr>
            <a:picLocks noChangeAspect="1"/>
          </p:cNvPicPr>
          <p:nvPr/>
        </p:nvPicPr>
        <p:blipFill>
          <a:blip r:embed="rId2"/>
          <a:stretch>
            <a:fillRect/>
          </a:stretch>
        </p:blipFill>
        <p:spPr>
          <a:xfrm>
            <a:off x="3279655" y="1803304"/>
            <a:ext cx="5632689" cy="4603057"/>
          </a:xfrm>
          <a:prstGeom prst="rect">
            <a:avLst/>
          </a:prstGeom>
        </p:spPr>
      </p:pic>
    </p:spTree>
    <p:extLst>
      <p:ext uri="{BB962C8B-B14F-4D97-AF65-F5344CB8AC3E}">
        <p14:creationId xmlns:p14="http://schemas.microsoft.com/office/powerpoint/2010/main" val="713565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2727-E0AF-9EB2-76AD-5A16AE6B882B}"/>
              </a:ext>
            </a:extLst>
          </p:cNvPr>
          <p:cNvSpPr>
            <a:spLocks noGrp="1"/>
          </p:cNvSpPr>
          <p:nvPr>
            <p:ph type="title"/>
          </p:nvPr>
        </p:nvSpPr>
        <p:spPr/>
        <p:txBody>
          <a:bodyPr/>
          <a:lstStyle/>
          <a:p>
            <a:r>
              <a:rPr lang="es-CO" dirty="0"/>
              <a:t>Pass </a:t>
            </a:r>
            <a:r>
              <a:rPr lang="es-CO" dirty="0" err="1"/>
              <a:t>expectation</a:t>
            </a:r>
            <a:r>
              <a:rPr lang="es-CO" dirty="0"/>
              <a:t> </a:t>
            </a:r>
            <a:r>
              <a:rPr lang="es-CO" dirty="0" err="1"/>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264D5C-AB0F-4035-6712-22ED57C732B8}"/>
                  </a:ext>
                </a:extLst>
              </p:cNvPr>
              <p:cNvSpPr>
                <a:spLocks noGrp="1"/>
              </p:cNvSpPr>
              <p:nvPr>
                <p:ph idx="1"/>
              </p:nvPr>
            </p:nvSpPr>
            <p:spPr>
              <a:xfrm>
                <a:off x="838200" y="1825625"/>
                <a:ext cx="10515600" cy="4289830"/>
              </a:xfrm>
            </p:spPr>
            <p:txBody>
              <a:bodyPr>
                <a:normAutofit fontScale="92500" lnSpcReduction="10000"/>
              </a:bodyPr>
              <a:lstStyle/>
              <a:p>
                <a:pPr algn="just"/>
                <a:r>
                  <a:rPr lang="en-US" dirty="0"/>
                  <a:t>To estimate </a:t>
                </a:r>
                <a14:m>
                  <m:oMath xmlns:m="http://schemas.openxmlformats.org/officeDocument/2006/math">
                    <m:r>
                      <a:rPr lang="es-CO" b="0" i="1" smtClean="0">
                        <a:latin typeface="Cambria Math" panose="02040503050406030204" pitchFamily="18" charset="0"/>
                      </a:rPr>
                      <m:t>𝐸</m:t>
                    </m:r>
                    <m:r>
                      <a:rPr lang="es-CO" b="0" i="1" smtClean="0">
                        <a:latin typeface="Cambria Math" panose="02040503050406030204" pitchFamily="18" charset="0"/>
                      </a:rPr>
                      <m:t>(</m:t>
                    </m:r>
                    <m:r>
                      <a:rPr lang="es-CO" b="0" i="1" smtClean="0">
                        <a:latin typeface="Cambria Math" panose="02040503050406030204" pitchFamily="18" charset="0"/>
                      </a:rPr>
                      <m:t>𝐺</m:t>
                    </m:r>
                    <m:r>
                      <a:rPr lang="es-CO" b="0" i="1" smtClean="0">
                        <a:latin typeface="Cambria Math" panose="02040503050406030204" pitchFamily="18" charset="0"/>
                      </a:rPr>
                      <m:t>|</m:t>
                    </m:r>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𝜌</m:t>
                    </m:r>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𝑂</m:t>
                        </m:r>
                      </m:e>
                      <m:sub>
                        <m:r>
                          <a:rPr lang="es-CO" b="0" i="1" smtClean="0">
                            <a:latin typeface="Cambria Math" panose="02040503050406030204" pitchFamily="18" charset="0"/>
                          </a:rPr>
                          <m:t>𝜌</m:t>
                        </m:r>
                      </m:sub>
                    </m:sSub>
                    <m:r>
                      <a:rPr lang="es-CO" b="0" i="1" smtClean="0">
                        <a:latin typeface="Cambria Math" panose="02040503050406030204" pitchFamily="18" charset="0"/>
                      </a:rPr>
                      <m:t>=1,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𝐷</m:t>
                        </m:r>
                      </m:e>
                      <m:sub>
                        <m:r>
                          <a:rPr lang="es-CO" b="0" i="1" smtClean="0">
                            <a:latin typeface="Cambria Math" panose="02040503050406030204" pitchFamily="18" charset="0"/>
                          </a:rPr>
                          <m:t>𝑡</m:t>
                        </m:r>
                      </m:sub>
                    </m:sSub>
                    <m:r>
                      <a:rPr lang="es-CO" b="0" i="1" smtClean="0">
                        <a:latin typeface="Cambria Math" panose="02040503050406030204" pitchFamily="18" charset="0"/>
                      </a:rPr>
                      <m:t>, </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𝑇</m:t>
                        </m:r>
                      </m:e>
                      <m:sub>
                        <m:r>
                          <a:rPr lang="es-CO" b="0" i="1" smtClean="0">
                            <a:latin typeface="Cambria Math" panose="02040503050406030204" pitchFamily="18" charset="0"/>
                          </a:rPr>
                          <m:t>𝑡</m:t>
                        </m:r>
                      </m:sub>
                    </m:sSub>
                    <m:r>
                      <a:rPr lang="es-CO" b="0" i="1" smtClean="0">
                        <a:latin typeface="Cambria Math" panose="02040503050406030204" pitchFamily="18" charset="0"/>
                      </a:rPr>
                      <m:t>)</m:t>
                    </m:r>
                  </m:oMath>
                </a14:m>
                <a:r>
                  <a:rPr lang="en-US" dirty="0"/>
                  <a:t> and </a:t>
                </a:r>
                <a14:m>
                  <m:oMath xmlns:m="http://schemas.openxmlformats.org/officeDocument/2006/math">
                    <m:r>
                      <a:rPr lang="es-CO" i="1">
                        <a:latin typeface="Cambria Math" panose="02040503050406030204" pitchFamily="18" charset="0"/>
                      </a:rPr>
                      <m:t>𝐸</m:t>
                    </m:r>
                    <m:r>
                      <a:rPr lang="es-CO" i="1">
                        <a:latin typeface="Cambria Math" panose="02040503050406030204" pitchFamily="18" charset="0"/>
                      </a:rPr>
                      <m:t>(</m:t>
                    </m:r>
                    <m:r>
                      <a:rPr lang="es-CO" i="1">
                        <a:latin typeface="Cambria Math" panose="02040503050406030204" pitchFamily="18" charset="0"/>
                      </a:rPr>
                      <m:t>𝐺</m:t>
                    </m:r>
                    <m:r>
                      <a:rPr lang="es-CO" i="1">
                        <a:latin typeface="Cambria Math" panose="02040503050406030204" pitchFamily="18" charset="0"/>
                      </a:rPr>
                      <m:t>|</m:t>
                    </m:r>
                    <m:r>
                      <a:rPr lang="es-CO" i="1">
                        <a:latin typeface="Cambria Math" panose="02040503050406030204" pitchFamily="18" charset="0"/>
                      </a:rPr>
                      <m:t>𝐴</m:t>
                    </m:r>
                    <m:r>
                      <a:rPr lang="es-CO" i="1">
                        <a:latin typeface="Cambria Math" panose="02040503050406030204" pitchFamily="18" charset="0"/>
                      </a:rPr>
                      <m:t>=</m:t>
                    </m:r>
                    <m:r>
                      <a:rPr lang="es-CO" i="1">
                        <a:latin typeface="Cambria Math" panose="02040503050406030204" pitchFamily="18" charset="0"/>
                      </a:rPr>
                      <m:t>𝜌</m:t>
                    </m:r>
                    <m:r>
                      <a:rPr lang="es-CO" i="1">
                        <a:latin typeface="Cambria Math" panose="02040503050406030204" pitchFamily="18" charset="0"/>
                      </a:rPr>
                      <m:t>, </m:t>
                    </m:r>
                    <m:sSub>
                      <m:sSubPr>
                        <m:ctrlPr>
                          <a:rPr lang="es-CO" i="1">
                            <a:latin typeface="Cambria Math" panose="02040503050406030204" pitchFamily="18" charset="0"/>
                          </a:rPr>
                        </m:ctrlPr>
                      </m:sSubPr>
                      <m:e>
                        <m:r>
                          <a:rPr lang="es-CO" i="1">
                            <a:latin typeface="Cambria Math" panose="02040503050406030204" pitchFamily="18" charset="0"/>
                          </a:rPr>
                          <m:t>𝑂</m:t>
                        </m:r>
                      </m:e>
                      <m:sub>
                        <m:r>
                          <a:rPr lang="es-CO" i="1">
                            <a:latin typeface="Cambria Math" panose="02040503050406030204" pitchFamily="18" charset="0"/>
                          </a:rPr>
                          <m:t>𝜌</m:t>
                        </m:r>
                      </m:sub>
                    </m:sSub>
                    <m:r>
                      <a:rPr lang="es-CO" i="1">
                        <a:latin typeface="Cambria Math" panose="02040503050406030204" pitchFamily="18" charset="0"/>
                      </a:rPr>
                      <m:t>=</m:t>
                    </m:r>
                    <m:r>
                      <a:rPr lang="es-CO" b="0" i="1" smtClean="0">
                        <a:latin typeface="Cambria Math" panose="02040503050406030204" pitchFamily="18" charset="0"/>
                      </a:rPr>
                      <m:t>0</m:t>
                    </m:r>
                    <m:r>
                      <a:rPr lang="es-CO" i="1">
                        <a:latin typeface="Cambria Math" panose="02040503050406030204" pitchFamily="18" charset="0"/>
                      </a:rPr>
                      <m:t>, </m:t>
                    </m:r>
                    <m:sSub>
                      <m:sSubPr>
                        <m:ctrlPr>
                          <a:rPr lang="es-CO" i="1">
                            <a:latin typeface="Cambria Math" panose="02040503050406030204" pitchFamily="18" charset="0"/>
                          </a:rPr>
                        </m:ctrlPr>
                      </m:sSubPr>
                      <m:e>
                        <m:r>
                          <a:rPr lang="es-CO" i="1">
                            <a:latin typeface="Cambria Math" panose="02040503050406030204" pitchFamily="18" charset="0"/>
                          </a:rPr>
                          <m:t>𝐷</m:t>
                        </m:r>
                      </m:e>
                      <m:sub>
                        <m:r>
                          <a:rPr lang="es-CO" i="1">
                            <a:latin typeface="Cambria Math" panose="02040503050406030204" pitchFamily="18" charset="0"/>
                          </a:rPr>
                          <m:t>𝑡</m:t>
                        </m:r>
                      </m:sub>
                    </m:sSub>
                    <m:r>
                      <a:rPr lang="es-CO" i="1">
                        <a:latin typeface="Cambria Math" panose="02040503050406030204" pitchFamily="18" charset="0"/>
                      </a:rPr>
                      <m:t>, </m:t>
                    </m:r>
                    <m:sSub>
                      <m:sSubPr>
                        <m:ctrlPr>
                          <a:rPr lang="es-CO" i="1">
                            <a:latin typeface="Cambria Math" panose="02040503050406030204" pitchFamily="18" charset="0"/>
                          </a:rPr>
                        </m:ctrlPr>
                      </m:sSubPr>
                      <m:e>
                        <m:r>
                          <a:rPr lang="es-CO" i="1">
                            <a:latin typeface="Cambria Math" panose="02040503050406030204" pitchFamily="18" charset="0"/>
                          </a:rPr>
                          <m:t>𝑇</m:t>
                        </m:r>
                      </m:e>
                      <m:sub>
                        <m:r>
                          <a:rPr lang="es-CO" i="1">
                            <a:latin typeface="Cambria Math" panose="02040503050406030204" pitchFamily="18" charset="0"/>
                          </a:rPr>
                          <m:t>𝑡</m:t>
                        </m:r>
                      </m:sub>
                    </m:sSub>
                    <m:r>
                      <a:rPr lang="es-CO" i="1">
                        <a:latin typeface="Cambria Math" panose="02040503050406030204" pitchFamily="18" charset="0"/>
                      </a:rPr>
                      <m:t>)</m:t>
                    </m:r>
                  </m:oMath>
                </a14:m>
                <a:r>
                  <a:rPr lang="en-US" dirty="0"/>
                  <a:t>, that correspond to the expected value of successful and unsuccessful passes, they learn two models under similar architecture.</a:t>
                </a:r>
              </a:p>
              <a:p>
                <a:pPr algn="just"/>
                <a:r>
                  <a:rPr lang="en-US" dirty="0"/>
                  <a:t>One model is learned with successful passes and the other with missed passes</a:t>
                </a:r>
              </a:p>
              <a:p>
                <a:pPr algn="just"/>
                <a:r>
                  <a:rPr lang="en-US" dirty="0"/>
                  <a:t>The input data matrix consists of 16 different layers with equivalent location, velocity, distance, and angular information to those selected for the pass success probability model</a:t>
                </a:r>
              </a:p>
              <a:p>
                <a:pPr algn="just"/>
                <a:r>
                  <a:rPr lang="en-US" dirty="0"/>
                  <a:t>Append a series of layers corresponding to contextual features related to outplayed players’ concepts and dynamic pressure lines. Also, they added a layer with the pass probability surface. </a:t>
                </a:r>
              </a:p>
            </p:txBody>
          </p:sp>
        </mc:Choice>
        <mc:Fallback>
          <p:sp>
            <p:nvSpPr>
              <p:cNvPr id="3" name="Content Placeholder 2">
                <a:extLst>
                  <a:ext uri="{FF2B5EF4-FFF2-40B4-BE49-F238E27FC236}">
                    <a16:creationId xmlns:a16="http://schemas.microsoft.com/office/drawing/2014/main" id="{F3264D5C-AB0F-4035-6712-22ED57C732B8}"/>
                  </a:ext>
                </a:extLst>
              </p:cNvPr>
              <p:cNvSpPr>
                <a:spLocks noGrp="1" noRot="1" noChangeAspect="1" noMove="1" noResize="1" noEditPoints="1" noAdjustHandles="1" noChangeArrowheads="1" noChangeShapeType="1" noTextEdit="1"/>
              </p:cNvSpPr>
              <p:nvPr>
                <p:ph idx="1"/>
              </p:nvPr>
            </p:nvSpPr>
            <p:spPr>
              <a:xfrm>
                <a:off x="838200" y="1825625"/>
                <a:ext cx="10515600" cy="4289830"/>
              </a:xfrm>
              <a:blipFill>
                <a:blip r:embed="rId2"/>
                <a:stretch>
                  <a:fillRect l="-928" t="-2557" r="-986"/>
                </a:stretch>
              </a:blipFill>
            </p:spPr>
            <p:txBody>
              <a:bodyPr/>
              <a:lstStyle/>
              <a:p>
                <a:r>
                  <a:rPr lang="en-US">
                    <a:noFill/>
                  </a:rPr>
                  <a:t> </a:t>
                </a:r>
              </a:p>
            </p:txBody>
          </p:sp>
        </mc:Fallback>
      </mc:AlternateContent>
    </p:spTree>
    <p:extLst>
      <p:ext uri="{BB962C8B-B14F-4D97-AF65-F5344CB8AC3E}">
        <p14:creationId xmlns:p14="http://schemas.microsoft.com/office/powerpoint/2010/main" val="3773884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56F2-045E-BA16-F3DC-1904104C44AA}"/>
              </a:ext>
            </a:extLst>
          </p:cNvPr>
          <p:cNvSpPr>
            <a:spLocks noGrp="1"/>
          </p:cNvSpPr>
          <p:nvPr>
            <p:ph type="title"/>
          </p:nvPr>
        </p:nvSpPr>
        <p:spPr/>
        <p:txBody>
          <a:bodyPr/>
          <a:lstStyle/>
          <a:p>
            <a:r>
              <a:rPr lang="es-CO" dirty="0"/>
              <a:t>Experimental </a:t>
            </a:r>
            <a:r>
              <a:rPr lang="es-CO" dirty="0" err="1"/>
              <a:t>Setup</a:t>
            </a:r>
            <a:endParaRPr lang="en-US" dirty="0"/>
          </a:p>
        </p:txBody>
      </p:sp>
      <p:sp>
        <p:nvSpPr>
          <p:cNvPr id="3" name="Content Placeholder 2">
            <a:extLst>
              <a:ext uri="{FF2B5EF4-FFF2-40B4-BE49-F238E27FC236}">
                <a16:creationId xmlns:a16="http://schemas.microsoft.com/office/drawing/2014/main" id="{783653F3-67EA-C883-5E2E-C803C76C32D3}"/>
              </a:ext>
            </a:extLst>
          </p:cNvPr>
          <p:cNvSpPr>
            <a:spLocks noGrp="1"/>
          </p:cNvSpPr>
          <p:nvPr>
            <p:ph idx="1"/>
          </p:nvPr>
        </p:nvSpPr>
        <p:spPr/>
        <p:txBody>
          <a:bodyPr/>
          <a:lstStyle/>
          <a:p>
            <a:pPr algn="just"/>
            <a:r>
              <a:rPr lang="es-CO" dirty="0"/>
              <a:t>633 English Premier League </a:t>
            </a:r>
            <a:r>
              <a:rPr lang="es-CO" dirty="0" err="1"/>
              <a:t>from</a:t>
            </a:r>
            <a:r>
              <a:rPr lang="es-CO" dirty="0"/>
              <a:t> the 2013/14 and 2014/15 </a:t>
            </a:r>
            <a:r>
              <a:rPr lang="es-CO" dirty="0" err="1"/>
              <a:t>season</a:t>
            </a:r>
            <a:r>
              <a:rPr lang="es-CO" dirty="0"/>
              <a:t>. </a:t>
            </a:r>
            <a:r>
              <a:rPr lang="en-US" dirty="0"/>
              <a:t>Tracking data source consists of every player’s location and the ball at a 10Hz sampling rate, obtained through semi-automated player and ball tracking performed on match videos.</a:t>
            </a:r>
          </a:p>
          <a:p>
            <a:pPr algn="just"/>
            <a:endParaRPr lang="en-US" dirty="0"/>
          </a:p>
        </p:txBody>
      </p:sp>
      <p:pic>
        <p:nvPicPr>
          <p:cNvPr id="5" name="Picture 4">
            <a:extLst>
              <a:ext uri="{FF2B5EF4-FFF2-40B4-BE49-F238E27FC236}">
                <a16:creationId xmlns:a16="http://schemas.microsoft.com/office/drawing/2014/main" id="{240CD661-EC59-6E32-BA79-29DE848DB409}"/>
              </a:ext>
            </a:extLst>
          </p:cNvPr>
          <p:cNvPicPr>
            <a:picLocks noChangeAspect="1"/>
          </p:cNvPicPr>
          <p:nvPr/>
        </p:nvPicPr>
        <p:blipFill>
          <a:blip r:embed="rId2"/>
          <a:stretch>
            <a:fillRect/>
          </a:stretch>
        </p:blipFill>
        <p:spPr>
          <a:xfrm>
            <a:off x="2744401" y="4163421"/>
            <a:ext cx="6703197" cy="1539356"/>
          </a:xfrm>
          <a:prstGeom prst="rect">
            <a:avLst/>
          </a:prstGeom>
        </p:spPr>
      </p:pic>
    </p:spTree>
    <p:extLst>
      <p:ext uri="{BB962C8B-B14F-4D97-AF65-F5344CB8AC3E}">
        <p14:creationId xmlns:p14="http://schemas.microsoft.com/office/powerpoint/2010/main" val="3562105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68DD-01FF-7B2B-2ED4-B25E9CB37846}"/>
              </a:ext>
            </a:extLst>
          </p:cNvPr>
          <p:cNvSpPr>
            <a:spLocks noGrp="1"/>
          </p:cNvSpPr>
          <p:nvPr>
            <p:ph type="title"/>
          </p:nvPr>
        </p:nvSpPr>
        <p:spPr/>
        <p:txBody>
          <a:bodyPr/>
          <a:lstStyle/>
          <a:p>
            <a:r>
              <a:rPr lang="en-US" dirty="0"/>
              <a:t>A real‑time control room</a:t>
            </a:r>
          </a:p>
        </p:txBody>
      </p:sp>
      <p:sp>
        <p:nvSpPr>
          <p:cNvPr id="3" name="Content Placeholder 2">
            <a:extLst>
              <a:ext uri="{FF2B5EF4-FFF2-40B4-BE49-F238E27FC236}">
                <a16:creationId xmlns:a16="http://schemas.microsoft.com/office/drawing/2014/main" id="{00B9F56A-3B7D-89A7-09C1-A410950093E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B12D3F6-B179-8DA0-124D-247CDD1A8FC9}"/>
              </a:ext>
            </a:extLst>
          </p:cNvPr>
          <p:cNvPicPr>
            <a:picLocks noChangeAspect="1"/>
          </p:cNvPicPr>
          <p:nvPr/>
        </p:nvPicPr>
        <p:blipFill>
          <a:blip r:embed="rId2"/>
          <a:stretch>
            <a:fillRect/>
          </a:stretch>
        </p:blipFill>
        <p:spPr>
          <a:xfrm>
            <a:off x="2425724" y="1690688"/>
            <a:ext cx="7084307" cy="4639079"/>
          </a:xfrm>
          <a:prstGeom prst="rect">
            <a:avLst/>
          </a:prstGeom>
        </p:spPr>
      </p:pic>
    </p:spTree>
    <p:extLst>
      <p:ext uri="{BB962C8B-B14F-4D97-AF65-F5344CB8AC3E}">
        <p14:creationId xmlns:p14="http://schemas.microsoft.com/office/powerpoint/2010/main" val="3606205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C6CA-F7F8-9F8B-41B9-6B88382CE2E3}"/>
              </a:ext>
            </a:extLst>
          </p:cNvPr>
          <p:cNvSpPr>
            <a:spLocks noGrp="1"/>
          </p:cNvSpPr>
          <p:nvPr>
            <p:ph type="title"/>
          </p:nvPr>
        </p:nvSpPr>
        <p:spPr/>
        <p:txBody>
          <a:bodyPr/>
          <a:lstStyle/>
          <a:p>
            <a:r>
              <a:rPr lang="es-CO" dirty="0" err="1"/>
              <a:t>Comparison</a:t>
            </a:r>
            <a:r>
              <a:rPr lang="es-CO" dirty="0"/>
              <a:t> </a:t>
            </a:r>
            <a:r>
              <a:rPr lang="es-CO" dirty="0" err="1"/>
              <a:t>of</a:t>
            </a:r>
            <a:r>
              <a:rPr lang="es-CO" dirty="0"/>
              <a:t> </a:t>
            </a:r>
            <a:r>
              <a:rPr lang="es-CO" dirty="0" err="1"/>
              <a:t>actions</a:t>
            </a:r>
            <a:endParaRPr lang="en-US" dirty="0"/>
          </a:p>
        </p:txBody>
      </p:sp>
      <p:pic>
        <p:nvPicPr>
          <p:cNvPr id="7" name="Content Placeholder 6">
            <a:extLst>
              <a:ext uri="{FF2B5EF4-FFF2-40B4-BE49-F238E27FC236}">
                <a16:creationId xmlns:a16="http://schemas.microsoft.com/office/drawing/2014/main" id="{23C8D49C-D8C9-8878-C95C-0F8051671E5C}"/>
              </a:ext>
            </a:extLst>
          </p:cNvPr>
          <p:cNvPicPr>
            <a:picLocks noGrp="1" noChangeAspect="1"/>
          </p:cNvPicPr>
          <p:nvPr>
            <p:ph idx="1"/>
          </p:nvPr>
        </p:nvPicPr>
        <p:blipFill>
          <a:blip r:embed="rId2"/>
          <a:stretch>
            <a:fillRect/>
          </a:stretch>
        </p:blipFill>
        <p:spPr>
          <a:xfrm>
            <a:off x="3597059" y="1825625"/>
            <a:ext cx="4997881" cy="4351338"/>
          </a:xfrm>
        </p:spPr>
      </p:pic>
    </p:spTree>
    <p:extLst>
      <p:ext uri="{BB962C8B-B14F-4D97-AF65-F5344CB8AC3E}">
        <p14:creationId xmlns:p14="http://schemas.microsoft.com/office/powerpoint/2010/main" val="22921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BFA53-5C2F-018D-017C-9C08ACA0D7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01DA20-3274-9FC6-8BDC-95FC82C138FA}"/>
              </a:ext>
            </a:extLst>
          </p:cNvPr>
          <p:cNvSpPr>
            <a:spLocks noGrp="1"/>
          </p:cNvSpPr>
          <p:nvPr>
            <p:ph idx="1"/>
          </p:nvPr>
        </p:nvSpPr>
        <p:spPr/>
        <p:txBody>
          <a:bodyPr>
            <a:normAutofit lnSpcReduction="10000"/>
          </a:bodyPr>
          <a:lstStyle/>
          <a:p>
            <a:pPr algn="just"/>
            <a:r>
              <a:rPr lang="es-CO" dirty="0"/>
              <a:t>Off-</a:t>
            </a:r>
            <a:r>
              <a:rPr lang="es-CO" dirty="0" err="1"/>
              <a:t>ball</a:t>
            </a:r>
            <a:r>
              <a:rPr lang="es-CO" dirty="0"/>
              <a:t> &amp; </a:t>
            </a:r>
            <a:r>
              <a:rPr lang="es-CO" dirty="0" err="1"/>
              <a:t>on-ball</a:t>
            </a:r>
            <a:r>
              <a:rPr lang="en-US" dirty="0"/>
              <a:t>: The on-ball advantage is calculated as the sum of the EPV added of passes with positive EPV added. On the other hand, the off-ball advantage is calculated as the sum of positive potential EPV added. We then say that a player has an off-ball advantage if he is located in a position where, in case of receiving a pass, the EPV would increase.</a:t>
            </a:r>
          </a:p>
          <a:p>
            <a:pPr algn="just"/>
            <a:endParaRPr lang="en-US" dirty="0"/>
          </a:p>
          <a:p>
            <a:pPr algn="just"/>
            <a:endParaRPr lang="en-US" dirty="0"/>
          </a:p>
          <a:p>
            <a:pPr algn="just"/>
            <a:r>
              <a:rPr lang="en-US" dirty="0"/>
              <a:t>This section uses EPV passing components and dynamic pressure lines to analyze how to press Brendan Rodgers’ Liverpool (season 14/15).</a:t>
            </a:r>
            <a:endParaRPr lang="es-CO" dirty="0"/>
          </a:p>
        </p:txBody>
      </p:sp>
    </p:spTree>
    <p:extLst>
      <p:ext uri="{BB962C8B-B14F-4D97-AF65-F5344CB8AC3E}">
        <p14:creationId xmlns:p14="http://schemas.microsoft.com/office/powerpoint/2010/main" val="1415571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80AE-105A-97CC-9DCE-4D70E28B865D}"/>
              </a:ext>
            </a:extLst>
          </p:cNvPr>
          <p:cNvSpPr>
            <a:spLocks noGrp="1"/>
          </p:cNvSpPr>
          <p:nvPr>
            <p:ph type="title"/>
          </p:nvPr>
        </p:nvSpPr>
        <p:spPr/>
        <p:txBody>
          <a:bodyPr/>
          <a:lstStyle/>
          <a:p>
            <a:r>
              <a:rPr lang="es-CO" dirty="0"/>
              <a:t>Pressing Liverpool</a:t>
            </a:r>
            <a:endParaRPr lang="en-US" dirty="0"/>
          </a:p>
        </p:txBody>
      </p:sp>
      <p:pic>
        <p:nvPicPr>
          <p:cNvPr id="5" name="Content Placeholder 4">
            <a:extLst>
              <a:ext uri="{FF2B5EF4-FFF2-40B4-BE49-F238E27FC236}">
                <a16:creationId xmlns:a16="http://schemas.microsoft.com/office/drawing/2014/main" id="{7A8D69FB-EAEF-2084-D475-77AA23C5350F}"/>
              </a:ext>
            </a:extLst>
          </p:cNvPr>
          <p:cNvPicPr>
            <a:picLocks noGrp="1" noChangeAspect="1"/>
          </p:cNvPicPr>
          <p:nvPr>
            <p:ph idx="1"/>
          </p:nvPr>
        </p:nvPicPr>
        <p:blipFill>
          <a:blip r:embed="rId2"/>
          <a:stretch>
            <a:fillRect/>
          </a:stretch>
        </p:blipFill>
        <p:spPr>
          <a:xfrm>
            <a:off x="4989656" y="1819275"/>
            <a:ext cx="6364144" cy="4351338"/>
          </a:xfrm>
        </p:spPr>
      </p:pic>
      <p:sp>
        <p:nvSpPr>
          <p:cNvPr id="4" name="Content Placeholder 2">
            <a:extLst>
              <a:ext uri="{FF2B5EF4-FFF2-40B4-BE49-F238E27FC236}">
                <a16:creationId xmlns:a16="http://schemas.microsoft.com/office/drawing/2014/main" id="{08E32607-EEE6-5E2E-4D29-E7467B3989A9}"/>
              </a:ext>
            </a:extLst>
          </p:cNvPr>
          <p:cNvSpPr txBox="1">
            <a:spLocks/>
          </p:cNvSpPr>
          <p:nvPr/>
        </p:nvSpPr>
        <p:spPr>
          <a:xfrm>
            <a:off x="838200" y="1825625"/>
            <a:ext cx="393065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CO" sz="2400" dirty="0"/>
              <a:t>Against 3-4-3:</a:t>
            </a:r>
          </a:p>
          <a:p>
            <a:pPr lvl="1" algn="just"/>
            <a:r>
              <a:rPr lang="es-CO" sz="2000" dirty="0"/>
              <a:t>Liverpool can </a:t>
            </a:r>
            <a:r>
              <a:rPr lang="es-CO" sz="2000" dirty="0" err="1"/>
              <a:t>create</a:t>
            </a:r>
            <a:r>
              <a:rPr lang="es-CO" sz="2000" dirty="0"/>
              <a:t> </a:t>
            </a:r>
            <a:r>
              <a:rPr lang="es-CO" sz="2000" dirty="0" err="1"/>
              <a:t>higher</a:t>
            </a:r>
            <a:r>
              <a:rPr lang="es-CO" sz="2000" dirty="0"/>
              <a:t> off-</a:t>
            </a:r>
            <a:r>
              <a:rPr lang="es-CO" sz="2000" dirty="0" err="1"/>
              <a:t>ball</a:t>
            </a:r>
            <a:r>
              <a:rPr lang="es-CO" sz="2000" dirty="0"/>
              <a:t> </a:t>
            </a:r>
            <a:r>
              <a:rPr lang="es-CO" sz="2000" dirty="0" err="1"/>
              <a:t>advantages</a:t>
            </a:r>
            <a:r>
              <a:rPr lang="es-CO" sz="2000" dirty="0"/>
              <a:t> </a:t>
            </a:r>
            <a:r>
              <a:rPr lang="es-CO" sz="2000" dirty="0" err="1"/>
              <a:t>before</a:t>
            </a:r>
            <a:r>
              <a:rPr lang="es-CO" sz="2000" dirty="0"/>
              <a:t> the </a:t>
            </a:r>
            <a:r>
              <a:rPr lang="es-CO" sz="2000" dirty="0" err="1"/>
              <a:t>second</a:t>
            </a:r>
            <a:r>
              <a:rPr lang="es-CO" sz="2000" dirty="0"/>
              <a:t> </a:t>
            </a:r>
            <a:r>
              <a:rPr lang="es-CO" sz="2000" dirty="0" err="1"/>
              <a:t>pressure</a:t>
            </a:r>
            <a:r>
              <a:rPr lang="es-CO" sz="2000" dirty="0"/>
              <a:t> line. </a:t>
            </a:r>
            <a:r>
              <a:rPr lang="es-CO" sz="2000" dirty="0" err="1"/>
              <a:t>Manages</a:t>
            </a:r>
            <a:r>
              <a:rPr lang="es-CO" sz="2000" dirty="0"/>
              <a:t> </a:t>
            </a:r>
            <a:r>
              <a:rPr lang="es-CO" sz="2000" dirty="0" err="1"/>
              <a:t>to</a:t>
            </a:r>
            <a:r>
              <a:rPr lang="es-CO" sz="2000" dirty="0"/>
              <a:t> break the first line </a:t>
            </a:r>
            <a:r>
              <a:rPr lang="es-CO" sz="2000" dirty="0" err="1"/>
              <a:t>by</a:t>
            </a:r>
            <a:r>
              <a:rPr lang="es-CO" sz="2000" dirty="0"/>
              <a:t> the </a:t>
            </a:r>
            <a:r>
              <a:rPr lang="es-CO" sz="2000" dirty="0" err="1"/>
              <a:t>inside</a:t>
            </a:r>
            <a:r>
              <a:rPr lang="es-CO" sz="2000" dirty="0"/>
              <a:t>.</a:t>
            </a:r>
          </a:p>
          <a:p>
            <a:pPr algn="just"/>
            <a:r>
              <a:rPr lang="es-CO" sz="2400" dirty="0"/>
              <a:t>4-4-2: </a:t>
            </a:r>
          </a:p>
          <a:p>
            <a:pPr lvl="1" algn="just"/>
            <a:r>
              <a:rPr lang="en-US" sz="2000" dirty="0"/>
              <a:t>Liverpool has more difficulties in breaking the first line, facilitate long ball to the sides.</a:t>
            </a:r>
          </a:p>
          <a:p>
            <a:pPr algn="just"/>
            <a:r>
              <a:rPr lang="en-US" sz="2400" dirty="0"/>
              <a:t>4-3-3:</a:t>
            </a:r>
          </a:p>
          <a:p>
            <a:pPr lvl="1" algn="just"/>
            <a:r>
              <a:rPr lang="en-US" sz="2000" dirty="0"/>
              <a:t>An ideal pressing formation for avoiding Liverpool playing inside the pressing block.</a:t>
            </a:r>
          </a:p>
          <a:p>
            <a:pPr algn="just"/>
            <a:r>
              <a:rPr lang="en-US" sz="2400" dirty="0"/>
              <a:t>5-3-2:</a:t>
            </a:r>
          </a:p>
          <a:p>
            <a:pPr lvl="1" algn="just"/>
            <a:r>
              <a:rPr lang="en-US" sz="2000" dirty="0"/>
              <a:t>Provides significant advantages to Liverpool that can create spaces both by the inside above the 1</a:t>
            </a:r>
            <a:r>
              <a:rPr lang="en-US" sz="2000" baseline="30000" dirty="0"/>
              <a:t>st</a:t>
            </a:r>
            <a:r>
              <a:rPr lang="en-US" sz="2000" dirty="0"/>
              <a:t> pressure line and behind the defenders.</a:t>
            </a:r>
          </a:p>
        </p:txBody>
      </p:sp>
    </p:spTree>
    <p:extLst>
      <p:ext uri="{BB962C8B-B14F-4D97-AF65-F5344CB8AC3E}">
        <p14:creationId xmlns:p14="http://schemas.microsoft.com/office/powerpoint/2010/main" val="3741328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8272-7272-8046-E481-17078A5701B2}"/>
              </a:ext>
            </a:extLst>
          </p:cNvPr>
          <p:cNvSpPr>
            <a:spLocks noGrp="1"/>
          </p:cNvSpPr>
          <p:nvPr>
            <p:ph type="title"/>
          </p:nvPr>
        </p:nvSpPr>
        <p:spPr/>
        <p:txBody>
          <a:bodyPr/>
          <a:lstStyle/>
          <a:p>
            <a:r>
              <a:rPr lang="es-CO" dirty="0"/>
              <a:t>David Silva</a:t>
            </a:r>
            <a:endParaRPr lang="en-US" dirty="0"/>
          </a:p>
        </p:txBody>
      </p:sp>
      <p:pic>
        <p:nvPicPr>
          <p:cNvPr id="5" name="Content Placeholder 4">
            <a:extLst>
              <a:ext uri="{FF2B5EF4-FFF2-40B4-BE49-F238E27FC236}">
                <a16:creationId xmlns:a16="http://schemas.microsoft.com/office/drawing/2014/main" id="{040ED310-070C-3579-E6EF-D033B4D9EED1}"/>
              </a:ext>
            </a:extLst>
          </p:cNvPr>
          <p:cNvPicPr>
            <a:picLocks noGrp="1" noChangeAspect="1"/>
          </p:cNvPicPr>
          <p:nvPr>
            <p:ph idx="1"/>
          </p:nvPr>
        </p:nvPicPr>
        <p:blipFill>
          <a:blip r:embed="rId2"/>
          <a:stretch>
            <a:fillRect/>
          </a:stretch>
        </p:blipFill>
        <p:spPr>
          <a:xfrm>
            <a:off x="5826166" y="1517650"/>
            <a:ext cx="5124367" cy="4703763"/>
          </a:xfrm>
        </p:spPr>
      </p:pic>
      <p:sp>
        <p:nvSpPr>
          <p:cNvPr id="3" name="Content Placeholder 2">
            <a:extLst>
              <a:ext uri="{FF2B5EF4-FFF2-40B4-BE49-F238E27FC236}">
                <a16:creationId xmlns:a16="http://schemas.microsoft.com/office/drawing/2014/main" id="{0425D967-A2BF-07D3-8EB2-7443330DBB65}"/>
              </a:ext>
            </a:extLst>
          </p:cNvPr>
          <p:cNvSpPr txBox="1">
            <a:spLocks/>
          </p:cNvSpPr>
          <p:nvPr/>
        </p:nvSpPr>
        <p:spPr>
          <a:xfrm>
            <a:off x="838200" y="1825625"/>
            <a:ext cx="4394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We can see that both the wingers and forwards generate space for Silva and receive high added value from his passes.</a:t>
            </a:r>
          </a:p>
          <a:p>
            <a:pPr algn="just"/>
            <a:r>
              <a:rPr lang="en-US" sz="1800" dirty="0"/>
              <a:t>The most frequently selected player is Yaya Touré, who also looks for Silva often and is the midfielder providing the highest value to him.</a:t>
            </a:r>
            <a:endParaRPr lang="en-US" sz="1200" dirty="0"/>
          </a:p>
          <a:p>
            <a:pPr algn="just"/>
            <a:r>
              <a:rPr lang="en-US" sz="1800" dirty="0"/>
              <a:t>This information allows the coach to gain a deeper understanding of the effective off-ball and on-ball value relationship that is expected from every pair of players and can be useful for designing playing strategies before a match.</a:t>
            </a:r>
            <a:endParaRPr lang="en-US" sz="4400" dirty="0"/>
          </a:p>
        </p:txBody>
      </p:sp>
    </p:spTree>
    <p:extLst>
      <p:ext uri="{BB962C8B-B14F-4D97-AF65-F5344CB8AC3E}">
        <p14:creationId xmlns:p14="http://schemas.microsoft.com/office/powerpoint/2010/main" val="3898404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B5FAB-6BF9-14C6-BF85-14212EC18BB9}"/>
              </a:ext>
            </a:extLst>
          </p:cNvPr>
          <p:cNvSpPr>
            <a:spLocks noGrp="1"/>
          </p:cNvSpPr>
          <p:nvPr>
            <p:ph type="title"/>
          </p:nvPr>
        </p:nvSpPr>
        <p:spPr/>
        <p:txBody>
          <a:bodyPr/>
          <a:lstStyle/>
          <a:p>
            <a:r>
              <a:rPr lang="es-CO" dirty="0" err="1"/>
              <a:t>Conclusions</a:t>
            </a:r>
            <a:endParaRPr lang="en-US" dirty="0"/>
          </a:p>
        </p:txBody>
      </p:sp>
      <p:sp>
        <p:nvSpPr>
          <p:cNvPr id="3" name="Content Placeholder 2">
            <a:extLst>
              <a:ext uri="{FF2B5EF4-FFF2-40B4-BE49-F238E27FC236}">
                <a16:creationId xmlns:a16="http://schemas.microsoft.com/office/drawing/2014/main" id="{7D622CD7-4777-2B12-2FF4-7A25FFF1B62B}"/>
              </a:ext>
            </a:extLst>
          </p:cNvPr>
          <p:cNvSpPr>
            <a:spLocks noGrp="1"/>
          </p:cNvSpPr>
          <p:nvPr>
            <p:ph idx="1"/>
          </p:nvPr>
        </p:nvSpPr>
        <p:spPr/>
        <p:txBody>
          <a:bodyPr>
            <a:normAutofit fontScale="92500" lnSpcReduction="10000"/>
          </a:bodyPr>
          <a:lstStyle/>
          <a:p>
            <a:pPr algn="just"/>
            <a:r>
              <a:rPr lang="en-US" dirty="0"/>
              <a:t>This paper presents a comprehensive approach for estimating the instantaneous expected value of possessions in soccer. </a:t>
            </a:r>
          </a:p>
          <a:p>
            <a:pPr algn="just"/>
            <a:r>
              <a:rPr lang="en-US" dirty="0"/>
              <a:t>One of the main contributions of this work is showing that by deconstructing a single expectation into a series of lower-level statistical components and then estimating each of these components separately, we can gain greater interpretation insight into how these different elements impact the final joint estimation.</a:t>
            </a:r>
          </a:p>
          <a:p>
            <a:pPr algn="just"/>
            <a:r>
              <a:rPr lang="en-US" dirty="0"/>
              <a:t>Limitations: </a:t>
            </a:r>
          </a:p>
          <a:p>
            <a:pPr lvl="1" algn="just"/>
            <a:r>
              <a:rPr lang="en-US" dirty="0"/>
              <a:t>Does not include player and team-specific features. (player skills, strategy, game style)</a:t>
            </a:r>
          </a:p>
          <a:p>
            <a:pPr lvl="1" algn="just"/>
            <a:r>
              <a:rPr lang="en-US" dirty="0"/>
              <a:t>Meta information of the game and team state (Score, match importance)</a:t>
            </a:r>
          </a:p>
          <a:p>
            <a:pPr lvl="1" algn="just"/>
            <a:r>
              <a:rPr lang="en-US" dirty="0"/>
              <a:t>Training with more data (Different leagues)</a:t>
            </a:r>
          </a:p>
          <a:p>
            <a:pPr lvl="1" algn="just"/>
            <a:endParaRPr lang="en-US" dirty="0"/>
          </a:p>
          <a:p>
            <a:pPr lvl="1" algn="just"/>
            <a:endParaRPr lang="en-US" dirty="0"/>
          </a:p>
        </p:txBody>
      </p:sp>
    </p:spTree>
    <p:extLst>
      <p:ext uri="{BB962C8B-B14F-4D97-AF65-F5344CB8AC3E}">
        <p14:creationId xmlns:p14="http://schemas.microsoft.com/office/powerpoint/2010/main" val="347531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01998-74FD-B4E7-AA44-28B934669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3E37E-F24B-81CB-9C86-E897E95A782A}"/>
              </a:ext>
            </a:extLst>
          </p:cNvPr>
          <p:cNvSpPr>
            <a:spLocks noGrp="1"/>
          </p:cNvSpPr>
          <p:nvPr>
            <p:ph type="title"/>
          </p:nvPr>
        </p:nvSpPr>
        <p:spPr/>
        <p:txBody>
          <a:bodyPr/>
          <a:lstStyle/>
          <a:p>
            <a:r>
              <a:rPr lang="es-CO" dirty="0" err="1"/>
              <a:t>Expected</a:t>
            </a:r>
            <a:r>
              <a:rPr lang="es-CO" dirty="0"/>
              <a:t> </a:t>
            </a:r>
            <a:r>
              <a:rPr lang="es-CO" dirty="0" err="1"/>
              <a:t>Possesion</a:t>
            </a:r>
            <a:r>
              <a:rPr lang="es-CO" dirty="0"/>
              <a:t> </a:t>
            </a:r>
            <a:r>
              <a:rPr lang="es-CO" dirty="0" err="1"/>
              <a:t>Value</a:t>
            </a:r>
            <a:endParaRPr lang="en-US" dirty="0"/>
          </a:p>
        </p:txBody>
      </p:sp>
      <p:sp>
        <p:nvSpPr>
          <p:cNvPr id="3" name="Content Placeholder 2">
            <a:extLst>
              <a:ext uri="{FF2B5EF4-FFF2-40B4-BE49-F238E27FC236}">
                <a16:creationId xmlns:a16="http://schemas.microsoft.com/office/drawing/2014/main" id="{E4ABFC5D-BDD3-BCB6-3E8B-6A067BD38732}"/>
              </a:ext>
            </a:extLst>
          </p:cNvPr>
          <p:cNvSpPr>
            <a:spLocks noGrp="1"/>
          </p:cNvSpPr>
          <p:nvPr>
            <p:ph idx="1"/>
          </p:nvPr>
        </p:nvSpPr>
        <p:spPr/>
        <p:txBody>
          <a:bodyPr>
            <a:normAutofit/>
          </a:bodyPr>
          <a:lstStyle/>
          <a:p>
            <a:pPr algn="just"/>
            <a:r>
              <a:rPr lang="es-CO" dirty="0"/>
              <a:t>The EPV </a:t>
            </a:r>
            <a:r>
              <a:rPr lang="es-CO" dirty="0" err="1"/>
              <a:t>is</a:t>
            </a:r>
            <a:r>
              <a:rPr lang="es-CO" dirty="0"/>
              <a:t> </a:t>
            </a:r>
            <a:r>
              <a:rPr lang="es-CO" dirty="0" err="1"/>
              <a:t>essentially</a:t>
            </a:r>
            <a:r>
              <a:rPr lang="es-CO" dirty="0"/>
              <a:t> </a:t>
            </a:r>
            <a:r>
              <a:rPr lang="es-CO" dirty="0" err="1"/>
              <a:t>an</a:t>
            </a:r>
            <a:r>
              <a:rPr lang="es-CO" dirty="0"/>
              <a:t> </a:t>
            </a:r>
            <a:r>
              <a:rPr lang="es-CO" dirty="0" err="1"/>
              <a:t>estimate</a:t>
            </a:r>
            <a:r>
              <a:rPr lang="es-CO" dirty="0"/>
              <a:t> </a:t>
            </a:r>
            <a:r>
              <a:rPr lang="es-CO" dirty="0" err="1"/>
              <a:t>of</a:t>
            </a:r>
            <a:r>
              <a:rPr lang="es-CO" dirty="0"/>
              <a:t> </a:t>
            </a:r>
            <a:r>
              <a:rPr lang="es-CO" dirty="0" err="1"/>
              <a:t>which</a:t>
            </a:r>
            <a:r>
              <a:rPr lang="es-CO" dirty="0"/>
              <a:t> </a:t>
            </a:r>
            <a:r>
              <a:rPr lang="es-CO" dirty="0" err="1"/>
              <a:t>team</a:t>
            </a:r>
            <a:r>
              <a:rPr lang="es-CO" dirty="0"/>
              <a:t> </a:t>
            </a:r>
            <a:r>
              <a:rPr lang="es-CO" dirty="0" err="1"/>
              <a:t>will</a:t>
            </a:r>
            <a:r>
              <a:rPr lang="es-CO" dirty="0"/>
              <a:t> score the </a:t>
            </a:r>
            <a:r>
              <a:rPr lang="es-CO" dirty="0" err="1"/>
              <a:t>next</a:t>
            </a:r>
            <a:r>
              <a:rPr lang="es-CO" dirty="0"/>
              <a:t> </a:t>
            </a:r>
            <a:r>
              <a:rPr lang="es-CO" dirty="0" err="1"/>
              <a:t>goal</a:t>
            </a:r>
            <a:r>
              <a:rPr lang="es-CO" dirty="0"/>
              <a:t> at </a:t>
            </a:r>
            <a:r>
              <a:rPr lang="es-CO" dirty="0" err="1"/>
              <a:t>any</a:t>
            </a:r>
            <a:r>
              <a:rPr lang="es-CO" dirty="0"/>
              <a:t> </a:t>
            </a:r>
            <a:r>
              <a:rPr lang="es-CO" dirty="0" err="1"/>
              <a:t>given</a:t>
            </a:r>
            <a:r>
              <a:rPr lang="es-CO" dirty="0"/>
              <a:t> time, </a:t>
            </a:r>
            <a:r>
              <a:rPr lang="es-CO" dirty="0" err="1"/>
              <a:t>given</a:t>
            </a:r>
            <a:r>
              <a:rPr lang="es-CO" dirty="0"/>
              <a:t> </a:t>
            </a:r>
            <a:r>
              <a:rPr lang="es-CO" dirty="0" err="1"/>
              <a:t>all</a:t>
            </a:r>
            <a:r>
              <a:rPr lang="es-CO" dirty="0"/>
              <a:t> </a:t>
            </a:r>
            <a:r>
              <a:rPr lang="es-CO" dirty="0" err="1"/>
              <a:t>spatiotemporal</a:t>
            </a:r>
            <a:r>
              <a:rPr lang="es-CO" dirty="0"/>
              <a:t> </a:t>
            </a:r>
            <a:r>
              <a:rPr lang="es-CO" dirty="0" err="1"/>
              <a:t>information</a:t>
            </a:r>
            <a:r>
              <a:rPr lang="es-CO" dirty="0"/>
              <a:t> </a:t>
            </a:r>
            <a:r>
              <a:rPr lang="es-CO" dirty="0" err="1"/>
              <a:t>available</a:t>
            </a:r>
            <a:r>
              <a:rPr lang="es-CO" dirty="0"/>
              <a:t> (</a:t>
            </a:r>
            <a:r>
              <a:rPr lang="es-CO" dirty="0" err="1"/>
              <a:t>e.g</a:t>
            </a:r>
            <a:r>
              <a:rPr lang="es-CO" dirty="0"/>
              <a:t> the </a:t>
            </a:r>
            <a:r>
              <a:rPr lang="es-CO" dirty="0" err="1"/>
              <a:t>locations</a:t>
            </a:r>
            <a:r>
              <a:rPr lang="es-CO" dirty="0"/>
              <a:t> </a:t>
            </a:r>
            <a:r>
              <a:rPr lang="es-CO" dirty="0" err="1"/>
              <a:t>of</a:t>
            </a:r>
            <a:r>
              <a:rPr lang="es-CO" dirty="0"/>
              <a:t> the </a:t>
            </a:r>
            <a:r>
              <a:rPr lang="es-CO" dirty="0" err="1"/>
              <a:t>players</a:t>
            </a:r>
            <a:r>
              <a:rPr lang="es-CO" dirty="0"/>
              <a:t> and the </a:t>
            </a:r>
            <a:r>
              <a:rPr lang="es-CO" dirty="0" err="1"/>
              <a:t>ball</a:t>
            </a:r>
            <a:r>
              <a:rPr lang="es-CO" dirty="0"/>
              <a:t>, and </a:t>
            </a:r>
            <a:r>
              <a:rPr lang="es-CO" dirty="0" err="1"/>
              <a:t>observed</a:t>
            </a:r>
            <a:r>
              <a:rPr lang="es-CO" dirty="0"/>
              <a:t> </a:t>
            </a:r>
            <a:r>
              <a:rPr lang="es-CO" dirty="0" err="1"/>
              <a:t>actions</a:t>
            </a:r>
            <a:r>
              <a:rPr lang="es-CO" dirty="0"/>
              <a:t>).</a:t>
            </a:r>
          </a:p>
          <a:p>
            <a:pPr algn="just"/>
            <a:endParaRPr lang="es-CO" dirty="0"/>
          </a:p>
          <a:p>
            <a:pPr algn="just"/>
            <a:r>
              <a:rPr lang="en-US" dirty="0"/>
              <a:t>In this paper, the authors proposed a framework for estimating the instantaneous expected outcome of any soccer possession.</a:t>
            </a:r>
          </a:p>
          <a:p>
            <a:pPr marL="0" indent="0" algn="just">
              <a:buNone/>
            </a:pPr>
            <a:endParaRPr lang="es-CO" dirty="0"/>
          </a:p>
          <a:p>
            <a:pPr algn="just"/>
            <a:endParaRPr lang="es-CO" dirty="0"/>
          </a:p>
        </p:txBody>
      </p:sp>
    </p:spTree>
    <p:extLst>
      <p:ext uri="{BB962C8B-B14F-4D97-AF65-F5344CB8AC3E}">
        <p14:creationId xmlns:p14="http://schemas.microsoft.com/office/powerpoint/2010/main" val="2767146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A877-DB68-8B86-9730-02F0BA572935}"/>
              </a:ext>
            </a:extLst>
          </p:cNvPr>
          <p:cNvSpPr>
            <a:spLocks noGrp="1"/>
          </p:cNvSpPr>
          <p:nvPr>
            <p:ph type="title"/>
          </p:nvPr>
        </p:nvSpPr>
        <p:spPr/>
        <p:txBody>
          <a:bodyPr/>
          <a:lstStyle/>
          <a:p>
            <a:r>
              <a:rPr lang="es-CO" dirty="0" err="1"/>
              <a:t>Expected</a:t>
            </a:r>
            <a:r>
              <a:rPr lang="es-CO" dirty="0"/>
              <a:t> </a:t>
            </a:r>
            <a:r>
              <a:rPr lang="es-CO" dirty="0" err="1"/>
              <a:t>Possesion</a:t>
            </a:r>
            <a:r>
              <a:rPr lang="es-CO" dirty="0"/>
              <a:t> </a:t>
            </a:r>
            <a:r>
              <a:rPr lang="es-CO" dirty="0" err="1"/>
              <a:t>Value</a:t>
            </a:r>
            <a:endParaRPr lang="en-US" dirty="0"/>
          </a:p>
        </p:txBody>
      </p:sp>
      <p:sp>
        <p:nvSpPr>
          <p:cNvPr id="3" name="Content Placeholder 2">
            <a:extLst>
              <a:ext uri="{FF2B5EF4-FFF2-40B4-BE49-F238E27FC236}">
                <a16:creationId xmlns:a16="http://schemas.microsoft.com/office/drawing/2014/main" id="{27963BE5-0EBC-CE80-BA04-935E15764CB4}"/>
              </a:ext>
            </a:extLst>
          </p:cNvPr>
          <p:cNvSpPr>
            <a:spLocks noGrp="1"/>
          </p:cNvSpPr>
          <p:nvPr>
            <p:ph idx="1"/>
          </p:nvPr>
        </p:nvSpPr>
        <p:spPr>
          <a:xfrm>
            <a:off x="838200" y="1825625"/>
            <a:ext cx="10515600" cy="4168776"/>
          </a:xfrm>
        </p:spPr>
        <p:txBody>
          <a:bodyPr>
            <a:noAutofit/>
          </a:bodyPr>
          <a:lstStyle/>
          <a:p>
            <a:pPr algn="just"/>
            <a:r>
              <a:rPr lang="en-US" sz="2400" dirty="0"/>
              <a:t>The EPV expression is decomposed into a series of subcomponents that model their influence on the expected outcome of a possession</a:t>
            </a:r>
          </a:p>
          <a:p>
            <a:pPr lvl="1" algn="just"/>
            <a:r>
              <a:rPr lang="en-US" dirty="0"/>
              <a:t>Passes</a:t>
            </a:r>
          </a:p>
          <a:p>
            <a:pPr lvl="1" algn="just"/>
            <a:r>
              <a:rPr lang="en-US" dirty="0"/>
              <a:t>Ball drives</a:t>
            </a:r>
          </a:p>
          <a:p>
            <a:pPr lvl="1" algn="just"/>
            <a:r>
              <a:rPr lang="en-US" dirty="0"/>
              <a:t>Shots</a:t>
            </a:r>
          </a:p>
          <a:p>
            <a:pPr algn="just"/>
            <a:r>
              <a:rPr lang="en-US" sz="2400" dirty="0"/>
              <a:t>This allows to obtain fine-grained visual interpretations from neural network-based components. </a:t>
            </a:r>
          </a:p>
          <a:p>
            <a:pPr algn="just"/>
            <a:r>
              <a:rPr lang="en-US" sz="2400" dirty="0"/>
              <a:t>This is the first EPV approach in soccer that uses this decomposition and incorporates the dynamics of the 22 players and the ball through tracking data.</a:t>
            </a:r>
          </a:p>
          <a:p>
            <a:pPr algn="just"/>
            <a:endParaRPr lang="en-US" dirty="0"/>
          </a:p>
          <a:p>
            <a:pPr marL="457200" lvl="1" indent="0" algn="just">
              <a:buNone/>
            </a:pPr>
            <a:endParaRPr lang="en-US" sz="2800" dirty="0"/>
          </a:p>
          <a:p>
            <a:pPr marL="457200" lvl="1" indent="0" algn="just">
              <a:buNone/>
            </a:pPr>
            <a:endParaRPr lang="en-US" sz="2800" dirty="0"/>
          </a:p>
          <a:p>
            <a:pPr marL="0" indent="0">
              <a:buNone/>
            </a:pPr>
            <a:endParaRPr lang="en-US" dirty="0"/>
          </a:p>
        </p:txBody>
      </p:sp>
    </p:spTree>
    <p:extLst>
      <p:ext uri="{BB962C8B-B14F-4D97-AF65-F5344CB8AC3E}">
        <p14:creationId xmlns:p14="http://schemas.microsoft.com/office/powerpoint/2010/main" val="61265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BA3C-5348-D3F7-7069-B1D47C14B552}"/>
              </a:ext>
            </a:extLst>
          </p:cNvPr>
          <p:cNvSpPr>
            <a:spLocks noGrp="1"/>
          </p:cNvSpPr>
          <p:nvPr>
            <p:ph type="title"/>
          </p:nvPr>
        </p:nvSpPr>
        <p:spPr/>
        <p:txBody>
          <a:bodyPr/>
          <a:lstStyle/>
          <a:p>
            <a:r>
              <a:rPr lang="es-CO" dirty="0" err="1"/>
              <a:t>Possessions</a:t>
            </a:r>
            <a:r>
              <a:rPr lang="es-CO" dirty="0"/>
              <a:t> in soccer</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1359B7-2FDC-4E98-F341-E833B05C2254}"/>
                  </a:ext>
                </a:extLst>
              </p:cNvPr>
              <p:cNvSpPr>
                <a:spLocks noGrp="1"/>
              </p:cNvSpPr>
              <p:nvPr>
                <p:ph idx="1"/>
              </p:nvPr>
            </p:nvSpPr>
            <p:spPr>
              <a:xfrm>
                <a:off x="838200" y="1825625"/>
                <a:ext cx="10515600" cy="4802154"/>
              </a:xfrm>
            </p:spPr>
            <p:txBody>
              <a:bodyPr>
                <a:normAutofit/>
              </a:bodyPr>
              <a:lstStyle/>
              <a:p>
                <a:pPr algn="just"/>
                <a:r>
                  <a:rPr lang="en-US" dirty="0"/>
                  <a:t>In the context of the EPV, we only require three elements: the starting time, the ending time, and an observed outcome. </a:t>
                </a:r>
              </a:p>
              <a:p>
                <a:pPr algn="just"/>
                <a:r>
                  <a:rPr lang="en-US" dirty="0"/>
                  <a:t>Assume that possessions start from a single initial state represented by kickoffs (i.e., the first event taking place after a half starts or a goal is scored). </a:t>
                </a:r>
              </a:p>
              <a:p>
                <a:pPr algn="just"/>
                <a:r>
                  <a:rPr lang="en-US" dirty="0"/>
                  <a:t>Assume three possible absorbing states: one of the two teams scores a goal or that a match half ends. If this happens, the possession resets.</a:t>
                </a:r>
              </a:p>
              <a:p>
                <a:pPr algn="just"/>
                <a:r>
                  <a:rPr lang="en-US" dirty="0"/>
                  <a:t>An additional absorbing state could be introduced to reset the possession when a goal is not observed after a fixed amount of time </a:t>
                </a:r>
                <a14:m>
                  <m:oMath xmlns:m="http://schemas.openxmlformats.org/officeDocument/2006/math">
                    <m:r>
                      <a:rPr lang="es-CO" b="0" i="1" smtClean="0">
                        <a:latin typeface="Cambria Math" panose="02040503050406030204" pitchFamily="18" charset="0"/>
                      </a:rPr>
                      <m:t>𝜖</m:t>
                    </m:r>
                  </m:oMath>
                </a14:m>
                <a:r>
                  <a:rPr lang="en-US" altLang="ko-KR" dirty="0"/>
                  <a:t>.</a:t>
                </a:r>
                <a:endParaRPr lang="en-US" dirty="0"/>
              </a:p>
            </p:txBody>
          </p:sp>
        </mc:Choice>
        <mc:Fallback>
          <p:sp>
            <p:nvSpPr>
              <p:cNvPr id="3" name="Content Placeholder 2">
                <a:extLst>
                  <a:ext uri="{FF2B5EF4-FFF2-40B4-BE49-F238E27FC236}">
                    <a16:creationId xmlns:a16="http://schemas.microsoft.com/office/drawing/2014/main" id="{F21359B7-2FDC-4E98-F341-E833B05C2254}"/>
                  </a:ext>
                </a:extLst>
              </p:cNvPr>
              <p:cNvSpPr>
                <a:spLocks noGrp="1" noRot="1" noChangeAspect="1" noMove="1" noResize="1" noEditPoints="1" noAdjustHandles="1" noChangeArrowheads="1" noChangeShapeType="1" noTextEdit="1"/>
              </p:cNvSpPr>
              <p:nvPr>
                <p:ph idx="1"/>
              </p:nvPr>
            </p:nvSpPr>
            <p:spPr>
              <a:xfrm>
                <a:off x="838200" y="1825625"/>
                <a:ext cx="10515600" cy="4802154"/>
              </a:xfrm>
              <a:blipFill>
                <a:blip r:embed="rId2"/>
                <a:stretch>
                  <a:fillRect l="-1043" t="-2157" r="-1159" b="-1396"/>
                </a:stretch>
              </a:blipFill>
            </p:spPr>
            <p:txBody>
              <a:bodyPr/>
              <a:lstStyle/>
              <a:p>
                <a:r>
                  <a:rPr lang="en-US">
                    <a:noFill/>
                  </a:rPr>
                  <a:t> </a:t>
                </a:r>
              </a:p>
            </p:txBody>
          </p:sp>
        </mc:Fallback>
      </mc:AlternateContent>
    </p:spTree>
    <p:extLst>
      <p:ext uri="{BB962C8B-B14F-4D97-AF65-F5344CB8AC3E}">
        <p14:creationId xmlns:p14="http://schemas.microsoft.com/office/powerpoint/2010/main" val="1920613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CF41-2347-B692-8F80-AFAC02E70C89}"/>
              </a:ext>
            </a:extLst>
          </p:cNvPr>
          <p:cNvSpPr>
            <a:spLocks noGrp="1"/>
          </p:cNvSpPr>
          <p:nvPr>
            <p:ph type="title"/>
          </p:nvPr>
        </p:nvSpPr>
        <p:spPr/>
        <p:txBody>
          <a:bodyPr/>
          <a:lstStyle/>
          <a:p>
            <a:r>
              <a:rPr lang="es-CO" dirty="0"/>
              <a:t>EPV as a </a:t>
            </a:r>
            <a:r>
              <a:rPr lang="es-CO" dirty="0" err="1"/>
              <a:t>Markov</a:t>
            </a:r>
            <a:r>
              <a:rPr lang="es-CO" dirty="0"/>
              <a:t> </a:t>
            </a:r>
            <a:r>
              <a:rPr lang="es-CO" dirty="0" err="1"/>
              <a:t>Decision</a:t>
            </a:r>
            <a:r>
              <a:rPr lang="es-CO" dirty="0"/>
              <a:t> </a:t>
            </a:r>
            <a:r>
              <a:rPr lang="es-CO" dirty="0" err="1"/>
              <a:t>Process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13BF1F-0ABE-7FF9-3C4C-1034A6138B07}"/>
                  </a:ext>
                </a:extLst>
              </p:cNvPr>
              <p:cNvSpPr>
                <a:spLocks noGrp="1"/>
              </p:cNvSpPr>
              <p:nvPr>
                <p:ph idx="1"/>
              </p:nvPr>
            </p:nvSpPr>
            <p:spPr/>
            <p:txBody>
              <a:bodyPr>
                <a:normAutofit/>
              </a:bodyPr>
              <a:lstStyle/>
              <a:p>
                <a:pPr algn="just"/>
                <a:r>
                  <a:rPr lang="es-CO" dirty="0"/>
                  <a:t>Let a </a:t>
                </a:r>
                <a:r>
                  <a:rPr lang="es-CO" dirty="0" err="1"/>
                  <a:t>player</a:t>
                </a:r>
                <a:r>
                  <a:rPr lang="es-CO" dirty="0"/>
                  <a:t> </a:t>
                </a:r>
                <a:r>
                  <a:rPr lang="es-CO" dirty="0" err="1"/>
                  <a:t>with</a:t>
                </a:r>
                <a:r>
                  <a:rPr lang="es-CO" dirty="0"/>
                  <a:t> </a:t>
                </a:r>
                <a:r>
                  <a:rPr lang="es-CO" dirty="0" err="1"/>
                  <a:t>possession</a:t>
                </a:r>
                <a:r>
                  <a:rPr lang="es-CO" dirty="0"/>
                  <a:t> </a:t>
                </a:r>
                <a:r>
                  <a:rPr lang="es-CO" dirty="0" err="1"/>
                  <a:t>of</a:t>
                </a:r>
                <a:r>
                  <a:rPr lang="es-CO" dirty="0"/>
                  <a:t> the </a:t>
                </a:r>
                <a:r>
                  <a:rPr lang="es-CO" dirty="0" err="1"/>
                  <a:t>ball</a:t>
                </a:r>
                <a:r>
                  <a:rPr lang="es-CO" dirty="0"/>
                  <a:t> be </a:t>
                </a:r>
                <a:r>
                  <a:rPr lang="es-CO" dirty="0" err="1"/>
                  <a:t>an</a:t>
                </a:r>
                <a:r>
                  <a:rPr lang="es-CO" dirty="0"/>
                  <a:t> </a:t>
                </a:r>
                <a:r>
                  <a:rPr lang="es-CO" dirty="0" err="1"/>
                  <a:t>agent</a:t>
                </a:r>
                <a:r>
                  <a:rPr lang="es-CO" dirty="0"/>
                  <a:t> </a:t>
                </a:r>
                <a:r>
                  <a:rPr lang="es-CO" dirty="0" err="1"/>
                  <a:t>that</a:t>
                </a:r>
                <a:r>
                  <a:rPr lang="es-CO" dirty="0"/>
                  <a:t> can </a:t>
                </a:r>
                <a:r>
                  <a:rPr lang="es-CO" dirty="0" err="1"/>
                  <a:t>take</a:t>
                </a:r>
                <a:r>
                  <a:rPr lang="es-CO" dirty="0"/>
                  <a:t> </a:t>
                </a:r>
                <a:r>
                  <a:rPr lang="es-CO" dirty="0" err="1"/>
                  <a:t>any</a:t>
                </a:r>
                <a:r>
                  <a:rPr lang="es-CO" dirty="0"/>
                  <a:t> </a:t>
                </a:r>
                <a:r>
                  <a:rPr lang="es-CO" dirty="0" err="1"/>
                  <a:t>action</a:t>
                </a:r>
                <a:r>
                  <a:rPr lang="es-CO" dirty="0"/>
                  <a:t> </a:t>
                </a:r>
                <a:r>
                  <a:rPr lang="es-CO" dirty="0" err="1"/>
                  <a:t>of</a:t>
                </a:r>
                <a:r>
                  <a:rPr lang="es-CO" dirty="0"/>
                  <a:t> a discrete set </a:t>
                </a:r>
                <a14:m>
                  <m:oMath xmlns:m="http://schemas.openxmlformats.org/officeDocument/2006/math">
                    <m:r>
                      <a:rPr lang="es-CO" b="0" i="1" smtClean="0">
                        <a:latin typeface="Cambria Math" panose="02040503050406030204" pitchFamily="18" charset="0"/>
                      </a:rPr>
                      <m:t>𝐴</m:t>
                    </m:r>
                  </m:oMath>
                </a14:m>
                <a:r>
                  <a:rPr lang="es-CO" dirty="0"/>
                  <a:t> </a:t>
                </a:r>
                <a:r>
                  <a:rPr lang="es-CO" dirty="0" err="1"/>
                  <a:t>from</a:t>
                </a:r>
                <a:r>
                  <a:rPr lang="es-CO" dirty="0"/>
                  <a:t> </a:t>
                </a:r>
                <a:r>
                  <a:rPr lang="es-CO" dirty="0" err="1"/>
                  <a:t>any</a:t>
                </a:r>
                <a:r>
                  <a:rPr lang="es-CO" dirty="0"/>
                  <a:t> </a:t>
                </a:r>
                <a:r>
                  <a:rPr lang="es-CO" dirty="0" err="1"/>
                  <a:t>state</a:t>
                </a:r>
                <a:r>
                  <a:rPr lang="es-CO" dirty="0"/>
                  <a:t> </a:t>
                </a:r>
                <a:r>
                  <a:rPr lang="es-CO" dirty="0" err="1"/>
                  <a:t>of</a:t>
                </a:r>
                <a:r>
                  <a:rPr lang="es-CO" dirty="0"/>
                  <a:t> the set </a:t>
                </a:r>
                <a:r>
                  <a:rPr lang="es-CO" dirty="0" err="1"/>
                  <a:t>of</a:t>
                </a:r>
                <a:r>
                  <a:rPr lang="es-CO" dirty="0"/>
                  <a:t> </a:t>
                </a:r>
                <a:r>
                  <a:rPr lang="es-CO" dirty="0" err="1"/>
                  <a:t>all</a:t>
                </a:r>
                <a:r>
                  <a:rPr lang="es-CO" dirty="0"/>
                  <a:t> </a:t>
                </a:r>
                <a:r>
                  <a:rPr lang="es-CO" dirty="0" err="1"/>
                  <a:t>possible</a:t>
                </a:r>
                <a:r>
                  <a:rPr lang="es-CO" dirty="0"/>
                  <a:t> </a:t>
                </a:r>
                <a:r>
                  <a:rPr lang="es-CO" dirty="0" err="1"/>
                  <a:t>states</a:t>
                </a:r>
                <a:r>
                  <a:rPr lang="es-CO" dirty="0"/>
                  <a:t> </a:t>
                </a:r>
                <a14:m>
                  <m:oMath xmlns:m="http://schemas.openxmlformats.org/officeDocument/2006/math">
                    <m:r>
                      <a:rPr lang="es-CO" b="0" i="1" smtClean="0">
                        <a:latin typeface="Cambria Math" panose="02040503050406030204" pitchFamily="18" charset="0"/>
                      </a:rPr>
                      <m:t>𝑆</m:t>
                    </m:r>
                    <m:r>
                      <a:rPr lang="es-CO" b="0" i="1" smtClean="0">
                        <a:latin typeface="Cambria Math" panose="02040503050406030204" pitchFamily="18" charset="0"/>
                      </a:rPr>
                      <m:t>.</m:t>
                    </m:r>
                  </m:oMath>
                </a14:m>
                <a:endParaRPr lang="en-US" dirty="0"/>
              </a:p>
              <a:p>
                <a:pPr algn="just"/>
                <a:endParaRPr lang="en-US" dirty="0"/>
              </a:p>
              <a:p>
                <a:pPr algn="just"/>
                <a:r>
                  <a:rPr lang="en-US" dirty="0"/>
                  <a:t>The aim is to learn the state-value function </a:t>
                </a:r>
                <a14:m>
                  <m:oMath xmlns:m="http://schemas.openxmlformats.org/officeDocument/2006/math">
                    <m:r>
                      <a:rPr lang="es-CO" b="0" i="1" smtClean="0">
                        <a:latin typeface="Cambria Math" panose="02040503050406030204" pitchFamily="18" charset="0"/>
                      </a:rPr>
                      <m:t>𝐸𝑃𝑉</m:t>
                    </m:r>
                    <m:r>
                      <a:rPr lang="es-CO" b="0" i="1" smtClean="0">
                        <a:latin typeface="Cambria Math" panose="02040503050406030204" pitchFamily="18" charset="0"/>
                      </a:rPr>
                      <m:t>(</m:t>
                    </m:r>
                    <m:r>
                      <a:rPr lang="es-CO" b="0" i="1" smtClean="0">
                        <a:latin typeface="Cambria Math" panose="02040503050406030204" pitchFamily="18" charset="0"/>
                      </a:rPr>
                      <m:t>𝑠</m:t>
                    </m:r>
                    <m:r>
                      <a:rPr lang="es-CO" b="0" i="1" smtClean="0">
                        <a:latin typeface="Cambria Math" panose="02040503050406030204" pitchFamily="18" charset="0"/>
                      </a:rPr>
                      <m:t>)</m:t>
                    </m:r>
                  </m:oMath>
                </a14:m>
                <a:r>
                  <a:rPr lang="en-US" dirty="0"/>
                  <a:t>, defined as the expected return from state </a:t>
                </a:r>
                <a14:m>
                  <m:oMath xmlns:m="http://schemas.openxmlformats.org/officeDocument/2006/math">
                    <m:r>
                      <a:rPr lang="es-CO" b="0" i="1" smtClean="0">
                        <a:latin typeface="Cambria Math" panose="02040503050406030204" pitchFamily="18" charset="0"/>
                      </a:rPr>
                      <m:t>𝑠</m:t>
                    </m:r>
                  </m:oMath>
                </a14:m>
                <a:r>
                  <a:rPr lang="en-US" dirty="0"/>
                  <a:t>, based on a policy </a:t>
                </a:r>
                <a14:m>
                  <m:oMath xmlns:m="http://schemas.openxmlformats.org/officeDocument/2006/math">
                    <m:r>
                      <a:rPr lang="es-CO" b="0" i="1" smtClean="0">
                        <a:latin typeface="Cambria Math" panose="02040503050406030204" pitchFamily="18" charset="0"/>
                      </a:rPr>
                      <m:t>𝜋</m:t>
                    </m:r>
                    <m:d>
                      <m:dPr>
                        <m:ctrlPr>
                          <a:rPr lang="es-CO" b="0" i="1" smtClean="0">
                            <a:latin typeface="Cambria Math" panose="02040503050406030204" pitchFamily="18" charset="0"/>
                          </a:rPr>
                        </m:ctrlPr>
                      </m:dPr>
                      <m:e>
                        <m:r>
                          <a:rPr lang="es-CO" b="0" i="1" smtClean="0">
                            <a:latin typeface="Cambria Math" panose="02040503050406030204" pitchFamily="18" charset="0"/>
                          </a:rPr>
                          <m:t>𝑠</m:t>
                        </m:r>
                        <m:r>
                          <a:rPr lang="es-CO" b="0" i="1" smtClean="0">
                            <a:latin typeface="Cambria Math" panose="02040503050406030204" pitchFamily="18" charset="0"/>
                          </a:rPr>
                          <m:t>,</m:t>
                        </m:r>
                        <m:r>
                          <a:rPr lang="es-CO" b="0" i="1" smtClean="0">
                            <a:latin typeface="Cambria Math" panose="02040503050406030204" pitchFamily="18" charset="0"/>
                          </a:rPr>
                          <m:t>𝑎</m:t>
                        </m:r>
                      </m:e>
                    </m:d>
                  </m:oMath>
                </a14:m>
                <a:r>
                  <a:rPr lang="en-US" dirty="0"/>
                  <a:t>, which defines the probability of taking action </a:t>
                </a:r>
                <a14:m>
                  <m:oMath xmlns:m="http://schemas.openxmlformats.org/officeDocument/2006/math">
                    <m:r>
                      <a:rPr lang="es-CO" b="0" i="1" smtClean="0">
                        <a:latin typeface="Cambria Math" panose="02040503050406030204" pitchFamily="18" charset="0"/>
                      </a:rPr>
                      <m:t>𝑎</m:t>
                    </m:r>
                  </m:oMath>
                </a14:m>
                <a:r>
                  <a:rPr lang="en-US" dirty="0"/>
                  <a:t> at state </a:t>
                </a:r>
                <a14:m>
                  <m:oMath xmlns:m="http://schemas.openxmlformats.org/officeDocument/2006/math">
                    <m:r>
                      <a:rPr lang="es-CO" b="0" i="1" smtClean="0">
                        <a:latin typeface="Cambria Math" panose="02040503050406030204" pitchFamily="18" charset="0"/>
                      </a:rPr>
                      <m:t>𝑠</m:t>
                    </m:r>
                  </m:oMath>
                </a14:m>
                <a:r>
                  <a:rPr lang="en-US" dirty="0"/>
                  <a:t>.</a:t>
                </a:r>
              </a:p>
            </p:txBody>
          </p:sp>
        </mc:Choice>
        <mc:Fallback>
          <p:sp>
            <p:nvSpPr>
              <p:cNvPr id="3" name="Content Placeholder 2">
                <a:extLst>
                  <a:ext uri="{FF2B5EF4-FFF2-40B4-BE49-F238E27FC236}">
                    <a16:creationId xmlns:a16="http://schemas.microsoft.com/office/drawing/2014/main" id="{B213BF1F-0ABE-7FF9-3C4C-1034A6138B07}"/>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327540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06003-30C6-D2FA-063A-8B9E52FBE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7F228A-2CD1-A676-1250-F5385FA99609}"/>
              </a:ext>
            </a:extLst>
          </p:cNvPr>
          <p:cNvSpPr>
            <a:spLocks noGrp="1"/>
          </p:cNvSpPr>
          <p:nvPr>
            <p:ph type="title"/>
          </p:nvPr>
        </p:nvSpPr>
        <p:spPr/>
        <p:txBody>
          <a:bodyPr/>
          <a:lstStyle/>
          <a:p>
            <a:r>
              <a:rPr lang="es-CO" dirty="0"/>
              <a:t>EPV as a </a:t>
            </a:r>
            <a:r>
              <a:rPr lang="es-CO" dirty="0" err="1"/>
              <a:t>Markov</a:t>
            </a:r>
            <a:r>
              <a:rPr lang="es-CO" dirty="0"/>
              <a:t> </a:t>
            </a:r>
            <a:r>
              <a:rPr lang="es-CO" dirty="0" err="1"/>
              <a:t>Decision</a:t>
            </a:r>
            <a:r>
              <a:rPr lang="es-CO" dirty="0"/>
              <a:t> </a:t>
            </a:r>
            <a:r>
              <a:rPr lang="es-CO" dirty="0" err="1"/>
              <a:t>Process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1AFFF5-1EB9-2EFF-06D9-2180B596DA3E}"/>
                  </a:ext>
                </a:extLst>
              </p:cNvPr>
              <p:cNvSpPr>
                <a:spLocks noGrp="1"/>
              </p:cNvSpPr>
              <p:nvPr>
                <p:ph idx="1"/>
              </p:nvPr>
            </p:nvSpPr>
            <p:spPr/>
            <p:txBody>
              <a:bodyPr>
                <a:normAutofit/>
              </a:bodyPr>
              <a:lstStyle/>
              <a:p>
                <a:pPr algn="just"/>
                <a:r>
                  <a:rPr lang="en-US" dirty="0"/>
                  <a:t>To estimate this, we need to represent the game state with soccer spatiotemporal data, define the series of discrete actions that a player can take at any time </a:t>
                </a:r>
                <a14:m>
                  <m:oMath xmlns:m="http://schemas.openxmlformats.org/officeDocument/2006/math">
                    <m:r>
                      <a:rPr lang="es-CO" b="0" i="1" smtClean="0">
                        <a:latin typeface="Cambria Math" panose="02040503050406030204" pitchFamily="18" charset="0"/>
                      </a:rPr>
                      <m:t>(</m:t>
                    </m:r>
                    <m:r>
                      <a:rPr lang="es-CO" b="0" i="1" smtClean="0">
                        <a:latin typeface="Cambria Math" panose="02040503050406030204" pitchFamily="18" charset="0"/>
                      </a:rPr>
                      <m:t>𝐴</m:t>
                    </m:r>
                    <m:r>
                      <a:rPr lang="es-CO" b="0" i="1" smtClean="0">
                        <a:latin typeface="Cambria Math" panose="02040503050406030204" pitchFamily="18" charset="0"/>
                      </a:rPr>
                      <m:t>)</m:t>
                    </m:r>
                  </m:oMath>
                </a14:m>
                <a:r>
                  <a:rPr lang="en-US" dirty="0"/>
                  <a:t>, and estimate how probable it is that a player takes that action </a:t>
                </a:r>
                <a14:m>
                  <m:oMath xmlns:m="http://schemas.openxmlformats.org/officeDocument/2006/math">
                    <m:d>
                      <m:dPr>
                        <m:ctrlPr>
                          <a:rPr lang="es-CO" b="0" i="1" smtClean="0">
                            <a:latin typeface="Cambria Math" panose="02040503050406030204" pitchFamily="18" charset="0"/>
                          </a:rPr>
                        </m:ctrlPr>
                      </m:dPr>
                      <m:e>
                        <m:r>
                          <a:rPr lang="es-CO" b="0" i="1" smtClean="0">
                            <a:latin typeface="Cambria Math" panose="02040503050406030204" pitchFamily="18" charset="0"/>
                          </a:rPr>
                          <m:t>𝜋</m:t>
                        </m:r>
                        <m:d>
                          <m:dPr>
                            <m:ctrlPr>
                              <a:rPr lang="es-CO" b="0" i="1" smtClean="0">
                                <a:latin typeface="Cambria Math" panose="02040503050406030204" pitchFamily="18" charset="0"/>
                              </a:rPr>
                            </m:ctrlPr>
                          </m:dPr>
                          <m:e>
                            <m:r>
                              <a:rPr lang="es-CO" b="0" i="1" smtClean="0">
                                <a:latin typeface="Cambria Math" panose="02040503050406030204" pitchFamily="18" charset="0"/>
                              </a:rPr>
                              <m:t>𝑠</m:t>
                            </m:r>
                            <m:r>
                              <a:rPr lang="es-CO" b="0" i="1" smtClean="0">
                                <a:latin typeface="Cambria Math" panose="02040503050406030204" pitchFamily="18" charset="0"/>
                              </a:rPr>
                              <m:t>,</m:t>
                            </m:r>
                            <m:r>
                              <a:rPr lang="es-CO" b="0" i="1" smtClean="0">
                                <a:latin typeface="Cambria Math" panose="02040503050406030204" pitchFamily="18" charset="0"/>
                              </a:rPr>
                              <m:t>𝑎</m:t>
                            </m:r>
                          </m:e>
                        </m:d>
                      </m:e>
                    </m:d>
                    <m:r>
                      <a:rPr lang="es-CO" b="0" i="1" smtClean="0">
                        <a:latin typeface="Cambria Math" panose="02040503050406030204" pitchFamily="18" charset="0"/>
                      </a:rPr>
                      <m:t>,</m:t>
                    </m:r>
                  </m:oMath>
                </a14:m>
                <a:r>
                  <a:rPr lang="en-US" altLang="ko-KR" dirty="0"/>
                  <a:t> </a:t>
                </a:r>
                <a:r>
                  <a:rPr lang="en-US" dirty="0"/>
                  <a:t>given the game state. </a:t>
                </a:r>
              </a:p>
              <a:p>
                <a:pPr marL="0" indent="0" algn="just">
                  <a:buNone/>
                </a:pPr>
                <a:endParaRPr lang="en-US" dirty="0"/>
              </a:p>
              <a:p>
                <a:pPr algn="just"/>
                <a:r>
                  <a:rPr lang="en-US" dirty="0"/>
                  <a:t>In contrast with typical MDP applications, the aim is not to find the optimal policy </a:t>
                </a:r>
                <a14:m>
                  <m:oMath xmlns:m="http://schemas.openxmlformats.org/officeDocument/2006/math">
                    <m:r>
                      <a:rPr lang="es-CO" b="0" i="1" smtClean="0">
                        <a:latin typeface="Cambria Math" panose="02040503050406030204" pitchFamily="18" charset="0"/>
                      </a:rPr>
                      <m:t>𝜋</m:t>
                    </m:r>
                  </m:oMath>
                </a14:m>
                <a:r>
                  <a:rPr lang="ko-KR" altLang="en-US" dirty="0"/>
                  <a:t> </a:t>
                </a:r>
                <a:r>
                  <a:rPr lang="en-US" altLang="ko-KR" dirty="0"/>
                  <a:t>(</a:t>
                </a:r>
                <a:r>
                  <a:rPr lang="en-US" dirty="0"/>
                  <a:t>i.e., what is the best action the player can take), but to estimate the expected possession value (EPV) from an average policy learned from historical data (i.e., which are the most likely actions).</a:t>
                </a:r>
              </a:p>
            </p:txBody>
          </p:sp>
        </mc:Choice>
        <mc:Fallback>
          <p:sp>
            <p:nvSpPr>
              <p:cNvPr id="3" name="Content Placeholder 2">
                <a:extLst>
                  <a:ext uri="{FF2B5EF4-FFF2-40B4-BE49-F238E27FC236}">
                    <a16:creationId xmlns:a16="http://schemas.microsoft.com/office/drawing/2014/main" id="{9D1AFFF5-1EB9-2EFF-06D9-2180B596DA3E}"/>
                  </a:ext>
                </a:extLst>
              </p:cNvPr>
              <p:cNvSpPr>
                <a:spLocks noGrp="1" noRot="1" noChangeAspect="1" noMove="1" noResize="1" noEditPoints="1" noAdjustHandles="1" noChangeArrowheads="1" noChangeShapeType="1" noTextEdit="1"/>
              </p:cNvSpPr>
              <p:nvPr>
                <p:ph idx="1"/>
              </p:nvPr>
            </p:nvSpPr>
            <p:spPr>
              <a:blipFill>
                <a:blip r:embed="rId2"/>
                <a:stretch>
                  <a:fillRect l="-1043" t="-2381" r="-1159" b="-1261"/>
                </a:stretch>
              </a:blipFill>
            </p:spPr>
            <p:txBody>
              <a:bodyPr/>
              <a:lstStyle/>
              <a:p>
                <a:r>
                  <a:rPr lang="en-US">
                    <a:noFill/>
                  </a:rPr>
                  <a:t> </a:t>
                </a:r>
              </a:p>
            </p:txBody>
          </p:sp>
        </mc:Fallback>
      </mc:AlternateContent>
    </p:spTree>
    <p:extLst>
      <p:ext uri="{BB962C8B-B14F-4D97-AF65-F5344CB8AC3E}">
        <p14:creationId xmlns:p14="http://schemas.microsoft.com/office/powerpoint/2010/main" val="4167891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82D5-56E8-E14E-0912-09F164584633}"/>
              </a:ext>
            </a:extLst>
          </p:cNvPr>
          <p:cNvSpPr>
            <a:spLocks noGrp="1"/>
          </p:cNvSpPr>
          <p:nvPr>
            <p:ph type="title"/>
          </p:nvPr>
        </p:nvSpPr>
        <p:spPr/>
        <p:txBody>
          <a:bodyPr/>
          <a:lstStyle/>
          <a:p>
            <a:r>
              <a:rPr lang="es-CO" dirty="0"/>
              <a:t>EPV </a:t>
            </a:r>
            <a:r>
              <a:rPr lang="es-CO" dirty="0" err="1"/>
              <a:t>Model</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330DA5-C37B-334B-9B70-73BA63077881}"/>
                  </a:ext>
                </a:extLst>
              </p:cNvPr>
              <p:cNvSpPr>
                <a:spLocks noGrp="1"/>
              </p:cNvSpPr>
              <p:nvPr>
                <p:ph idx="1"/>
              </p:nvPr>
            </p:nvSpPr>
            <p:spPr/>
            <p:txBody>
              <a:bodyPr>
                <a:normAutofit/>
              </a:bodyPr>
              <a:lstStyle/>
              <a:p>
                <a:pPr algn="just"/>
                <a:r>
                  <a:rPr lang="es-CO" sz="2200" dirty="0"/>
                  <a:t>Let </a:t>
                </a:r>
                <a14:m>
                  <m:oMath xmlns:m="http://schemas.openxmlformats.org/officeDocument/2006/math">
                    <m:r>
                      <m:rPr>
                        <m:sty m:val="p"/>
                      </m:rPr>
                      <a:rPr lang="es-CO" sz="2200" b="0" i="0" smtClean="0">
                        <a:latin typeface="Cambria Math" panose="02040503050406030204" pitchFamily="18" charset="0"/>
                      </a:rPr>
                      <m:t>Γ</m:t>
                    </m:r>
                  </m:oMath>
                </a14:m>
                <a:r>
                  <a:rPr lang="en-US" sz="2200" dirty="0"/>
                  <a:t> be the set of all possible soccer possessions, and </a:t>
                </a:r>
                <a14:m>
                  <m:oMath xmlns:m="http://schemas.openxmlformats.org/officeDocument/2006/math">
                    <m:r>
                      <a:rPr lang="es-CO" sz="2200" b="0" i="1" smtClean="0">
                        <a:latin typeface="Cambria Math" panose="02040503050406030204" pitchFamily="18" charset="0"/>
                      </a:rPr>
                      <m:t>𝑟</m:t>
                    </m:r>
                    <m:r>
                      <a:rPr lang="es-CO" sz="2200" b="0" i="1" smtClean="0">
                        <a:latin typeface="Cambria Math" panose="02040503050406030204" pitchFamily="18" charset="0"/>
                      </a:rPr>
                      <m:t>∈</m:t>
                    </m:r>
                    <m:r>
                      <m:rPr>
                        <m:sty m:val="p"/>
                      </m:rPr>
                      <a:rPr lang="es-CO" sz="2200" b="0" i="0" smtClean="0">
                        <a:latin typeface="Cambria Math" panose="02040503050406030204" pitchFamily="18" charset="0"/>
                      </a:rPr>
                      <m:t>Γ</m:t>
                    </m:r>
                  </m:oMath>
                </a14:m>
                <a:r>
                  <a:rPr lang="en-US" sz="2200" dirty="0"/>
                  <a:t> represents the full path of a specific possession.</a:t>
                </a:r>
              </a:p>
              <a:p>
                <a:pPr algn="just"/>
                <a:r>
                  <a:rPr lang="en-US" sz="2200" dirty="0"/>
                  <a:t>Let </a:t>
                </a:r>
                <a14:m>
                  <m:oMath xmlns:m="http://schemas.openxmlformats.org/officeDocument/2006/math">
                    <m:r>
                      <m:rPr>
                        <m:sty m:val="p"/>
                      </m:rPr>
                      <a:rPr lang="es-CO" sz="2200" b="0" i="0" smtClean="0">
                        <a:latin typeface="Cambria Math" panose="02040503050406030204" pitchFamily="18" charset="0"/>
                      </a:rPr>
                      <m:t>Ψ</m:t>
                    </m:r>
                  </m:oMath>
                </a14:m>
                <a:r>
                  <a:rPr lang="en-US" sz="2200" dirty="0"/>
                  <a:t> be a high dimensional space, including all the spatiotemporal information and a series of annotated events, </a:t>
                </a:r>
                <a14:m>
                  <m:oMath xmlns:m="http://schemas.openxmlformats.org/officeDocument/2006/math">
                    <m:sSub>
                      <m:sSubPr>
                        <m:ctrlPr>
                          <a:rPr lang="es-CO" sz="2200" b="0" i="1" smtClean="0">
                            <a:latin typeface="Cambria Math" panose="02040503050406030204" pitchFamily="18" charset="0"/>
                          </a:rPr>
                        </m:ctrlPr>
                      </m:sSubPr>
                      <m:e>
                        <m:r>
                          <a:rPr lang="es-CO" sz="2200" b="0" i="1" smtClean="0">
                            <a:latin typeface="Cambria Math" panose="02040503050406030204" pitchFamily="18" charset="0"/>
                          </a:rPr>
                          <m:t>𝑇</m:t>
                        </m:r>
                      </m:e>
                      <m:sub>
                        <m:r>
                          <a:rPr lang="es-CO" sz="2200" b="0" i="1" smtClean="0">
                            <a:latin typeface="Cambria Math" panose="02040503050406030204" pitchFamily="18" charset="0"/>
                          </a:rPr>
                          <m:t>𝑡</m:t>
                        </m:r>
                      </m:sub>
                    </m:sSub>
                    <m:d>
                      <m:dPr>
                        <m:ctrlPr>
                          <a:rPr lang="es-CO" sz="2200" b="0" i="1" smtClean="0">
                            <a:latin typeface="Cambria Math" panose="02040503050406030204" pitchFamily="18" charset="0"/>
                          </a:rPr>
                        </m:ctrlPr>
                      </m:dPr>
                      <m:e>
                        <m:r>
                          <a:rPr lang="es-CO" sz="2200" b="0" i="1" smtClean="0">
                            <a:latin typeface="Cambria Math" panose="02040503050406030204" pitchFamily="18" charset="0"/>
                          </a:rPr>
                          <m:t>𝑟</m:t>
                        </m:r>
                      </m:e>
                    </m:d>
                    <m:r>
                      <a:rPr lang="es-CO" sz="2200" b="0" i="1" smtClean="0">
                        <a:latin typeface="Cambria Math" panose="02040503050406030204" pitchFamily="18" charset="0"/>
                      </a:rPr>
                      <m:t>∈</m:t>
                    </m:r>
                    <m:r>
                      <m:rPr>
                        <m:sty m:val="p"/>
                      </m:rPr>
                      <a:rPr lang="es-CO" sz="2200" b="0" i="0" smtClean="0">
                        <a:latin typeface="Cambria Math" panose="02040503050406030204" pitchFamily="18" charset="0"/>
                      </a:rPr>
                      <m:t>Ψ</m:t>
                    </m:r>
                  </m:oMath>
                </a14:m>
                <a:r>
                  <a:rPr lang="en-US" sz="2200" dirty="0"/>
                  <a:t> is a snapshot of the spatiotemporal data after </a:t>
                </a:r>
                <a14:m>
                  <m:oMath xmlns:m="http://schemas.openxmlformats.org/officeDocument/2006/math">
                    <m:r>
                      <a:rPr lang="es-CO" sz="2200" b="0" i="1" smtClean="0">
                        <a:latin typeface="Cambria Math" panose="02040503050406030204" pitchFamily="18" charset="0"/>
                      </a:rPr>
                      <m:t>𝑡</m:t>
                    </m:r>
                  </m:oMath>
                </a14:m>
                <a:r>
                  <a:rPr lang="en-US" sz="2200" dirty="0"/>
                  <a:t> seconds from the start of the possession.</a:t>
                </a:r>
              </a:p>
              <a:p>
                <a:pPr algn="just"/>
                <a:r>
                  <a:rPr lang="en-US" sz="2200" dirty="0"/>
                  <a:t>Let </a:t>
                </a:r>
                <a14:m>
                  <m:oMath xmlns:m="http://schemas.openxmlformats.org/officeDocument/2006/math">
                    <m:r>
                      <a:rPr lang="es-CO" sz="2200" b="0" i="1" smtClean="0">
                        <a:latin typeface="Cambria Math" panose="02040503050406030204" pitchFamily="18" charset="0"/>
                      </a:rPr>
                      <m:t>𝐺</m:t>
                    </m:r>
                    <m:r>
                      <a:rPr lang="es-CO" sz="2200" b="0" i="1" smtClean="0">
                        <a:latin typeface="Cambria Math" panose="02040503050406030204" pitchFamily="18" charset="0"/>
                      </a:rPr>
                      <m:t>(</m:t>
                    </m:r>
                    <m:r>
                      <a:rPr lang="es-CO" sz="2200" b="0" i="1" smtClean="0">
                        <a:latin typeface="Cambria Math" panose="02040503050406030204" pitchFamily="18" charset="0"/>
                      </a:rPr>
                      <m:t>𝑟</m:t>
                    </m:r>
                    <m:r>
                      <a:rPr lang="es-CO" sz="2200" b="0" i="0" smtClean="0">
                        <a:latin typeface="Cambria Math" panose="02040503050406030204" pitchFamily="18" charset="0"/>
                      </a:rPr>
                      <m:t>)</m:t>
                    </m:r>
                  </m:oMath>
                </a14:m>
                <a:r>
                  <a:rPr lang="en-US" sz="2200" dirty="0"/>
                  <a:t> be the outcome of a possession </a:t>
                </a:r>
                <a14:m>
                  <m:oMath xmlns:m="http://schemas.openxmlformats.org/officeDocument/2006/math">
                    <m:r>
                      <a:rPr lang="es-CO" sz="2200" b="0" i="1" smtClean="0">
                        <a:latin typeface="Cambria Math" panose="02040503050406030204" pitchFamily="18" charset="0"/>
                      </a:rPr>
                      <m:t>𝑟</m:t>
                    </m:r>
                  </m:oMath>
                </a14:m>
                <a:r>
                  <a:rPr lang="en-US" sz="2200" dirty="0"/>
                  <a:t>, where </a:t>
                </a:r>
                <a14:m>
                  <m:oMath xmlns:m="http://schemas.openxmlformats.org/officeDocument/2006/math">
                    <m:r>
                      <a:rPr lang="es-CO" sz="2200" b="0" i="1" smtClean="0">
                        <a:latin typeface="Cambria Math" panose="02040503050406030204" pitchFamily="18" charset="0"/>
                      </a:rPr>
                      <m:t>𝐺</m:t>
                    </m:r>
                    <m:d>
                      <m:dPr>
                        <m:ctrlPr>
                          <a:rPr lang="es-CO" sz="2200" b="0" i="1" smtClean="0">
                            <a:latin typeface="Cambria Math" panose="02040503050406030204" pitchFamily="18" charset="0"/>
                          </a:rPr>
                        </m:ctrlPr>
                      </m:dPr>
                      <m:e>
                        <m:r>
                          <a:rPr lang="es-CO" sz="2200" b="0" i="1" smtClean="0">
                            <a:latin typeface="Cambria Math" panose="02040503050406030204" pitchFamily="18" charset="0"/>
                          </a:rPr>
                          <m:t>𝑟</m:t>
                        </m:r>
                      </m:e>
                    </m:d>
                    <m:r>
                      <a:rPr lang="es-CO" sz="2200" b="0" i="1" smtClean="0">
                        <a:latin typeface="Cambria Math" panose="02040503050406030204" pitchFamily="18" charset="0"/>
                      </a:rPr>
                      <m:t>∈</m:t>
                    </m:r>
                    <m:d>
                      <m:dPr>
                        <m:begChr m:val="{"/>
                        <m:endChr m:val="}"/>
                        <m:ctrlPr>
                          <a:rPr lang="es-CO" sz="2200" b="0" i="1" smtClean="0">
                            <a:latin typeface="Cambria Math" panose="02040503050406030204" pitchFamily="18" charset="0"/>
                          </a:rPr>
                        </m:ctrlPr>
                      </m:dPr>
                      <m:e>
                        <m:r>
                          <a:rPr lang="es-CO" sz="2200" b="0" i="1" smtClean="0">
                            <a:latin typeface="Cambria Math" panose="02040503050406030204" pitchFamily="18" charset="0"/>
                          </a:rPr>
                          <m:t>1, −1, 0 </m:t>
                        </m:r>
                      </m:e>
                    </m:d>
                  </m:oMath>
                </a14:m>
                <a:r>
                  <a:rPr lang="en-US" sz="2200" dirty="0"/>
                  <a:t>,  with 1 being a goal is scored by the team in control of the ball, −1 being a goal is conceded, and 0 being that the match half ends.</a:t>
                </a:r>
              </a:p>
              <a:p>
                <a:pPr marL="0" indent="0" algn="just">
                  <a:buNone/>
                </a:pPr>
                <a:endParaRPr lang="en-US" dirty="0"/>
              </a:p>
              <a:p>
                <a:pPr algn="just"/>
                <a:r>
                  <a:rPr lang="en-US" sz="2000" b="1" dirty="0"/>
                  <a:t>Definition 1</a:t>
                </a:r>
                <a:r>
                  <a:rPr lang="en-US" sz="2000" dirty="0"/>
                  <a:t>: The Expected Possession Value of a soccer possession at time </a:t>
                </a:r>
                <a14:m>
                  <m:oMath xmlns:m="http://schemas.openxmlformats.org/officeDocument/2006/math">
                    <m:r>
                      <a:rPr lang="es-CO" sz="2000" b="0" i="1" smtClean="0">
                        <a:latin typeface="Cambria Math" panose="02040503050406030204" pitchFamily="18" charset="0"/>
                      </a:rPr>
                      <m:t>𝑡</m:t>
                    </m:r>
                  </m:oMath>
                </a14:m>
                <a:r>
                  <a:rPr lang="en-US" sz="2000" dirty="0"/>
                  <a:t> is </a:t>
                </a:r>
                <a14:m>
                  <m:oMath xmlns:m="http://schemas.openxmlformats.org/officeDocument/2006/math">
                    <m:r>
                      <a:rPr lang="es-CO" sz="2000" b="0" i="1" smtClean="0">
                        <a:latin typeface="Cambria Math" panose="02040503050406030204" pitchFamily="18" charset="0"/>
                      </a:rPr>
                      <m:t>𝐸𝑃</m:t>
                    </m:r>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𝑉</m:t>
                        </m:r>
                      </m:e>
                      <m:sub>
                        <m:r>
                          <a:rPr lang="es-CO" sz="2000" b="0" i="1" smtClean="0">
                            <a:latin typeface="Cambria Math" panose="02040503050406030204" pitchFamily="18" charset="0"/>
                          </a:rPr>
                          <m:t>𝑡</m:t>
                        </m:r>
                      </m:sub>
                    </m:sSub>
                    <m:r>
                      <a:rPr lang="es-CO" sz="2000" b="0" i="1" smtClean="0">
                        <a:latin typeface="Cambria Math" panose="02040503050406030204" pitchFamily="18" charset="0"/>
                      </a:rPr>
                      <m:t>=</m:t>
                    </m:r>
                    <m:r>
                      <a:rPr lang="es-CO" sz="2000" b="0" i="1" smtClean="0">
                        <a:latin typeface="Cambria Math" panose="02040503050406030204" pitchFamily="18" charset="0"/>
                      </a:rPr>
                      <m:t>𝐸</m:t>
                    </m:r>
                    <m:d>
                      <m:dPr>
                        <m:endChr m:val="|"/>
                        <m:ctrlPr>
                          <a:rPr lang="es-CO" sz="2000" b="0" i="1" smtClean="0">
                            <a:latin typeface="Cambria Math" panose="02040503050406030204" pitchFamily="18" charset="0"/>
                          </a:rPr>
                        </m:ctrlPr>
                      </m:dPr>
                      <m:e>
                        <m:r>
                          <a:rPr lang="es-CO" sz="2000" b="0" i="1" smtClean="0">
                            <a:latin typeface="Cambria Math" panose="02040503050406030204" pitchFamily="18" charset="0"/>
                          </a:rPr>
                          <m:t>𝐺</m:t>
                        </m:r>
                        <m:r>
                          <a:rPr lang="es-CO" sz="2000" b="0" i="1" smtClean="0">
                            <a:latin typeface="Cambria Math" panose="02040503050406030204" pitchFamily="18" charset="0"/>
                          </a:rPr>
                          <m:t> </m:t>
                        </m:r>
                      </m:e>
                    </m:d>
                    <m:sSub>
                      <m:sSubPr>
                        <m:ctrlPr>
                          <a:rPr lang="es-CO" sz="2000" b="0" i="1" smtClean="0">
                            <a:latin typeface="Cambria Math" panose="02040503050406030204" pitchFamily="18" charset="0"/>
                          </a:rPr>
                        </m:ctrlPr>
                      </m:sSubPr>
                      <m:e>
                        <m:r>
                          <a:rPr lang="es-CO" sz="2000" b="0" i="1" smtClean="0">
                            <a:latin typeface="Cambria Math" panose="02040503050406030204" pitchFamily="18" charset="0"/>
                          </a:rPr>
                          <m:t>𝑇</m:t>
                        </m:r>
                      </m:e>
                      <m:sub>
                        <m:r>
                          <a:rPr lang="es-CO" sz="2000" b="0" i="1" smtClean="0">
                            <a:latin typeface="Cambria Math" panose="02040503050406030204" pitchFamily="18" charset="0"/>
                          </a:rPr>
                          <m:t>𝑡</m:t>
                        </m:r>
                      </m:sub>
                    </m:sSub>
                    <m:r>
                      <a:rPr lang="es-CO" sz="2000" b="0" i="1" smtClean="0">
                        <a:latin typeface="Cambria Math" panose="02040503050406030204" pitchFamily="18" charset="0"/>
                      </a:rPr>
                      <m:t>)</m:t>
                    </m:r>
                  </m:oMath>
                </a14:m>
                <a:r>
                  <a:rPr lang="en-US" sz="2000" dirty="0"/>
                  <a:t> </a:t>
                </a:r>
              </a:p>
            </p:txBody>
          </p:sp>
        </mc:Choice>
        <mc:Fallback>
          <p:sp>
            <p:nvSpPr>
              <p:cNvPr id="3" name="Content Placeholder 2">
                <a:extLst>
                  <a:ext uri="{FF2B5EF4-FFF2-40B4-BE49-F238E27FC236}">
                    <a16:creationId xmlns:a16="http://schemas.microsoft.com/office/drawing/2014/main" id="{A6330DA5-C37B-334B-9B70-73BA63077881}"/>
                  </a:ext>
                </a:extLst>
              </p:cNvPr>
              <p:cNvSpPr>
                <a:spLocks noGrp="1" noRot="1" noChangeAspect="1" noMove="1" noResize="1" noEditPoints="1" noAdjustHandles="1" noChangeArrowheads="1" noChangeShapeType="1" noTextEdit="1"/>
              </p:cNvSpPr>
              <p:nvPr>
                <p:ph idx="1"/>
              </p:nvPr>
            </p:nvSpPr>
            <p:spPr>
              <a:blipFill>
                <a:blip r:embed="rId2"/>
                <a:stretch>
                  <a:fillRect l="-696" t="-1541" r="-696"/>
                </a:stretch>
              </a:blipFill>
            </p:spPr>
            <p:txBody>
              <a:bodyPr/>
              <a:lstStyle/>
              <a:p>
                <a:r>
                  <a:rPr lang="en-US">
                    <a:noFill/>
                  </a:rPr>
                  <a:t> </a:t>
                </a:r>
              </a:p>
            </p:txBody>
          </p:sp>
        </mc:Fallback>
      </mc:AlternateContent>
    </p:spTree>
    <p:extLst>
      <p:ext uri="{BB962C8B-B14F-4D97-AF65-F5344CB8AC3E}">
        <p14:creationId xmlns:p14="http://schemas.microsoft.com/office/powerpoint/2010/main" val="111053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20771-7F71-801E-5EBE-39457C13E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8BE866-F811-DD54-5C8E-602C0983F7DA}"/>
              </a:ext>
            </a:extLst>
          </p:cNvPr>
          <p:cNvSpPr>
            <a:spLocks noGrp="1"/>
          </p:cNvSpPr>
          <p:nvPr>
            <p:ph type="title"/>
          </p:nvPr>
        </p:nvSpPr>
        <p:spPr/>
        <p:txBody>
          <a:bodyPr/>
          <a:lstStyle/>
          <a:p>
            <a:r>
              <a:rPr lang="es-CO" dirty="0"/>
              <a:t>EPV </a:t>
            </a:r>
            <a:r>
              <a:rPr lang="es-CO" dirty="0" err="1"/>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8F7096-B84D-07CE-265D-EA1FECA224C9}"/>
                  </a:ext>
                </a:extLst>
              </p:cNvPr>
              <p:cNvSpPr>
                <a:spLocks noGrp="1"/>
              </p:cNvSpPr>
              <p:nvPr>
                <p:ph idx="1"/>
              </p:nvPr>
            </p:nvSpPr>
            <p:spPr/>
            <p:txBody>
              <a:bodyPr>
                <a:normAutofit/>
              </a:bodyPr>
              <a:lstStyle/>
              <a:p>
                <a:pPr algn="just"/>
                <a:r>
                  <a:rPr lang="es-CO" dirty="0" err="1"/>
                  <a:t>Assume</a:t>
                </a:r>
                <a:r>
                  <a:rPr lang="es-CO" dirty="0"/>
                  <a:t> </a:t>
                </a:r>
                <a:r>
                  <a:rPr lang="es-CO" dirty="0" err="1"/>
                  <a:t>that</a:t>
                </a:r>
                <a:r>
                  <a:rPr lang="es-CO" dirty="0"/>
                  <a:t> the </a:t>
                </a:r>
                <a:r>
                  <a:rPr lang="es-CO" dirty="0" err="1"/>
                  <a:t>space</a:t>
                </a:r>
                <a:r>
                  <a:rPr lang="es-CO" dirty="0"/>
                  <a:t> </a:t>
                </a:r>
                <a:r>
                  <a:rPr lang="es-CO" dirty="0" err="1"/>
                  <a:t>of</a:t>
                </a:r>
                <a:r>
                  <a:rPr lang="es-CO" dirty="0"/>
                  <a:t> </a:t>
                </a:r>
                <a:r>
                  <a:rPr lang="es-CO" dirty="0" err="1"/>
                  <a:t>possible</a:t>
                </a:r>
                <a:r>
                  <a:rPr lang="es-CO" dirty="0"/>
                  <a:t> </a:t>
                </a:r>
                <a:r>
                  <a:rPr lang="es-CO" dirty="0" err="1"/>
                  <a:t>actions</a:t>
                </a:r>
                <a:r>
                  <a:rPr lang="es-CO" dirty="0"/>
                  <a:t> </a:t>
                </a:r>
                <a14:m>
                  <m:oMath xmlns:m="http://schemas.openxmlformats.org/officeDocument/2006/math">
                    <m:r>
                      <a:rPr lang="es-CO" b="0" i="1" smtClean="0">
                        <a:latin typeface="Cambria Math" panose="02040503050406030204" pitchFamily="18" charset="0"/>
                      </a:rPr>
                      <m:t>𝐴</m:t>
                    </m:r>
                    <m:r>
                      <a:rPr lang="es-CO" b="0" i="1" smtClean="0">
                        <a:latin typeface="Cambria Math" panose="02040503050406030204" pitchFamily="18" charset="0"/>
                      </a:rPr>
                      <m:t>={</m:t>
                    </m:r>
                    <m:r>
                      <a:rPr lang="es-CO" b="0" i="1" smtClean="0">
                        <a:latin typeface="Cambria Math" panose="02040503050406030204" pitchFamily="18" charset="0"/>
                      </a:rPr>
                      <m:t>𝜌</m:t>
                    </m:r>
                    <m:r>
                      <a:rPr lang="es-CO" b="0" i="1" smtClean="0">
                        <a:latin typeface="Cambria Math" panose="02040503050406030204" pitchFamily="18" charset="0"/>
                      </a:rPr>
                      <m:t>, </m:t>
                    </m:r>
                    <m:r>
                      <a:rPr lang="es-CO" b="0" i="1" smtClean="0">
                        <a:latin typeface="Cambria Math" panose="02040503050406030204" pitchFamily="18" charset="0"/>
                      </a:rPr>
                      <m:t>𝛿</m:t>
                    </m:r>
                    <m:r>
                      <a:rPr lang="es-CO" b="0" i="1" smtClean="0">
                        <a:latin typeface="Cambria Math" panose="02040503050406030204" pitchFamily="18" charset="0"/>
                      </a:rPr>
                      <m:t>, </m:t>
                    </m:r>
                    <m:r>
                      <a:rPr lang="es-CO" b="0" i="1" smtClean="0">
                        <a:latin typeface="Cambria Math" panose="02040503050406030204" pitchFamily="18" charset="0"/>
                      </a:rPr>
                      <m:t>𝜁</m:t>
                    </m:r>
                    <m:r>
                      <a:rPr lang="es-CO" b="0" i="1" smtClean="0">
                        <a:latin typeface="Cambria Math" panose="02040503050406030204" pitchFamily="18" charset="0"/>
                      </a:rPr>
                      <m:t>)</m:t>
                    </m:r>
                  </m:oMath>
                </a14:m>
                <a:r>
                  <a:rPr lang="en-US" dirty="0"/>
                  <a:t> is a discrete set where they represent pass, ball drive, and shot attempt actions, respectively.</a:t>
                </a:r>
              </a:p>
              <a:p>
                <a:pPr algn="just"/>
                <a:endParaRPr lang="en-US" dirty="0"/>
              </a:p>
              <a:p>
                <a:pPr algn="just"/>
                <a:r>
                  <a:rPr lang="en-US" dirty="0"/>
                  <a:t> EPV can be rewritten as:</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38F7096-B84D-07CE-265D-EA1FECA224C9}"/>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3AC2A8C-0D4F-AEB3-927B-589F8D49DF0E}"/>
              </a:ext>
            </a:extLst>
          </p:cNvPr>
          <p:cNvPicPr>
            <a:picLocks noChangeAspect="1"/>
          </p:cNvPicPr>
          <p:nvPr/>
        </p:nvPicPr>
        <p:blipFill>
          <a:blip r:embed="rId3"/>
          <a:stretch>
            <a:fillRect/>
          </a:stretch>
        </p:blipFill>
        <p:spPr>
          <a:xfrm>
            <a:off x="4066892" y="4280338"/>
            <a:ext cx="4058216" cy="1038370"/>
          </a:xfrm>
          <a:prstGeom prst="rect">
            <a:avLst/>
          </a:prstGeom>
        </p:spPr>
      </p:pic>
    </p:spTree>
    <p:extLst>
      <p:ext uri="{BB962C8B-B14F-4D97-AF65-F5344CB8AC3E}">
        <p14:creationId xmlns:p14="http://schemas.microsoft.com/office/powerpoint/2010/main" val="39524015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470</TotalTime>
  <Words>1513</Words>
  <Application>Microsoft Office PowerPoint</Application>
  <PresentationFormat>Widescreen</PresentationFormat>
  <Paragraphs>103</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Aptos Display</vt:lpstr>
      <vt:lpstr>Arial</vt:lpstr>
      <vt:lpstr>Cambria Math</vt:lpstr>
      <vt:lpstr>Office Theme</vt:lpstr>
      <vt:lpstr>A framework for the fine‑grained evaluation of the instantaneous expected value of soccer possessions</vt:lpstr>
      <vt:lpstr>Expected Possesion Value</vt:lpstr>
      <vt:lpstr>Expected Possesion Value</vt:lpstr>
      <vt:lpstr>Expected Possesion Value</vt:lpstr>
      <vt:lpstr>Possessions in soccer</vt:lpstr>
      <vt:lpstr>EPV as a Markov Decision Process</vt:lpstr>
      <vt:lpstr>EPV as a Markov Decision Process</vt:lpstr>
      <vt:lpstr>EPV Model</vt:lpstr>
      <vt:lpstr>EPV Model</vt:lpstr>
      <vt:lpstr>EPV Model</vt:lpstr>
      <vt:lpstr>EPV Model - Decomposed</vt:lpstr>
      <vt:lpstr>EPV Model - Passing</vt:lpstr>
      <vt:lpstr>EPV Model - Driving</vt:lpstr>
      <vt:lpstr>EPV - Shots</vt:lpstr>
      <vt:lpstr>EPV – Model: Summary</vt:lpstr>
      <vt:lpstr>EPV – Model: Pass</vt:lpstr>
      <vt:lpstr>EPV – Model: Summary</vt:lpstr>
      <vt:lpstr>EPV – Model: Summary</vt:lpstr>
      <vt:lpstr>Spatial Features</vt:lpstr>
      <vt:lpstr>Pass probability Model</vt:lpstr>
      <vt:lpstr>Pass expectation model</vt:lpstr>
      <vt:lpstr>Experimental Setup</vt:lpstr>
      <vt:lpstr>A real‑time control room</vt:lpstr>
      <vt:lpstr>Comparison of actions</vt:lpstr>
      <vt:lpstr>PowerPoint Presentation</vt:lpstr>
      <vt:lpstr>Pressing Liverpool</vt:lpstr>
      <vt:lpstr>David Silva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framework for the fine‑grained evaluation of the instantaneous expected value of soccer possessions</dc:title>
  <dc:creator>Mauro Florez Rozo</dc:creator>
  <cp:lastModifiedBy>Mauro Florez Rozo</cp:lastModifiedBy>
  <cp:revision>6</cp:revision>
  <dcterms:created xsi:type="dcterms:W3CDTF">2024-02-28T23:21:05Z</dcterms:created>
  <dcterms:modified xsi:type="dcterms:W3CDTF">2024-02-29T16:22:16Z</dcterms:modified>
</cp:coreProperties>
</file>