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9EAC3-571B-4B9A-BB85-6C88B0B9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B9265-39A6-E268-F8BA-314B2EC68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06012-4F1E-69B8-F858-4785201A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A3F5B-4AF5-3392-BA87-4DF72F26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1E3BED-067F-4028-0C49-6D721347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4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C972F-42A0-1262-D0F1-C1F3834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5DBA70-09E1-E1DB-AF92-2EA0E774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0D2A6-836F-9D2D-B5F6-5D3157DA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BB437-266B-C907-2FAC-AE49589C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D348B-37A1-B21C-4952-1BD66A43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0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F52851-1E07-CCE3-D3DA-0801025B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21D74-9E6B-2E34-31D5-0A04F51E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2C42C-829B-5CD4-6416-19DA126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CA589-78A5-EED6-FF47-2DF66C3E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6E1D8-5072-4BD3-D3B7-E8EA0CDB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62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ABAD4-DE84-A388-4B40-AD5AF0D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8E172-A0C4-AFAD-8F0C-07B76F6E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B0998-1B40-ACFD-A9BC-81ACA012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E0B80-7194-D5E4-6465-A822F95A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21A11-D61B-49EB-0055-46AA6612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99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36988-F588-E8B8-1F26-00869D41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9365B4-0023-3B51-1753-F2DA227A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21BAE-E589-5868-554E-0211E4F6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3AE8F-C7DD-047F-3652-E9CCA6A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AAB9C-B80C-FA9C-3E75-EC90AE98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590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DED67-DBC7-5ECB-227E-2EB907B2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870E74-B9FB-E0FA-1573-9B20024CA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10C92E-F386-17D7-3A76-DD3F809E5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171196-3847-258B-7ADC-C35A9D93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AC71FC-A531-61F4-4AC0-3B69A0F3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09F52-578D-F3ED-D90C-0F1C406A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78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94E19-B897-B355-98DC-0CA4D1BA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F16C4-3252-F5E2-FA4C-3C499F516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3F711-CD3F-19E7-9724-3C693D1BF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2DC716-D3EB-0CB8-FB4E-059DE8D4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6A90E9-5B6C-B26A-3CBE-CA9C512C9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108D4C-EBFF-612A-C171-E7F2FAEC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1D69FE-B1A4-F4DF-665B-48AAF12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DC93C7-6D65-9AC9-B11A-9F3A05BF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638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BA96-EC6A-F3C9-0F36-D552D03A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13D3F-3A90-035B-2C67-3FAC0CC9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2F87F3-3BA2-6757-CF1B-97D81992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A1CA6-ABF9-F4BB-650C-4016009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72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5AFB7C-A5B6-69A5-5D08-08D239FA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E9DBF0-64BA-00B3-A3CB-97BF40D1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8A09A-A98E-37F5-14AC-C64C618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78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9DEF6-752F-FD03-0933-68DBE196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F84C9-BE9C-4C78-3BF3-F44910B5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E6F8A6-A17F-BFDB-3663-B79DCD73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599190-AF53-EBD5-E665-709BD885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E01AF3-757C-EEE0-834A-80C7D96D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D60D4-B61F-7790-1842-DC30D552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64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4692E-4267-964F-5DF7-D48EDB6A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164CAA-9A78-BC58-F1DF-5CA99FA88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6DFB6-E8EC-7C5B-168F-AF3A6E86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3A69E-9423-C92C-0936-257E842D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E32FE4-41B4-3212-804E-3807A9E0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243E36-FE1A-F5DC-6CAC-FA27821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86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2E7DC0-41FE-6CE8-5AFB-7D30ECF5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F315F-7BD5-A51B-798B-CEEE7F27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D1D99-F58A-2EE8-A399-9FB97392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66E9-8707-4D36-A59D-B46209D858C5}" type="datetimeFigureOut">
              <a:rPr lang="es-CL" smtClean="0"/>
              <a:t>11-04-2024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5C8FB-E392-C757-2FD5-F22DD4501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647B1-0495-DD57-2112-48FDD0972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B394-9AA1-48D6-A33D-106196E93A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14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94956-9947-EF3C-9DA0-4C66998D5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FE88-D4DB-C77D-12FC-B2B391D6B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CB32B3-6112-FBFE-AF03-1CA7499E7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8"/>
            <a:ext cx="12192000" cy="68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5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6780-D1B6-0C4D-E602-6ADA69A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4C2244-FF19-0ECB-C540-B566CD0A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601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414EC-52D5-41E9-76F4-2390445D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753F16-1458-E2FD-7965-9609F5DF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271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2D21D-680F-1473-E7E2-8A0A102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4AB292-8582-DEBD-DBAC-78E839A36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0249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6DF5A-5975-3ED2-0E85-CAC731B1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258CEA-D30A-E2C1-097D-2FFC04AD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220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36B4-F9BE-44DE-FE7D-C4BC0878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15A189-BE35-BE08-9F4B-DC91A964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07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7E34-3EB3-B3F3-FE4E-1E3D30DB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B278BF-9AD3-8524-C003-162633D7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6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05077-9223-29E9-A735-D68A5C20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9CE820-94B9-8477-282B-9FC0DF092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491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1E6AC-7BF9-9803-8D35-A202B84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B440C9-E296-8C2C-DEE6-6CFD39434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075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57948-15C0-94C4-171F-10E54B89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09BEC-BC52-7086-9C0C-BE4218169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348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F4E4E-B721-D463-0B25-85C9DAFA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75E839-87E5-FA59-9829-A943F976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41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7CD81-4F8B-A173-98CB-5ACC1DEC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62BAB1-EFFC-EF23-493A-D18B467A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1982"/>
          </a:xfrm>
        </p:spPr>
      </p:pic>
    </p:spTree>
    <p:extLst>
      <p:ext uri="{BB962C8B-B14F-4D97-AF65-F5344CB8AC3E}">
        <p14:creationId xmlns:p14="http://schemas.microsoft.com/office/powerpoint/2010/main" val="270847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D231-9053-BAE8-1B23-3855FB5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35E027-B7D2-4BB4-9FD9-DC7C20F2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963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65F2D-5E32-235D-5B8E-BE393025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5B7DBE-31F4-B416-7C4E-E29228F7C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4377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3C0F3-EED5-F1B4-64B5-E7B02811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CE2D56-EB8E-B75A-E8B3-6B412185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5962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69404-2B66-FE1E-E475-B2DE7DA8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387E3D-B554-3DCC-1A54-5ED35789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365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85797-69A5-AB64-D05A-23C084C9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E1DC39-41B1-A769-AC99-A4810DF9E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69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D60AB-6A05-2BE1-E605-538E3099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5323C3-B707-BF6D-CCB4-70D7E34B3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7295" cy="6858000"/>
          </a:xfrm>
        </p:spPr>
      </p:pic>
    </p:spTree>
    <p:extLst>
      <p:ext uri="{BB962C8B-B14F-4D97-AF65-F5344CB8AC3E}">
        <p14:creationId xmlns:p14="http://schemas.microsoft.com/office/powerpoint/2010/main" val="339424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60A3D-7A2D-7261-2E90-C10DDF3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1B90CD-6C47-C82D-EF1E-81CECE3A6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0459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E89B-69F2-BF16-D081-5F3B4832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87FD36-625C-4DA1-08D5-B2E585DC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972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C1A2E-8E7F-179E-EA97-374858E6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59D029-ED2B-E8BA-01B4-3086985D0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5305" cy="6858000"/>
          </a:xfrm>
        </p:spPr>
      </p:pic>
    </p:spTree>
    <p:extLst>
      <p:ext uri="{BB962C8B-B14F-4D97-AF65-F5344CB8AC3E}">
        <p14:creationId xmlns:p14="http://schemas.microsoft.com/office/powerpoint/2010/main" val="29610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D570-1100-A971-D9EE-D93067B9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39E2F3-F421-C801-D6C6-C8EAAFF4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475" cy="6858000"/>
          </a:xfrm>
        </p:spPr>
      </p:pic>
    </p:spTree>
    <p:extLst>
      <p:ext uri="{BB962C8B-B14F-4D97-AF65-F5344CB8AC3E}">
        <p14:creationId xmlns:p14="http://schemas.microsoft.com/office/powerpoint/2010/main" val="2597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433C6-BC48-1D7E-59EC-86147F45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0135A4-D5DF-AA53-3E2B-0737A151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1857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ACCDD-FE2D-65CF-46BD-FB434285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D83A5F-D6E3-20C9-FC34-A57DFEE3A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68"/>
            <a:ext cx="12192000" cy="6861768"/>
          </a:xfrm>
        </p:spPr>
      </p:pic>
    </p:spTree>
    <p:extLst>
      <p:ext uri="{BB962C8B-B14F-4D97-AF65-F5344CB8AC3E}">
        <p14:creationId xmlns:p14="http://schemas.microsoft.com/office/powerpoint/2010/main" val="199966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una clase hay 10 alumnas rubias, 20 morenas, cinco alumnos rubios y 10 morenos. Un día asisten 44 alumnos, encontrar la probabilidad de que el alumno que falta:</a:t>
            </a:r>
          </a:p>
          <a:p>
            <a:pPr marL="0" indent="0">
              <a:buNone/>
            </a:pPr>
            <a:endParaRPr lang="es-MX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 hombre    =&gt;    P(H) = 15/45</a:t>
            </a:r>
          </a:p>
          <a:p>
            <a:pPr>
              <a:buFont typeface="+mj-lt"/>
              <a:buAutoNum type="arabicPeriod"/>
            </a:pP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 mujer morena   =&gt; P(M and MR) = 20/45</a:t>
            </a:r>
          </a:p>
          <a:p>
            <a:pPr>
              <a:buFont typeface="+mj-lt"/>
              <a:buAutoNum type="arabicPeriod"/>
            </a:pP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 hombre o mujer =&gt; P(H </a:t>
            </a:r>
            <a:r>
              <a:rPr lang="es-MX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M) = 1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5"/>
            <a:ext cx="10515600" cy="758336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16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/>
          <a:lstStyle/>
          <a:p>
            <a:r>
              <a:rPr lang="es-MX" dirty="0"/>
              <a:t>P(H) = 15/45</a:t>
            </a:r>
          </a:p>
          <a:p>
            <a:r>
              <a:rPr lang="es-MX" dirty="0"/>
              <a:t>P(M and MR) = 20/45</a:t>
            </a:r>
          </a:p>
          <a:p>
            <a:r>
              <a:rPr lang="es-MX" dirty="0"/>
              <a:t>P(H </a:t>
            </a:r>
            <a:r>
              <a:rPr lang="es-MX" dirty="0" err="1"/>
              <a:t>or</a:t>
            </a:r>
            <a:r>
              <a:rPr lang="es-MX" dirty="0"/>
              <a:t> M) = 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En una ciudad, el 60% de los conductores son menores de 30 años y el 40% son mayores de 30 años. Además, se sabe que el 5% de los conductores menores de 30 años están involucrados en accidentes automovilísticos, mientras que el 10% de los conductores mayores de 30 años están involucrados en accidentes.</a:t>
            </a:r>
          </a:p>
          <a:p>
            <a:endParaRPr lang="es-MX" dirty="0"/>
          </a:p>
          <a:p>
            <a:r>
              <a:rPr lang="es-MX" dirty="0"/>
              <a:t>Si se selecciona al azar un conductor que ha estado involucrado en un accidente automovilístico, ¿cuál es la probabilidad de que sea menor de 30 años?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6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37" y="1828570"/>
            <a:ext cx="114502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Buscamos P(menor 30 años |Accidente), por teorema de bayes sabemos que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P(menor 30 años |Accidente) = P(</a:t>
            </a:r>
            <a:r>
              <a:rPr lang="es-MX" sz="1800" dirty="0" err="1"/>
              <a:t>Accidente|menor</a:t>
            </a:r>
            <a:r>
              <a:rPr lang="es-MX" sz="1800" dirty="0"/>
              <a:t> 30 años) * P(menor 30 años) / P(Accidente)</a:t>
            </a:r>
          </a:p>
          <a:p>
            <a:pPr marL="0" indent="0">
              <a:buNone/>
            </a:pPr>
            <a:r>
              <a:rPr lang="es-MX" sz="1800" dirty="0"/>
              <a:t>			 </a:t>
            </a:r>
          </a:p>
          <a:p>
            <a:pPr marL="0" indent="0">
              <a:buNone/>
            </a:pPr>
            <a:r>
              <a:rPr lang="es-MX" sz="1800" dirty="0"/>
              <a:t>P(Accidente) = P(Accidente | menor 30 años)*P(menor 30 años) + P(Accidente |  mayor 30 años)*P(mayor 30 años)</a:t>
            </a:r>
          </a:p>
          <a:p>
            <a:pPr marL="0" indent="0">
              <a:buNone/>
            </a:pPr>
            <a:r>
              <a:rPr lang="es-MX" sz="1800" dirty="0"/>
              <a:t>	      =  0.05 *0.6  + 0.1*0.4</a:t>
            </a:r>
          </a:p>
          <a:p>
            <a:pPr marL="0" indent="0">
              <a:buNone/>
            </a:pPr>
            <a:r>
              <a:rPr lang="es-MX" sz="1800" dirty="0"/>
              <a:t>                        = 0.07</a:t>
            </a:r>
          </a:p>
          <a:p>
            <a:pPr marL="0" indent="0">
              <a:buNone/>
            </a:pPr>
            <a:r>
              <a:rPr lang="es-MX" sz="1800" dirty="0"/>
              <a:t>Luego,</a:t>
            </a:r>
          </a:p>
          <a:p>
            <a:pPr marL="0" indent="0">
              <a:buNone/>
            </a:pPr>
            <a:r>
              <a:rPr lang="es-MX" sz="1800" dirty="0"/>
              <a:t>P(menor 30 años |Accidente) = 0.05*0.6/0.07 = 0.428</a:t>
            </a:r>
            <a:endParaRPr lang="es-CL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B38C1D-5645-5523-8BF2-0E3D3986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14" y="215785"/>
            <a:ext cx="1869245" cy="11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29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Supongamos que en una ciudad, el 60% de los días son soleados y el 40% son lluviosos. Además, se sabe que en los días soleados, la probabilidad de que las personas salgan a caminar es del 70%, mientras que en los días lluviosos, esta probabilidad disminuye al 30%.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Si seleccionamos al azar un día de la semana y observamos que alguien está caminando, ¿cuál es la probabilidad de que sea un día soleado?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3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Supongamos que en una ciudad, el 60% de los días son soleados y el 40% son lluviosos. Además, se sabe que en los días soleados, la probabilidad de que las personas salgan a caminar es del 70%, mientras que en los días lluviosos, esta probabilidad disminuye al 30%.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Si seleccionamos al azar un día de la semana y observamos que alguien está caminando, ¿cuál es la probabilidad de que sea un día soleado?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8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0"/>
            <a:ext cx="10515600" cy="5710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Buscamos P(</a:t>
            </a:r>
            <a:r>
              <a:rPr lang="es-MX" sz="1800" dirty="0" err="1"/>
              <a:t>Soleado|Caminando</a:t>
            </a:r>
            <a:r>
              <a:rPr lang="es-MX" sz="1800" dirty="0"/>
              <a:t>), esto es: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		P(</a:t>
            </a:r>
            <a:r>
              <a:rPr lang="es-MX" sz="1800" dirty="0" err="1"/>
              <a:t>Soleado|caminando</a:t>
            </a:r>
            <a:r>
              <a:rPr lang="es-MX" sz="1800" dirty="0"/>
              <a:t>) = P(</a:t>
            </a:r>
            <a:r>
              <a:rPr lang="es-MX" sz="1800" dirty="0" err="1"/>
              <a:t>caminando|soleado</a:t>
            </a:r>
            <a:r>
              <a:rPr lang="es-MX" sz="1800" dirty="0"/>
              <a:t>)*P(soleado)/P(caminando)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P(caminando) = P(Soleado and Caminando) + P(Lluvioso and Caminando) 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P(Soleado and Caminando) = P(Soleado) * P(Caminando) = 0.6*0.7 = 0.42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P(Lluvioso y caminando) =  P(Lluvioso) * P(Caminando) = 0.4*0.3 = 0.12</a:t>
            </a:r>
          </a:p>
          <a:p>
            <a:pPr marL="0" indent="0">
              <a:buNone/>
            </a:pPr>
            <a:r>
              <a:rPr lang="es-MX" sz="1800" dirty="0"/>
              <a:t>Luego:</a:t>
            </a:r>
          </a:p>
          <a:p>
            <a:pPr marL="0" indent="0">
              <a:buNone/>
            </a:pPr>
            <a:r>
              <a:rPr lang="es-MX" sz="1800" dirty="0"/>
              <a:t>			P(caminando) = 0.42+0.12 = 0.54</a:t>
            </a:r>
          </a:p>
          <a:p>
            <a:pPr marL="0" indent="0">
              <a:buNone/>
            </a:pPr>
            <a:r>
              <a:rPr lang="es-MX" sz="1800" dirty="0"/>
              <a:t>Finalmente</a:t>
            </a:r>
          </a:p>
          <a:p>
            <a:pPr marL="0" indent="0">
              <a:buNone/>
            </a:pPr>
            <a:r>
              <a:rPr lang="es-MX" sz="1800" dirty="0"/>
              <a:t>		 P(</a:t>
            </a:r>
            <a:r>
              <a:rPr lang="es-MX" sz="1800" dirty="0" err="1"/>
              <a:t>Soleado|caminando</a:t>
            </a:r>
            <a:r>
              <a:rPr lang="es-MX" sz="1800" dirty="0"/>
              <a:t>) = 0.42/ 0.54 = 0.778</a:t>
            </a:r>
          </a:p>
          <a:p>
            <a:pPr marL="0" indent="0">
              <a:buNone/>
            </a:pPr>
            <a:r>
              <a:rPr lang="es-MX" sz="1800" dirty="0"/>
              <a:t>			</a:t>
            </a:r>
          </a:p>
          <a:p>
            <a:pPr marL="0" indent="0">
              <a:buNone/>
            </a:pPr>
            <a:endParaRPr lang="es-CL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5"/>
            <a:ext cx="10515600" cy="741400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448F11-BDAF-CBCD-61BA-072DD74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14" y="271475"/>
            <a:ext cx="1869245" cy="11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59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/>
          <a:lstStyle/>
          <a:p>
            <a:r>
              <a:rPr lang="es-MX" dirty="0"/>
              <a:t>Supongamos que una fábrica produce tres tipos de productos: A, B y C. La probabilidad de que un producto sea defectuoso es del 5% para el producto A, del 3% para el producto B y del 8% para el producto C. Además, sabemos que el 40% de los productos producidos son del tipo A, el 30% son del tipo B y el 30% son del tipo C.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¿Cuál de las siguientes opciones representa la probabilidad de que un producto seleccionado al azar sea defectuoso?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78360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57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Buscamos P(D)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	P(D) = P(D|A)*P(A) + P(D|B)*P(B)+P(D|C)*P(C)</a:t>
            </a:r>
            <a:endParaRPr lang="es-CL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78360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4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FC94D-C274-7DF0-6237-4F0D5E3D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26F3E9-70FD-EC32-711E-9F2902B47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7003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55D-7033-2F2F-A76D-7C69B613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P(Ambas mismo color) = P(R y R) + P(V y V) + P(A y A)</a:t>
            </a:r>
          </a:p>
          <a:p>
            <a:pPr marL="0" indent="0">
              <a:buNone/>
            </a:pPr>
            <a:r>
              <a:rPr lang="es-MX" sz="1800" dirty="0"/>
              <a:t>		      = P(R)*P(R) + P(V)*P(V) + P(A)*P(A)</a:t>
            </a:r>
          </a:p>
          <a:p>
            <a:pPr marL="0" indent="0">
              <a:buNone/>
            </a:pPr>
            <a:r>
              <a:rPr lang="es-MX" sz="1800" dirty="0"/>
              <a:t>		      = (5/12)*(5/12) + (3/12)+(3/12) + (4	/12)*4/(12)</a:t>
            </a:r>
          </a:p>
          <a:p>
            <a:pPr marL="0" indent="0">
              <a:buNone/>
            </a:pPr>
            <a:r>
              <a:rPr lang="es-MX" sz="1800" dirty="0"/>
              <a:t>		      = (25+9+16)/144</a:t>
            </a:r>
          </a:p>
          <a:p>
            <a:pPr marL="0" indent="0">
              <a:buNone/>
            </a:pPr>
            <a:r>
              <a:rPr lang="es-MX" sz="1800" dirty="0"/>
              <a:t>	                       = 50/144</a:t>
            </a:r>
          </a:p>
          <a:p>
            <a:pPr marL="0" indent="0">
              <a:buNone/>
            </a:pPr>
            <a:r>
              <a:rPr lang="es-MX" sz="1800" dirty="0"/>
              <a:t>		     = 0.34</a:t>
            </a:r>
            <a:endParaRPr lang="es-CL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04BD1E-71E7-CF5B-702E-34F07C4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71474"/>
            <a:ext cx="10515600" cy="78360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Ejercicio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170C0-6101-27FA-BE0E-AEDDD056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AD93C2-77DB-B804-1FDC-F68C5060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4777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7ADEC-879F-B40E-93DB-AA95BA3E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D72E78-D7D0-5F5C-ABC3-F5384B9D0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22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10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15826-43DF-B261-E5C0-369FAB3F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33ED9A-A0C5-DC40-E7DA-47C7FABBE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65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0F33D-CCDE-3B70-6186-B0B89E3B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FBBD8B-8789-F8C6-A3A6-BD98539F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0621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8F202-75E3-A12C-F125-FF6E9C9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36B01F0-2F7E-4F0F-59DD-57242711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3558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836</Words>
  <Application>Microsoft Office PowerPoint</Application>
  <PresentationFormat>Panorámica</PresentationFormat>
  <Paragraphs>61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2024-04-10T23:46:27Z</dcterms:created>
  <dcterms:modified xsi:type="dcterms:W3CDTF">2024-04-12T01:16:32Z</dcterms:modified>
</cp:coreProperties>
</file>