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56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1" name="Shape 5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Ogni organizzazione è dotata di un </a:t>
            </a:r>
            <a:r>
              <a:rPr>
                <a:solidFill>
                  <a:srgbClr val="666666"/>
                </a:solidFill>
              </a:rPr>
              <a:t>sistema informativo</a:t>
            </a:r>
            <a:r>
              <a:rPr i="1"/>
              <a:t>, </a:t>
            </a:r>
            <a:r>
              <a:t>che organizza e gestisce le informazioni necessarie per perseguire gli scopi dell'organizzazione stessa.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/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Il </a:t>
            </a:r>
            <a:r>
              <a:rPr b="1"/>
              <a:t>SISTEMA INFORMATIVO </a:t>
            </a:r>
            <a:r>
              <a:t>è costituito dall'insieme delle informazioni utilizzate, prodotte e trasformate da un'azienda durante l'esecuzione dei processi aziendali, dalle modalità in cui esse sono gestite e dalle risorse sia umane sia tecnologiche coinvolte.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/>
            </a:pPr>
            <a:r>
              <a:t>L'esistenza del sistema informativo è in parte indipendente dalla sua automatizzazione.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A sostegno di questa affermazione possiamo ricordare che i sistemi informativi esistono da molto prima dell'invenzione e della diffusione dei calcolatori elettronici; per esempio, gli archivi delle banche o dei servizi anagrafici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sono istituiti da vari secoli. Per indicare la porzione automatizzata del sistema informativo viene di solito utilizzato il termine </a:t>
            </a:r>
            <a:r>
              <a:rPr i="1"/>
              <a:t>sistema informatico. </a:t>
            </a:r>
            <a:r>
              <a:t>La diffusione capillare dell'informatica a quasi tutte le attività umane, che ha caratterizzato gli ultimi vent'anni, fa sì che gran parte dei sistemi informativi siano anche, in buona misura, sistemi informatici.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Ogni organizzazione è dotata di un </a:t>
            </a:r>
            <a:r>
              <a:rPr>
                <a:solidFill>
                  <a:srgbClr val="666666"/>
                </a:solidFill>
              </a:rPr>
              <a:t>sistema informativo</a:t>
            </a:r>
            <a:r>
              <a:rPr i="1"/>
              <a:t>, </a:t>
            </a:r>
            <a:r>
              <a:t>che organizza e gestisce le informazioni necessarie per perseguire gli scopi dell'organizzazione stessa.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/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Il </a:t>
            </a:r>
            <a:r>
              <a:rPr b="1"/>
              <a:t>SISTEMA INFORMATIVO </a:t>
            </a:r>
            <a:r>
              <a:t>è costituito dall'insieme delle informazioni utilizzate, prodotte e trasformate da un'azienda durante l'esecuzione dei processi aziendali, dalle modalità in cui esse sono gestite e dalle risorse sia umane sia tecnologiche coinvolte.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/>
            </a:pPr>
            <a:r>
              <a:t>L'esistenza del sistema informativo è in parte indipendente dalla sua automatizzazione.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A sostegno di questa affermazione possiamo ricordare che i sistemi informativi esistono da molto prima dell'invenzione e della diffusione dei calcolatori elettronici; per esempio, gli archivi delle banche o dei servizi anagrafici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sono istituiti da vari secoli. Per indicare la porzione automatizzata del sistema informativo viene di solito utilizzato il termine </a:t>
            </a:r>
            <a:r>
              <a:rPr i="1"/>
              <a:t>sistema informatico. </a:t>
            </a:r>
            <a:r>
              <a:t>La diffusione capillare dell'informatica a quasi tutte le attività umane, che ha caratterizzato gli ultimi vent'anni, fa sì che gran parte dei sistemi informativi siano anche, in buona misura, sistemi informatici.</a:t>
            </a:r>
          </a:p>
        </p:txBody>
      </p:sp>
    </p:spTree>
    <p:extLst>
      <p:ext uri="{BB962C8B-B14F-4D97-AF65-F5344CB8AC3E}">
        <p14:creationId xmlns:p14="http://schemas.microsoft.com/office/powerpoint/2010/main" val="2965062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logo_epi.png" descr="logo_ep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335" y="777600"/>
            <a:ext cx="3599759" cy="1184401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Titolo Testo"/>
          <p:cNvSpPr txBox="1">
            <a:spLocks noGrp="1"/>
          </p:cNvSpPr>
          <p:nvPr>
            <p:ph type="title"/>
          </p:nvPr>
        </p:nvSpPr>
        <p:spPr>
          <a:xfrm>
            <a:off x="831220" y="1985533"/>
            <a:ext cx="22721602" cy="5473601"/>
          </a:xfrm>
          <a:prstGeom prst="rect">
            <a:avLst/>
          </a:prstGeom>
        </p:spPr>
        <p:txBody>
          <a:bodyPr lIns="91424" tIns="91424" rIns="91424" bIns="91424" anchor="b">
            <a:normAutofit/>
          </a:bodyPr>
          <a:lstStyle>
            <a:lvl1pPr algn="ctr">
              <a:lnSpc>
                <a:spcPct val="100000"/>
              </a:lnSpc>
              <a:defRPr sz="13800"/>
            </a:lvl1pPr>
          </a:lstStyle>
          <a:p>
            <a:r>
              <a:t>Titolo Testo</a:t>
            </a:r>
          </a:p>
        </p:txBody>
      </p:sp>
      <p:sp>
        <p:nvSpPr>
          <p:cNvPr id="21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831200" y="7557667"/>
            <a:ext cx="22721601" cy="2113601"/>
          </a:xfrm>
          <a:prstGeom prst="rect">
            <a:avLst/>
          </a:prstGeom>
        </p:spPr>
        <p:txBody>
          <a:bodyPr lIns="91424" tIns="91424" rIns="91424" bIns="91424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1pPr>
            <a:lvl2pPr marL="228600" indent="2286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2pPr>
            <a:lvl3pPr marL="228600" indent="6858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3pPr>
            <a:lvl4pPr marL="228600" indent="11430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4pPr>
            <a:lvl5pPr marL="228600" indent="16002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2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23493587" y="12677171"/>
            <a:ext cx="562834" cy="565748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260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iapositiva titol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tangolo 6"/>
          <p:cNvSpPr/>
          <p:nvPr/>
        </p:nvSpPr>
        <p:spPr>
          <a:xfrm>
            <a:off x="-187570" y="511088"/>
            <a:ext cx="24759140" cy="172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30" name="logo_epi.png" descr="logo_ep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335" y="777600"/>
            <a:ext cx="3599759" cy="1184401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Connettore 1 12"/>
          <p:cNvSpPr/>
          <p:nvPr/>
        </p:nvSpPr>
        <p:spPr>
          <a:xfrm flipH="1">
            <a:off x="22462010" y="13206809"/>
            <a:ext cx="64893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23169352" y="12797909"/>
            <a:ext cx="811079" cy="817801"/>
          </a:xfrm>
          <a:prstGeom prst="rect">
            <a:avLst/>
          </a:prstGeom>
        </p:spPr>
        <p:txBody>
          <a:bodyPr lIns="243799" tIns="243799" rIns="243799" bIns="243799"/>
          <a:lstStyle>
            <a:lvl1pPr algn="ctr">
              <a:defRPr sz="2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tangolo 6"/>
          <p:cNvSpPr/>
          <p:nvPr/>
        </p:nvSpPr>
        <p:spPr>
          <a:xfrm>
            <a:off x="-187570" y="511088"/>
            <a:ext cx="24759140" cy="172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40" name="logo_epi.png" descr="logo_ep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335" y="777600"/>
            <a:ext cx="3599759" cy="1184401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Connettore 1 12"/>
          <p:cNvSpPr/>
          <p:nvPr/>
        </p:nvSpPr>
        <p:spPr>
          <a:xfrm flipH="1">
            <a:off x="22462010" y="13206809"/>
            <a:ext cx="64893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2" name="Titolo Testo"/>
          <p:cNvSpPr txBox="1">
            <a:spLocks noGrp="1"/>
          </p:cNvSpPr>
          <p:nvPr>
            <p:ph type="title"/>
          </p:nvPr>
        </p:nvSpPr>
        <p:spPr>
          <a:xfrm>
            <a:off x="831220" y="1985533"/>
            <a:ext cx="22721602" cy="5473601"/>
          </a:xfrm>
          <a:prstGeom prst="rect">
            <a:avLst/>
          </a:prstGeom>
        </p:spPr>
        <p:txBody>
          <a:bodyPr lIns="91424" tIns="91424" rIns="91424" bIns="91424" anchor="b">
            <a:normAutofit/>
          </a:bodyPr>
          <a:lstStyle>
            <a:lvl1pPr algn="ctr">
              <a:lnSpc>
                <a:spcPct val="100000"/>
              </a:lnSpc>
              <a:defRPr sz="13800"/>
            </a:lvl1pPr>
          </a:lstStyle>
          <a:p>
            <a:r>
              <a:t>Titolo Testo</a:t>
            </a:r>
          </a:p>
        </p:txBody>
      </p:sp>
      <p:sp>
        <p:nvSpPr>
          <p:cNvPr id="43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831200" y="7557667"/>
            <a:ext cx="22721601" cy="2113601"/>
          </a:xfrm>
          <a:prstGeom prst="rect">
            <a:avLst/>
          </a:prstGeom>
        </p:spPr>
        <p:txBody>
          <a:bodyPr lIns="91424" tIns="91424" rIns="91424" bIns="91424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1pPr>
            <a:lvl2pPr marL="228600" indent="2286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2pPr>
            <a:lvl3pPr marL="228600" indent="6858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3pPr>
            <a:lvl4pPr marL="228600" indent="11430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4pPr>
            <a:lvl5pPr marL="228600" indent="16002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4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23493587" y="12677171"/>
            <a:ext cx="562834" cy="565748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260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_epi.png" descr="logo_epi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2335" y="777600"/>
            <a:ext cx="3599759" cy="118440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olo Testo"/>
          <p:cNvSpPr txBox="1">
            <a:spLocks noGrp="1"/>
          </p:cNvSpPr>
          <p:nvPr>
            <p:ph type="title"/>
          </p:nvPr>
        </p:nvSpPr>
        <p:spPr>
          <a:xfrm>
            <a:off x="1219200" y="184149"/>
            <a:ext cx="21945600" cy="3016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Titolo Testo</a:t>
            </a:r>
          </a:p>
        </p:txBody>
      </p:sp>
      <p:sp>
        <p:nvSpPr>
          <p:cNvPr id="4" name="Corpo livello uno…"/>
          <p:cNvSpPr txBox="1">
            <a:spLocks noGrp="1"/>
          </p:cNvSpPr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88;gddb18af70f_0_0"/>
          <p:cNvSpPr txBox="1"/>
          <p:nvPr/>
        </p:nvSpPr>
        <p:spPr>
          <a:xfrm>
            <a:off x="3285732" y="5334507"/>
            <a:ext cx="17812534" cy="304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66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it-IT" dirty="0"/>
              <a:t>Esercizio: formattazione</a:t>
            </a:r>
          </a:p>
          <a:p>
            <a:pPr>
              <a:defRPr sz="66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it-IT" dirty="0"/>
              <a:t>avanzata con i CSS</a:t>
            </a:r>
          </a:p>
          <a:p>
            <a:pPr>
              <a:defRPr sz="66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endParaRPr lang="it-IT" dirty="0"/>
          </a:p>
        </p:txBody>
      </p:sp>
      <p:pic>
        <p:nvPicPr>
          <p:cNvPr id="54" name="Immagine 2" descr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6067" y="5334507"/>
            <a:ext cx="1081914" cy="90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5" name="Immagine 8" descr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8315235" y="6548432"/>
            <a:ext cx="1081916" cy="90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128;p5"/>
          <p:cNvSpPr txBox="1">
            <a:spLocks noGrp="1"/>
          </p:cNvSpPr>
          <p:nvPr>
            <p:ph type="sldNum" sz="quarter" idx="2"/>
          </p:nvPr>
        </p:nvSpPr>
        <p:spPr>
          <a:xfrm>
            <a:off x="23247047" y="12797909"/>
            <a:ext cx="655690" cy="8178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58" name="Rectangle 4"/>
          <p:cNvSpPr txBox="1"/>
          <p:nvPr/>
        </p:nvSpPr>
        <p:spPr>
          <a:xfrm>
            <a:off x="2302908" y="3685503"/>
            <a:ext cx="20078012" cy="62844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4800" tIns="124800" rIns="124800" bIns="124800">
            <a:spAutoFit/>
          </a:bodyPr>
          <a:lstStyle/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L'esercizio ha lo scopo di utilizzare in maniera più approfondita i CSS per ricreare, per quanto possibile, ogni dettaglio (spazi, colori, grandezze, allineamenti, ecc.) presente nel modello grafico «layout-articolo.png». Il layout è stato creato per dispositivi mobili ed andrà testato per ora solo su schermi piccoli (fino a circa 450px-500px).</a:t>
            </a:r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endParaRPr lang="it-IT" dirty="0"/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Viene ripreso il file «articolo</a:t>
            </a:r>
            <a:r>
              <a:rPr lang="it-IT"/>
              <a:t>.html», </a:t>
            </a:r>
            <a:r>
              <a:rPr lang="it-IT" dirty="0"/>
              <a:t>realizzato in una precedente esercitazione.</a:t>
            </a:r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endParaRPr lang="it-IT" dirty="0"/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Materiali forniti in partenza:</a:t>
            </a:r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endParaRPr lang="it-IT" dirty="0"/>
          </a:p>
          <a:p>
            <a:pPr marL="457200" indent="-457200" algn="l">
              <a:buFont typeface="Arial" panose="020B0604020202020204" pitchFamily="34" charset="0"/>
              <a:buChar char="•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Il CSS di reset si trova nella cartella Assets-&gt;CSS-&gt;reset.css.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Il CSS di </a:t>
            </a:r>
            <a:r>
              <a:rPr lang="it-IT" dirty="0" err="1"/>
              <a:t>fontawesome</a:t>
            </a:r>
            <a:r>
              <a:rPr lang="it-IT" dirty="0"/>
              <a:t> si trova nella cartella Assets-&gt;CSS-&gt;all.css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I fonts di </a:t>
            </a:r>
            <a:r>
              <a:rPr lang="it-IT" dirty="0" err="1"/>
              <a:t>fontawesome</a:t>
            </a:r>
            <a:r>
              <a:rPr lang="it-IT" dirty="0"/>
              <a:t> si trovano nella cartella Assets-&gt;</a:t>
            </a:r>
            <a:r>
              <a:rPr lang="it-IT" dirty="0" err="1"/>
              <a:t>webfonts</a:t>
            </a:r>
            <a:endParaRPr lang="it-IT" dirty="0"/>
          </a:p>
          <a:p>
            <a:pPr marL="457200" indent="-457200" algn="l">
              <a:buFont typeface="Arial" panose="020B0604020202020204" pitchFamily="34" charset="0"/>
              <a:buChar char="•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Il font usato per i testi è il Poppins e si può reperire su Google Fonts.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Le immagini da usare (logo e sfondo) si trovano in Assets-&gt;</a:t>
            </a:r>
            <a:r>
              <a:rPr lang="it-IT" dirty="0" err="1"/>
              <a:t>img</a:t>
            </a:r>
            <a:endParaRPr lang="it-IT" dirty="0"/>
          </a:p>
        </p:txBody>
      </p:sp>
      <p:sp>
        <p:nvSpPr>
          <p:cNvPr id="59" name="Rettangolo 8"/>
          <p:cNvSpPr txBox="1"/>
          <p:nvPr/>
        </p:nvSpPr>
        <p:spPr>
          <a:xfrm>
            <a:off x="922152" y="753848"/>
            <a:ext cx="22489515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3" algn="r" defTabSz="825500">
              <a:defRPr sz="44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it-IT" dirty="0"/>
              <a:t>Esercizio</a:t>
            </a:r>
            <a:br>
              <a:rPr lang="it-IT" dirty="0"/>
            </a:br>
            <a:r>
              <a:rPr lang="it-IT" sz="3000" b="0" dirty="0">
                <a:latin typeface="Poppins Light"/>
                <a:ea typeface="Poppins Light"/>
                <a:cs typeface="Poppins Light"/>
                <a:sym typeface="Poppins Light"/>
              </a:rPr>
              <a:t>Formattazione avanzata con i CSS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128;p5"/>
          <p:cNvSpPr txBox="1">
            <a:spLocks noGrp="1"/>
          </p:cNvSpPr>
          <p:nvPr>
            <p:ph type="sldNum" sz="quarter" idx="2"/>
          </p:nvPr>
        </p:nvSpPr>
        <p:spPr>
          <a:xfrm>
            <a:off x="23247047" y="12797909"/>
            <a:ext cx="655690" cy="817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2" name="Connettore 1">
            <a:extLst>
              <a:ext uri="{FF2B5EF4-FFF2-40B4-BE49-F238E27FC236}">
                <a16:creationId xmlns:a16="http://schemas.microsoft.com/office/drawing/2014/main" id="{4F372509-DF5E-46B0-99E7-2B3EEFFB17FB}"/>
              </a:ext>
            </a:extLst>
          </p:cNvPr>
          <p:cNvSpPr/>
          <p:nvPr/>
        </p:nvSpPr>
        <p:spPr>
          <a:xfrm>
            <a:off x="592221" y="3054816"/>
            <a:ext cx="723900" cy="649185"/>
          </a:xfrm>
          <a:prstGeom prst="flowChartConnector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9" name="Connettore 8">
            <a:extLst>
              <a:ext uri="{FF2B5EF4-FFF2-40B4-BE49-F238E27FC236}">
                <a16:creationId xmlns:a16="http://schemas.microsoft.com/office/drawing/2014/main" id="{0358E248-4971-404E-9768-E336C42DA169}"/>
              </a:ext>
            </a:extLst>
          </p:cNvPr>
          <p:cNvSpPr/>
          <p:nvPr/>
        </p:nvSpPr>
        <p:spPr>
          <a:xfrm>
            <a:off x="6676835" y="3054814"/>
            <a:ext cx="723900" cy="649185"/>
          </a:xfrm>
          <a:prstGeom prst="flowChartConnector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0" name="Connettore 9">
            <a:extLst>
              <a:ext uri="{FF2B5EF4-FFF2-40B4-BE49-F238E27FC236}">
                <a16:creationId xmlns:a16="http://schemas.microsoft.com/office/drawing/2014/main" id="{DAF8AD26-B7AC-4227-86F3-F993F60DEBCE}"/>
              </a:ext>
            </a:extLst>
          </p:cNvPr>
          <p:cNvSpPr/>
          <p:nvPr/>
        </p:nvSpPr>
        <p:spPr>
          <a:xfrm>
            <a:off x="12373926" y="3054814"/>
            <a:ext cx="723900" cy="649185"/>
          </a:xfrm>
          <a:prstGeom prst="flowChartConnector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9812C7E6-5473-412A-A6FD-67855C5EC2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366"/>
          <a:stretch/>
        </p:blipFill>
        <p:spPr>
          <a:xfrm>
            <a:off x="1535848" y="3054815"/>
            <a:ext cx="4092329" cy="9743094"/>
          </a:xfrm>
          <a:prstGeom prst="rect">
            <a:avLst/>
          </a:prstGeom>
        </p:spPr>
      </p:pic>
      <p:pic>
        <p:nvPicPr>
          <p:cNvPr id="13" name="Immagine 1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87F53D0E-883E-44ED-801C-B50E4EBE69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14" b="43674"/>
          <a:stretch/>
        </p:blipFill>
        <p:spPr>
          <a:xfrm>
            <a:off x="7400735" y="3054815"/>
            <a:ext cx="4092329" cy="8946685"/>
          </a:xfrm>
          <a:prstGeom prst="rect">
            <a:avLst/>
          </a:prstGeom>
        </p:spPr>
      </p:pic>
      <p:pic>
        <p:nvPicPr>
          <p:cNvPr id="14" name="Immagine 1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30EE934B-C321-4E53-B3B5-91DFE1E89C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835" b="23095"/>
          <a:stretch/>
        </p:blipFill>
        <p:spPr>
          <a:xfrm>
            <a:off x="13265622" y="3054814"/>
            <a:ext cx="4092329" cy="6927386"/>
          </a:xfrm>
          <a:prstGeom prst="rect">
            <a:avLst/>
          </a:prstGeom>
        </p:spPr>
      </p:pic>
      <p:pic>
        <p:nvPicPr>
          <p:cNvPr id="15" name="Immagine 1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6C75504F-3C3D-4A46-88BF-9ED963F9B6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348"/>
          <a:stretch/>
        </p:blipFill>
        <p:spPr>
          <a:xfrm>
            <a:off x="19319338" y="3054814"/>
            <a:ext cx="4092329" cy="7776144"/>
          </a:xfrm>
          <a:prstGeom prst="rect">
            <a:avLst/>
          </a:prstGeom>
        </p:spPr>
      </p:pic>
      <p:sp>
        <p:nvSpPr>
          <p:cNvPr id="16" name="Connettore 15">
            <a:extLst>
              <a:ext uri="{FF2B5EF4-FFF2-40B4-BE49-F238E27FC236}">
                <a16:creationId xmlns:a16="http://schemas.microsoft.com/office/drawing/2014/main" id="{C06E1D04-8FCD-403C-A8C2-BE9B3E6E3B4E}"/>
              </a:ext>
            </a:extLst>
          </p:cNvPr>
          <p:cNvSpPr/>
          <p:nvPr/>
        </p:nvSpPr>
        <p:spPr>
          <a:xfrm>
            <a:off x="18570476" y="3054813"/>
            <a:ext cx="723900" cy="649185"/>
          </a:xfrm>
          <a:prstGeom prst="flowChartConnector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2" name="Rettangolo 8">
            <a:extLst>
              <a:ext uri="{FF2B5EF4-FFF2-40B4-BE49-F238E27FC236}">
                <a16:creationId xmlns:a16="http://schemas.microsoft.com/office/drawing/2014/main" id="{D0F26302-DB8F-4F6D-B649-3ECA814F396C}"/>
              </a:ext>
            </a:extLst>
          </p:cNvPr>
          <p:cNvSpPr txBox="1"/>
          <p:nvPr/>
        </p:nvSpPr>
        <p:spPr>
          <a:xfrm>
            <a:off x="922152" y="753848"/>
            <a:ext cx="22489515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3" algn="r" defTabSz="825500">
              <a:defRPr sz="44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it-IT" dirty="0"/>
              <a:t>Esercizio</a:t>
            </a:r>
            <a:br>
              <a:rPr lang="it-IT" dirty="0"/>
            </a:br>
            <a:r>
              <a:rPr lang="it-IT" sz="3000" b="0" dirty="0">
                <a:latin typeface="Poppins Light"/>
                <a:ea typeface="Poppins Light"/>
                <a:cs typeface="Poppins Light"/>
                <a:sym typeface="Poppins Light"/>
              </a:rPr>
              <a:t>Formattazione avanzata con i CSS</a:t>
            </a:r>
          </a:p>
        </p:txBody>
      </p:sp>
    </p:spTree>
    <p:extLst>
      <p:ext uri="{BB962C8B-B14F-4D97-AF65-F5344CB8AC3E}">
        <p14:creationId xmlns:p14="http://schemas.microsoft.com/office/powerpoint/2010/main" val="411264663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ttogramma.png" descr="pittogramm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1057" y="3684151"/>
            <a:ext cx="7653683" cy="6347697"/>
          </a:xfrm>
          <a:prstGeom prst="rect">
            <a:avLst/>
          </a:prstGeom>
          <a:ln w="12700">
            <a:miter lim="400000"/>
          </a:ln>
        </p:spPr>
      </p:pic>
      <p:pic>
        <p:nvPicPr>
          <p:cNvPr id="65" name="logo_epi.png" descr="logo_ep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600" y="777600"/>
            <a:ext cx="3599759" cy="1184401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Corso di JavaScript"/>
          <p:cNvSpPr txBox="1"/>
          <p:nvPr/>
        </p:nvSpPr>
        <p:spPr>
          <a:xfrm>
            <a:off x="933803" y="10246362"/>
            <a:ext cx="2990940" cy="1186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91436" tIns="91436" rIns="91436" bIns="91436">
            <a:spAutoFit/>
          </a:bodyPr>
          <a:lstStyle>
            <a:lvl1pPr algn="l" defTabSz="1828800">
              <a:defRPr sz="66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t>Grazie.</a:t>
            </a:r>
          </a:p>
        </p:txBody>
      </p:sp>
      <p:sp>
        <p:nvSpPr>
          <p:cNvPr id="67" name="Google Shape;295;p19"/>
          <p:cNvSpPr txBox="1"/>
          <p:nvPr/>
        </p:nvSpPr>
        <p:spPr>
          <a:xfrm>
            <a:off x="1059588" y="11714029"/>
            <a:ext cx="11945603" cy="1243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algn="l" defTabSz="2438400">
              <a:lnSpc>
                <a:spcPct val="115000"/>
              </a:lnSpc>
              <a:defRPr sz="1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Epicode School</a:t>
            </a:r>
            <a:endParaRPr b="0"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algn="l" defTabSz="2438400">
              <a:lnSpc>
                <a:spcPct val="115000"/>
              </a:lnSpc>
              <a:defRPr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Via Baccio Baldini, 12 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algn="l" defTabSz="2438400">
              <a:lnSpc>
                <a:spcPct val="115000"/>
              </a:lnSpc>
              <a:defRPr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00146 - Roma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algn="l" defTabSz="2438400">
              <a:lnSpc>
                <a:spcPct val="115000"/>
              </a:lnSpc>
              <a:defRPr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ammissioni@epicode.school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Copertina">
  <a:themeElements>
    <a:clrScheme name="Copertina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Copertina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Copert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opertina">
  <a:themeElements>
    <a:clrScheme name="Copertina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Copertina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Copert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532</Words>
  <Application>Microsoft Office PowerPoint</Application>
  <PresentationFormat>Personalizzato</PresentationFormat>
  <Paragraphs>40</Paragraphs>
  <Slides>4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15" baseType="lpstr">
      <vt:lpstr>Arial</vt:lpstr>
      <vt:lpstr>Calibri</vt:lpstr>
      <vt:lpstr>Calibri Light</vt:lpstr>
      <vt:lpstr>Helvetica Neue</vt:lpstr>
      <vt:lpstr>Helvetica Neue Medium</vt:lpstr>
      <vt:lpstr>Open Sans</vt:lpstr>
      <vt:lpstr>Open Sans Extrabold</vt:lpstr>
      <vt:lpstr>Open Sans Semibold</vt:lpstr>
      <vt:lpstr>Poppins</vt:lpstr>
      <vt:lpstr>Poppins Light</vt:lpstr>
      <vt:lpstr>Copertina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Daniele</dc:creator>
  <cp:lastModifiedBy>microsoft2094</cp:lastModifiedBy>
  <cp:revision>16</cp:revision>
  <dcterms:modified xsi:type="dcterms:W3CDTF">2021-10-20T21:53:12Z</dcterms:modified>
</cp:coreProperties>
</file>