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Ogni organizzazione è dotata di un </a:t>
            </a:r>
            <a:r>
              <a:rPr>
                <a:solidFill>
                  <a:srgbClr val="666666"/>
                </a:solidFill>
              </a:rPr>
              <a:t>sistema informativo</a:t>
            </a:r>
            <a:r>
              <a:rPr i="1"/>
              <a:t>, </a:t>
            </a:r>
            <a:r>
              <a:t>che organizza e gestisce le informazioni necessarie per perseguire gli scopi dell'organizzazione stessa.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Il </a:t>
            </a:r>
            <a:r>
              <a:rPr b="1"/>
              <a:t>SISTEMA INFORMATIVO </a:t>
            </a:r>
            <a:r>
              <a:t>è costituito dall'insieme delle informazioni utilizzate, prodotte e trasformate da un'azienda durante l'esecuzione dei processi aziendali, dalle modalità in cui esse sono gestite e dalle risorse sia umane sia tecnologiche coinvolte.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/>
            </a:pPr>
            <a:r>
              <a:t>L'esistenza del sistema informativo è in parte indipendente dalla sua automatizzazione.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A sostegno di questa affermazione possiamo ricordare che i sistemi informativi esistono da molto prima dell'invenzione e della diffusione dei calcolatori elettronici; per esempio, gli archivi delle banche o dei servizi anagrafici</a:t>
            </a:r>
          </a:p>
          <a:p>
            <a:pPr>
              <a:spcBef>
                <a:spcPts val="40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t>sono istituiti da vari secoli. Per indicare la porzione automatizzata del sistema informativo viene di solito utilizzato il termine </a:t>
            </a:r>
            <a:r>
              <a:rPr i="1"/>
              <a:t>sistema informatico. </a:t>
            </a:r>
            <a:r>
              <a:t>La diffusione capillare dell'informatica a quasi tutte le attività umane, che ha caratterizzato gli ultimi vent'anni, fa sì che gran parte dei sistemi informativi siano anche, in buona misura, sistemi informatici.</a:t>
            </a:r>
          </a:p>
        </p:txBody>
      </p:sp>
    </p:spTree>
    <p:extLst>
      <p:ext uri="{BB962C8B-B14F-4D97-AF65-F5344CB8AC3E}">
        <p14:creationId xmlns:p14="http://schemas.microsoft.com/office/powerpoint/2010/main" val="296506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a tito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69352" y="12797909"/>
            <a:ext cx="811079" cy="817801"/>
          </a:xfrm>
          <a:prstGeom prst="rect">
            <a:avLst/>
          </a:prstGeom>
        </p:spPr>
        <p:txBody>
          <a:bodyPr lIns="243799" tIns="243799" rIns="243799" bIns="243799"/>
          <a:lstStyle>
            <a:lvl1pPr algn="ctr">
              <a:defRPr sz="2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6"/>
          <p:cNvSpPr/>
          <p:nvPr/>
        </p:nvSpPr>
        <p:spPr>
          <a:xfrm>
            <a:off x="-187570" y="511088"/>
            <a:ext cx="24759140" cy="172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40" name="logo_epi.png" descr="logo_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Connettore 1 12"/>
          <p:cNvSpPr/>
          <p:nvPr/>
        </p:nvSpPr>
        <p:spPr>
          <a:xfrm flipH="1">
            <a:off x="22462010" y="13206809"/>
            <a:ext cx="6489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" name="Titolo Testo"/>
          <p:cNvSpPr txBox="1">
            <a:spLocks noGrp="1"/>
          </p:cNvSpPr>
          <p:nvPr>
            <p:ph type="title"/>
          </p:nvPr>
        </p:nvSpPr>
        <p:spPr>
          <a:xfrm>
            <a:off x="831220" y="1985533"/>
            <a:ext cx="22721602" cy="5473601"/>
          </a:xfrm>
          <a:prstGeom prst="rect">
            <a:avLst/>
          </a:prstGeom>
        </p:spPr>
        <p:txBody>
          <a:bodyPr lIns="91424" tIns="91424" rIns="91424" bIns="91424" anchor="b">
            <a:normAutofit/>
          </a:bodyPr>
          <a:lstStyle>
            <a:lvl1pPr algn="ctr">
              <a:lnSpc>
                <a:spcPct val="100000"/>
              </a:lnSpc>
              <a:defRPr sz="13800"/>
            </a:lvl1pPr>
          </a:lstStyle>
          <a:p>
            <a:r>
              <a:t>Titolo Testo</a:t>
            </a:r>
          </a:p>
        </p:txBody>
      </p:sp>
      <p:sp>
        <p:nvSpPr>
          <p:cNvPr id="43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200" y="7557667"/>
            <a:ext cx="22721601" cy="2113601"/>
          </a:xfrm>
          <a:prstGeom prst="rect">
            <a:avLst/>
          </a:prstGeom>
        </p:spPr>
        <p:txBody>
          <a:bodyPr lIns="91424" tIns="91424" rIns="91424" bIns="91424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1pPr>
            <a:lvl2pPr marL="228600" indent="2286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2pPr>
            <a:lvl3pPr marL="228600" indent="6858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3pPr>
            <a:lvl4pPr marL="228600" indent="11430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4pPr>
            <a:lvl5pPr marL="228600" indent="160020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7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493587" y="12677171"/>
            <a:ext cx="562834" cy="565748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26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_epi.png" descr="logo_epi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335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olo Testo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Titolo Testo</a:t>
            </a:r>
          </a:p>
        </p:txBody>
      </p:sp>
      <p:sp>
        <p:nvSpPr>
          <p:cNvPr id="4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5E5E5E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243833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88;gddb18af70f_0_0"/>
          <p:cNvSpPr txBox="1"/>
          <p:nvPr/>
        </p:nvSpPr>
        <p:spPr>
          <a:xfrm>
            <a:off x="3285732" y="5334507"/>
            <a:ext cx="17812534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Esercizio: posizionare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elementi in un layout</a:t>
            </a:r>
          </a:p>
          <a:p>
            <a:pPr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endParaRPr lang="it-IT" dirty="0"/>
          </a:p>
        </p:txBody>
      </p:sp>
      <p:pic>
        <p:nvPicPr>
          <p:cNvPr id="54" name="Immagine 2" descr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067" y="5334507"/>
            <a:ext cx="1081914" cy="9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magine 8" descr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8315235" y="6548432"/>
            <a:ext cx="1081916" cy="90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58" name="Rectangle 4"/>
          <p:cNvSpPr txBox="1"/>
          <p:nvPr/>
        </p:nvSpPr>
        <p:spPr>
          <a:xfrm>
            <a:off x="2302908" y="3685503"/>
            <a:ext cx="20078012" cy="6715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4800" tIns="124800" rIns="124800" bIns="124800">
            <a:spAutoFit/>
          </a:bodyPr>
          <a:lstStyle/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L'esercizio mira ad integrare alcuni elementi all’interno del file «articolo.html», realizzato in una precedente esercitazione.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Nel modello grafico «layout-articolo.png» si possono vedere i cambiamenti proposti, da applicare alla pagina modificando in certi casi anche il codice HTML.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Nello specifico si dovrà:</a:t>
            </a:r>
          </a:p>
          <a:p>
            <a:pPr algn="l">
              <a:buFont typeface="Arial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endParaRPr lang="it-IT" dirty="0"/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inserire un'immagine (presente in assets/</a:t>
            </a:r>
            <a:r>
              <a:rPr lang="it-IT" dirty="0" err="1"/>
              <a:t>img</a:t>
            </a:r>
            <a:r>
              <a:rPr lang="it-IT" dirty="0"/>
              <a:t>/badge.png) incapsulata nel primo paragrafo.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rendere orizzontale il menù di navigazione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far bloccare l'</a:t>
            </a:r>
            <a:r>
              <a:rPr lang="it-IT" dirty="0" err="1"/>
              <a:t>Header</a:t>
            </a:r>
            <a:r>
              <a:rPr lang="it-IT" dirty="0"/>
              <a:t> quando raggiungerà il top della pagina, restando così sempre visibile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disporre il titolo «Novità«, presente nel box novità a fine articolo (v. layout grafico)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aggiungere 1 pulsante (in violetto) "torna in cima alla pagina", posizionato in modo fisso, (v. layout grafico)</a:t>
            </a:r>
          </a:p>
          <a:p>
            <a:pPr marL="514350" indent="-514350" algn="l">
              <a:buFont typeface="+mj-lt"/>
              <a:buAutoNum type="arabicPeriod"/>
              <a:defRPr sz="2800" b="1">
                <a:latin typeface="Open Sans"/>
                <a:ea typeface="Open Sans"/>
                <a:cs typeface="Open Sans"/>
                <a:sym typeface="Open Sans"/>
              </a:defRPr>
            </a:pPr>
            <a:r>
              <a:rPr lang="it-IT" dirty="0"/>
              <a:t>aggiungere 2 pulsanti (in blu) per creare un collegamento ad una pagina social e ad un calendario online, posizionati entrambi in modo fisso (v. layout grafico).</a:t>
            </a:r>
          </a:p>
        </p:txBody>
      </p:sp>
      <p:sp>
        <p:nvSpPr>
          <p:cNvPr id="59" name="Rettangolo 8"/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Posizionare elementi in un layout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8;p5"/>
          <p:cNvSpPr txBox="1">
            <a:spLocks noGrp="1"/>
          </p:cNvSpPr>
          <p:nvPr>
            <p:ph type="sldNum" sz="quarter" idx="2"/>
          </p:nvPr>
        </p:nvSpPr>
        <p:spPr>
          <a:xfrm>
            <a:off x="23247047" y="12797909"/>
            <a:ext cx="655690" cy="817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59583C7-2DCA-48F6-A624-6C1D98258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66"/>
          <a:stretch/>
        </p:blipFill>
        <p:spPr>
          <a:xfrm>
            <a:off x="1620604" y="3054813"/>
            <a:ext cx="4117291" cy="9190975"/>
          </a:xfrm>
          <a:prstGeom prst="rect">
            <a:avLst/>
          </a:prstGeom>
        </p:spPr>
      </p:pic>
      <p:pic>
        <p:nvPicPr>
          <p:cNvPr id="17" name="Immagine 1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41919DB3-46C8-49DB-8D73-3549275E2A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73" b="7250"/>
          <a:stretch/>
        </p:blipFill>
        <p:spPr>
          <a:xfrm>
            <a:off x="12868292" y="3054812"/>
            <a:ext cx="4117291" cy="8283747"/>
          </a:xfrm>
          <a:prstGeom prst="rect">
            <a:avLst/>
          </a:prstGeom>
        </p:spPr>
      </p:pic>
      <p:sp>
        <p:nvSpPr>
          <p:cNvPr id="2" name="Connettore 1">
            <a:extLst>
              <a:ext uri="{FF2B5EF4-FFF2-40B4-BE49-F238E27FC236}">
                <a16:creationId xmlns:a16="http://schemas.microsoft.com/office/drawing/2014/main" id="{4F372509-DF5E-46B0-99E7-2B3EEFFB17FB}"/>
              </a:ext>
            </a:extLst>
          </p:cNvPr>
          <p:cNvSpPr/>
          <p:nvPr/>
        </p:nvSpPr>
        <p:spPr>
          <a:xfrm>
            <a:off x="1258654" y="8430005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0" name="Connettore 19">
            <a:extLst>
              <a:ext uri="{FF2B5EF4-FFF2-40B4-BE49-F238E27FC236}">
                <a16:creationId xmlns:a16="http://schemas.microsoft.com/office/drawing/2014/main" id="{A4EF64D6-2379-44A5-B3F7-BC532781D967}"/>
              </a:ext>
            </a:extLst>
          </p:cNvPr>
          <p:cNvSpPr/>
          <p:nvPr/>
        </p:nvSpPr>
        <p:spPr>
          <a:xfrm>
            <a:off x="1620604" y="4961402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55BABAF-09AF-453E-8D8C-98D1FFB7E2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35" t="29111" r="50951" b="3778"/>
          <a:stretch/>
        </p:blipFill>
        <p:spPr>
          <a:xfrm>
            <a:off x="7280958" y="3054812"/>
            <a:ext cx="4117292" cy="6903720"/>
          </a:xfrm>
          <a:prstGeom prst="rect">
            <a:avLst/>
          </a:prstGeom>
        </p:spPr>
      </p:pic>
      <p:sp>
        <p:nvSpPr>
          <p:cNvPr id="22" name="Connettore 21">
            <a:extLst>
              <a:ext uri="{FF2B5EF4-FFF2-40B4-BE49-F238E27FC236}">
                <a16:creationId xmlns:a16="http://schemas.microsoft.com/office/drawing/2014/main" id="{3775205B-F3FF-47B8-9C0B-DFC35B381299}"/>
              </a:ext>
            </a:extLst>
          </p:cNvPr>
          <p:cNvSpPr/>
          <p:nvPr/>
        </p:nvSpPr>
        <p:spPr>
          <a:xfrm>
            <a:off x="6684562" y="3544081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dirty="0">
                <a:solidFill>
                  <a:srgbClr val="FFFFFF"/>
                </a:solidFill>
              </a:rPr>
              <a:t>3</a:t>
            </a:r>
            <a:endParaRPr kumimoji="0" lang="it-IT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Connettore 22">
            <a:extLst>
              <a:ext uri="{FF2B5EF4-FFF2-40B4-BE49-F238E27FC236}">
                <a16:creationId xmlns:a16="http://schemas.microsoft.com/office/drawing/2014/main" id="{8BECA1FE-8F94-4A14-9151-5588F20C3E8C}"/>
              </a:ext>
            </a:extLst>
          </p:cNvPr>
          <p:cNvSpPr/>
          <p:nvPr/>
        </p:nvSpPr>
        <p:spPr>
          <a:xfrm>
            <a:off x="12482114" y="3609572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pic>
        <p:nvPicPr>
          <p:cNvPr id="24" name="Immagine 2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B45C26A-21DE-43EC-B485-3D9329E4E8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066"/>
          <a:stretch/>
        </p:blipFill>
        <p:spPr>
          <a:xfrm>
            <a:off x="18110284" y="3054812"/>
            <a:ext cx="4117291" cy="9190975"/>
          </a:xfrm>
          <a:prstGeom prst="rect">
            <a:avLst/>
          </a:prstGeom>
        </p:spPr>
      </p:pic>
      <p:sp>
        <p:nvSpPr>
          <p:cNvPr id="25" name="Connettore 24">
            <a:extLst>
              <a:ext uri="{FF2B5EF4-FFF2-40B4-BE49-F238E27FC236}">
                <a16:creationId xmlns:a16="http://schemas.microsoft.com/office/drawing/2014/main" id="{C3C66CFA-AA8B-4C82-B8C0-2AAB3DA70811}"/>
              </a:ext>
            </a:extLst>
          </p:cNvPr>
          <p:cNvSpPr/>
          <p:nvPr/>
        </p:nvSpPr>
        <p:spPr>
          <a:xfrm>
            <a:off x="22493939" y="7780820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it-IT" b="1" dirty="0">
                <a:solidFill>
                  <a:srgbClr val="FFFFFF"/>
                </a:solidFill>
              </a:rPr>
              <a:t>5</a:t>
            </a:r>
            <a:endParaRPr kumimoji="0" lang="it-IT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Connettore 25">
            <a:extLst>
              <a:ext uri="{FF2B5EF4-FFF2-40B4-BE49-F238E27FC236}">
                <a16:creationId xmlns:a16="http://schemas.microsoft.com/office/drawing/2014/main" id="{3D9E4674-20D5-4B84-9E24-EE18179CAE4E}"/>
              </a:ext>
            </a:extLst>
          </p:cNvPr>
          <p:cNvSpPr/>
          <p:nvPr/>
        </p:nvSpPr>
        <p:spPr>
          <a:xfrm>
            <a:off x="22401446" y="6195860"/>
            <a:ext cx="723900" cy="649185"/>
          </a:xfrm>
          <a:prstGeom prst="flowChartConnector">
            <a:avLst/>
          </a:prstGeom>
          <a:solidFill>
            <a:srgbClr val="C00000"/>
          </a:solidFill>
          <a:ln w="508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243833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sp>
        <p:nvSpPr>
          <p:cNvPr id="27" name="Rettangolo 8">
            <a:extLst>
              <a:ext uri="{FF2B5EF4-FFF2-40B4-BE49-F238E27FC236}">
                <a16:creationId xmlns:a16="http://schemas.microsoft.com/office/drawing/2014/main" id="{36F55472-5DB2-43FE-8EFA-F0157DB238D4}"/>
              </a:ext>
            </a:extLst>
          </p:cNvPr>
          <p:cNvSpPr txBox="1"/>
          <p:nvPr/>
        </p:nvSpPr>
        <p:spPr>
          <a:xfrm>
            <a:off x="922152" y="753848"/>
            <a:ext cx="22489515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3" algn="r" defTabSz="825500">
              <a:defRPr sz="44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rPr lang="it-IT" dirty="0"/>
              <a:t>Esercizio</a:t>
            </a:r>
            <a:br>
              <a:rPr lang="it-IT" dirty="0"/>
            </a:br>
            <a:r>
              <a:rPr lang="it-IT" sz="3000" b="0" dirty="0">
                <a:latin typeface="Poppins Light"/>
                <a:ea typeface="Poppins Light"/>
                <a:cs typeface="Poppins Light"/>
                <a:sym typeface="Poppins Light"/>
              </a:rPr>
              <a:t>Posizionare elementi in un layout</a:t>
            </a:r>
          </a:p>
        </p:txBody>
      </p:sp>
    </p:spTree>
    <p:extLst>
      <p:ext uri="{BB962C8B-B14F-4D97-AF65-F5344CB8AC3E}">
        <p14:creationId xmlns:p14="http://schemas.microsoft.com/office/powerpoint/2010/main" val="41126466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ttogramma.png" descr="pittogram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57" y="3684151"/>
            <a:ext cx="7653683" cy="6347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logo_epi.png" descr="logo_ep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00" y="777600"/>
            <a:ext cx="3599759" cy="118440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Corso di JavaScript"/>
          <p:cNvSpPr txBox="1"/>
          <p:nvPr/>
        </p:nvSpPr>
        <p:spPr>
          <a:xfrm>
            <a:off x="933803" y="10246362"/>
            <a:ext cx="2990940" cy="11861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36" tIns="91436" rIns="91436" bIns="91436">
            <a:spAutoFit/>
          </a:bodyPr>
          <a:lstStyle>
            <a:lvl1pPr algn="l" defTabSz="1828800">
              <a:defRPr sz="66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</a:lstStyle>
          <a:p>
            <a:r>
              <a:t>Grazie.</a:t>
            </a:r>
          </a:p>
        </p:txBody>
      </p:sp>
      <p:sp>
        <p:nvSpPr>
          <p:cNvPr id="67" name="Google Shape;295;p19"/>
          <p:cNvSpPr txBox="1"/>
          <p:nvPr/>
        </p:nvSpPr>
        <p:spPr>
          <a:xfrm>
            <a:off x="1059588" y="11714029"/>
            <a:ext cx="11945603" cy="1243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/>
          <a:p>
            <a:pPr algn="l" defTabSz="2438400">
              <a:lnSpc>
                <a:spcPct val="115000"/>
              </a:lnSpc>
              <a:defRPr sz="16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Epicode School</a:t>
            </a:r>
            <a:endParaRPr b="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Via Baccio Baldini, 12 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00146 - Roma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algn="l" defTabSz="2438400">
              <a:lnSpc>
                <a:spcPct val="115000"/>
              </a:lnSpc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t>ammissioni@epicode.school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opertina">
  <a:themeElements>
    <a:clrScheme name="Copertin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Copertina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Copert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Personalizzato</PresentationFormat>
  <Paragraphs>43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Helvetica Neue Medium</vt:lpstr>
      <vt:lpstr>Open Sans</vt:lpstr>
      <vt:lpstr>Open Sans Extrabold</vt:lpstr>
      <vt:lpstr>Open Sans Semibold</vt:lpstr>
      <vt:lpstr>Poppins</vt:lpstr>
      <vt:lpstr>Poppins Light</vt:lpstr>
      <vt:lpstr>Copertina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</dc:creator>
  <cp:lastModifiedBy>microsoft2094</cp:lastModifiedBy>
  <cp:revision>17</cp:revision>
  <dcterms:modified xsi:type="dcterms:W3CDTF">2021-10-22T09:18:12Z</dcterms:modified>
</cp:coreProperties>
</file>