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" name="Shape 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Ogni organizzazione è dotata di un </a:t>
            </a:r>
            <a:r>
              <a:rPr>
                <a:solidFill>
                  <a:srgbClr val="666666"/>
                </a:solidFill>
              </a:rPr>
              <a:t>sistema informativo</a:t>
            </a:r>
            <a:r>
              <a:rPr i="1"/>
              <a:t>, </a:t>
            </a:r>
            <a:r>
              <a:t>che organizza e gestisce le informazioni necessarie per perseguire gli scopi dell'organizzazione stessa.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Il </a:t>
            </a:r>
            <a:r>
              <a:rPr b="1"/>
              <a:t>SISTEMA INFORMATIVO </a:t>
            </a:r>
            <a:r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t>L'esistenza del sistema informativo è in parte indipendente dalla sua automatizzazione.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sono istituiti da vari secoli. Per indicare la porzione automatizzata del sistema informativo viene di solito utilizzato il termine </a:t>
            </a:r>
            <a:r>
              <a:rPr i="1"/>
              <a:t>sistema informatico. </a:t>
            </a:r>
            <a:r>
              <a:t>La diffusione capillare dell'informatica a quasi tutte le attività umane, che ha caratterizzato gli ultimi vent'anni, fa sì che gran parte dei sistemi informativi siano anche, in buona misura, sistemi informatici.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logo_epi.png" descr="logo_e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itolo Testo"/>
          <p:cNvSpPr txBox="1"/>
          <p:nvPr>
            <p:ph type="title"/>
          </p:nvPr>
        </p:nvSpPr>
        <p:spPr>
          <a:xfrm>
            <a:off x="831220" y="1985533"/>
            <a:ext cx="22721602" cy="5473601"/>
          </a:xfrm>
          <a:prstGeom prst="rect">
            <a:avLst/>
          </a:prstGeom>
        </p:spPr>
        <p:txBody>
          <a:bodyPr lIns="91424" tIns="91424" rIns="91424" bIns="91424" anchor="b">
            <a:normAutofit fontScale="100000" lnSpcReduction="0"/>
          </a:bodyPr>
          <a:lstStyle>
            <a:lvl1pPr algn="ctr">
              <a:lnSpc>
                <a:spcPct val="100000"/>
              </a:lnSpc>
              <a:defRPr sz="13800"/>
            </a:lvl1pPr>
          </a:lstStyle>
          <a:p>
            <a:pPr/>
            <a:r>
              <a:t>Titolo Testo</a:t>
            </a:r>
          </a:p>
        </p:txBody>
      </p:sp>
      <p:sp>
        <p:nvSpPr>
          <p:cNvPr id="21" name="Corpo livello uno…"/>
          <p:cNvSpPr txBox="1"/>
          <p:nvPr>
            <p:ph type="body" sz="quarter" idx="1"/>
          </p:nvPr>
        </p:nvSpPr>
        <p:spPr>
          <a:xfrm>
            <a:off x="831200" y="7557667"/>
            <a:ext cx="22721601" cy="21136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1pPr>
            <a:lvl2pPr marL="228600" indent="2286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2pPr>
            <a:lvl3pPr marL="228600" indent="6858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3pPr>
            <a:lvl4pPr marL="228600" indent="11430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4pPr>
            <a:lvl5pPr marL="228600" indent="16002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" name="Numero diapositiva"/>
          <p:cNvSpPr txBox="1"/>
          <p:nvPr>
            <p:ph type="sldNum" sz="quarter" idx="2"/>
          </p:nvPr>
        </p:nvSpPr>
        <p:spPr>
          <a:xfrm>
            <a:off x="23493588" y="12677170"/>
            <a:ext cx="562834" cy="565749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26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iapositiva tito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tangolo 6"/>
          <p:cNvSpPr/>
          <p:nvPr/>
        </p:nvSpPr>
        <p:spPr>
          <a:xfrm>
            <a:off x="-187570" y="511088"/>
            <a:ext cx="24759140" cy="172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30" name="logo_epi.png" descr="logo_e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Connettore 1 12"/>
          <p:cNvSpPr/>
          <p:nvPr/>
        </p:nvSpPr>
        <p:spPr>
          <a:xfrm flipH="1">
            <a:off x="22462010" y="13206809"/>
            <a:ext cx="6489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" name="Numero diapositiva"/>
          <p:cNvSpPr txBox="1"/>
          <p:nvPr>
            <p:ph type="sldNum" sz="quarter" idx="2"/>
          </p:nvPr>
        </p:nvSpPr>
        <p:spPr>
          <a:xfrm>
            <a:off x="23169352" y="12797909"/>
            <a:ext cx="811079" cy="817801"/>
          </a:xfrm>
          <a:prstGeom prst="rect">
            <a:avLst/>
          </a:prstGeom>
        </p:spPr>
        <p:txBody>
          <a:bodyPr lIns="243799" tIns="243799" rIns="243799" bIns="243799"/>
          <a:lstStyle>
            <a:lvl1pPr algn="ctr">
              <a:defRPr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6"/>
          <p:cNvSpPr/>
          <p:nvPr/>
        </p:nvSpPr>
        <p:spPr>
          <a:xfrm>
            <a:off x="-187570" y="511088"/>
            <a:ext cx="24759140" cy="172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40" name="logo_epi.png" descr="logo_e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Connettore 1 12"/>
          <p:cNvSpPr/>
          <p:nvPr/>
        </p:nvSpPr>
        <p:spPr>
          <a:xfrm flipH="1">
            <a:off x="22462010" y="13206809"/>
            <a:ext cx="6489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" name="Titolo Testo"/>
          <p:cNvSpPr txBox="1"/>
          <p:nvPr>
            <p:ph type="title"/>
          </p:nvPr>
        </p:nvSpPr>
        <p:spPr>
          <a:xfrm>
            <a:off x="831220" y="1985533"/>
            <a:ext cx="22721602" cy="5473601"/>
          </a:xfrm>
          <a:prstGeom prst="rect">
            <a:avLst/>
          </a:prstGeom>
        </p:spPr>
        <p:txBody>
          <a:bodyPr lIns="91424" tIns="91424" rIns="91424" bIns="91424" anchor="b">
            <a:normAutofit fontScale="100000" lnSpcReduction="0"/>
          </a:bodyPr>
          <a:lstStyle>
            <a:lvl1pPr algn="ctr">
              <a:lnSpc>
                <a:spcPct val="100000"/>
              </a:lnSpc>
              <a:defRPr sz="13800"/>
            </a:lvl1pPr>
          </a:lstStyle>
          <a:p>
            <a:pPr/>
            <a:r>
              <a:t>Titolo Testo</a:t>
            </a:r>
          </a:p>
        </p:txBody>
      </p:sp>
      <p:sp>
        <p:nvSpPr>
          <p:cNvPr id="43" name="Corpo livello uno…"/>
          <p:cNvSpPr txBox="1"/>
          <p:nvPr>
            <p:ph type="body" sz="quarter" idx="1"/>
          </p:nvPr>
        </p:nvSpPr>
        <p:spPr>
          <a:xfrm>
            <a:off x="831200" y="7557667"/>
            <a:ext cx="22721601" cy="21136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1pPr>
            <a:lvl2pPr marL="228600" indent="2286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2pPr>
            <a:lvl3pPr marL="228600" indent="6858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3pPr>
            <a:lvl4pPr marL="228600" indent="11430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4pPr>
            <a:lvl5pPr marL="228600" indent="16002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4" name="Numero diapositiva"/>
          <p:cNvSpPr txBox="1"/>
          <p:nvPr>
            <p:ph type="sldNum" sz="quarter" idx="2"/>
          </p:nvPr>
        </p:nvSpPr>
        <p:spPr>
          <a:xfrm>
            <a:off x="23493588" y="12677170"/>
            <a:ext cx="562834" cy="565749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26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epi.png" descr="logo_e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olo Testo"/>
          <p:cNvSpPr txBox="1"/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Titolo Testo</a:t>
            </a:r>
          </a:p>
        </p:txBody>
      </p:sp>
      <p:sp>
        <p:nvSpPr>
          <p:cNvPr id="4" name="Corpo livello uno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" name="Numero diapositiva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88;gddb18af70f_0_0"/>
          <p:cNvSpPr txBox="1"/>
          <p:nvPr/>
        </p:nvSpPr>
        <p:spPr>
          <a:xfrm>
            <a:off x="3285732" y="5353050"/>
            <a:ext cx="17812534" cy="300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6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Esercizi: Crea lo stile </a:t>
            </a:r>
          </a:p>
          <a:p>
            <a:pPr>
              <a:defRPr b="1" sz="6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per un banner </a:t>
            </a:r>
          </a:p>
        </p:txBody>
      </p:sp>
      <p:pic>
        <p:nvPicPr>
          <p:cNvPr id="54" name="Immagine 2" descr="Immagin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66067" y="5957999"/>
            <a:ext cx="1081914" cy="90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Immagine 8" descr="Immagin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8315235" y="6858000"/>
            <a:ext cx="1081916" cy="90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28;p5"/>
          <p:cNvSpPr txBox="1"/>
          <p:nvPr>
            <p:ph type="sldNum" sz="quarter" idx="2"/>
          </p:nvPr>
        </p:nvSpPr>
        <p:spPr>
          <a:xfrm>
            <a:off x="23247046" y="12797909"/>
            <a:ext cx="655690" cy="817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" name="Rectangle 4"/>
          <p:cNvSpPr txBox="1"/>
          <p:nvPr/>
        </p:nvSpPr>
        <p:spPr>
          <a:xfrm>
            <a:off x="3775072" y="4328279"/>
            <a:ext cx="13831788" cy="652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4800" tIns="124800" rIns="124800" bIns="124800">
            <a:spAutoFit/>
          </a:bodyPr>
          <a:lstStyle/>
          <a:p>
            <a:pPr algn="l">
              <a:buClr>
                <a:srgbClr val="000000"/>
              </a:buClr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Scopo dell’esercizio è creare lo stile per un banner/header di una pagina web con </a:t>
            </a:r>
          </a:p>
          <a:p>
            <a:pPr algn="l">
              <a:buClr>
                <a:srgbClr val="000000"/>
              </a:buClr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layout full with</a:t>
            </a:r>
          </a:p>
          <a:p>
            <a:pPr algn="l">
              <a:buClr>
                <a:srgbClr val="000000"/>
              </a:buClr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Due bottoni con semplice proprietà di trasformazione,</a:t>
            </a:r>
          </a:p>
          <a:p>
            <a:pPr algn="l">
              <a:buClr>
                <a:srgbClr val="000000"/>
              </a:buClr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Background del body e inserimento di una immagine.</a:t>
            </a:r>
          </a:p>
          <a:p>
            <a:pPr algn="l">
              <a:buClr>
                <a:srgbClr val="000000"/>
              </a:buClr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</a:p>
          <a:p>
            <a:pPr algn="l">
              <a:buClr>
                <a:srgbClr val="000000"/>
              </a:buClr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Bisognerà creare un file partials per </a:t>
            </a:r>
          </a:p>
          <a:p>
            <a:pPr algn="l">
              <a:buClr>
                <a:srgbClr val="000000"/>
              </a:buClr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Variabili </a:t>
            </a:r>
          </a:p>
          <a:p>
            <a:pPr algn="l">
              <a:buClr>
                <a:srgbClr val="000000"/>
              </a:buClr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Bottone</a:t>
            </a:r>
          </a:p>
          <a:p>
            <a:pPr algn="l">
              <a:buClr>
                <a:srgbClr val="000000"/>
              </a:buClr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</a:p>
          <a:p>
            <a:pPr algn="l">
              <a:buClr>
                <a:srgbClr val="000000"/>
              </a:buClr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Inserirli in un file scss principale</a:t>
            </a:r>
          </a:p>
          <a:p>
            <a:pPr algn="l">
              <a:buClr>
                <a:srgbClr val="000000"/>
              </a:buClr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Compilare  e generare il file css</a:t>
            </a:r>
          </a:p>
        </p:txBody>
      </p:sp>
      <p:sp>
        <p:nvSpPr>
          <p:cNvPr id="59" name="Rettangolo 8"/>
          <p:cNvSpPr txBox="1"/>
          <p:nvPr/>
        </p:nvSpPr>
        <p:spPr>
          <a:xfrm>
            <a:off x="922152" y="753848"/>
            <a:ext cx="22489515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algn="r" defTabSz="825500">
              <a:defRPr b="1" sz="4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Esercizio</a:t>
            </a:r>
            <a:br/>
            <a:r>
              <a:rPr b="0" sz="3000">
                <a:latin typeface="Poppins Light"/>
                <a:ea typeface="Poppins Light"/>
                <a:cs typeface="Poppins Light"/>
                <a:sym typeface="Poppins Light"/>
              </a:rPr>
              <a:t>Stile per un semplice banner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ttogramma.png" descr="pittogramm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91057" y="3684151"/>
            <a:ext cx="7653683" cy="6347697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logo_epi.png" descr="logo_ep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3600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Corso di JavaScript"/>
          <p:cNvSpPr txBox="1"/>
          <p:nvPr/>
        </p:nvSpPr>
        <p:spPr>
          <a:xfrm>
            <a:off x="933803" y="10246362"/>
            <a:ext cx="2990940" cy="1186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6" tIns="91436" rIns="91436" bIns="91436">
            <a:spAutoFit/>
          </a:bodyPr>
          <a:lstStyle>
            <a:lvl1pPr algn="l" defTabSz="1828800">
              <a:defRPr b="1" sz="6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Grazie.</a:t>
            </a:r>
          </a:p>
        </p:txBody>
      </p:sp>
      <p:sp>
        <p:nvSpPr>
          <p:cNvPr id="66" name="Google Shape;295;p19"/>
          <p:cNvSpPr txBox="1"/>
          <p:nvPr/>
        </p:nvSpPr>
        <p:spPr>
          <a:xfrm>
            <a:off x="1059589" y="11714028"/>
            <a:ext cx="11945602" cy="1243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algn="l" defTabSz="2438400">
              <a:lnSpc>
                <a:spcPct val="115000"/>
              </a:lnSpc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Epicode School</a:t>
            </a:r>
            <a:endParaRPr b="0"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Via Baccio Baldini, 12 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00146 </a:t>
            </a:r>
            <a:r>
              <a:t>- </a:t>
            </a:r>
            <a:r>
              <a:t>Roma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ammissioni@epicode.school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opertina">
  <a:themeElements>
    <a:clrScheme name="Copertina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opertina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opert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opertina">
  <a:themeElements>
    <a:clrScheme name="Copertin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opertina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opert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