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13716000" cx="24384000"/>
  <p:notesSz cx="6858000" cy="9144000"/>
  <p:embeddedFontLst>
    <p:embeddedFont>
      <p:font typeface="Poppins"/>
      <p:regular r:id="rId11"/>
      <p:bold r:id="rId12"/>
      <p:italic r:id="rId13"/>
      <p:boldItalic r:id="rId14"/>
    </p:embeddedFont>
    <p:embeddedFont>
      <p:font typeface="Poppins Light"/>
      <p:regular r:id="rId15"/>
      <p:bold r:id="rId16"/>
      <p:italic r:id="rId17"/>
      <p:boldItalic r:id="rId18"/>
    </p:embeddedFont>
    <p:embeddedFont>
      <p:font typeface="Open Sans SemiBold"/>
      <p:regular r:id="rId19"/>
      <p:bold r:id="rId20"/>
      <p:italic r:id="rId21"/>
      <p:boldItalic r:id="rId22"/>
    </p:embeddedFont>
    <p:embeddedFont>
      <p:font typeface="Helvetica Neue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ho/c8BmkNKxym0B0NBUUShF2sF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SemiBold-bold.fntdata"/><Relationship Id="rId22" Type="http://schemas.openxmlformats.org/officeDocument/2006/relationships/font" Target="fonts/OpenSansSemiBold-boldItalic.fntdata"/><Relationship Id="rId21" Type="http://schemas.openxmlformats.org/officeDocument/2006/relationships/font" Target="fonts/OpenSansSemiBold-italic.fntdata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OpenSans-boldItalic.fntdata"/><Relationship Id="rId11" Type="http://schemas.openxmlformats.org/officeDocument/2006/relationships/font" Target="fonts/Poppins-regular.fntdata"/><Relationship Id="rId10" Type="http://schemas.openxmlformats.org/officeDocument/2006/relationships/slide" Target="slides/slide4.xml"/><Relationship Id="rId13" Type="http://schemas.openxmlformats.org/officeDocument/2006/relationships/font" Target="fonts/Poppins-italic.fntdata"/><Relationship Id="rId12" Type="http://schemas.openxmlformats.org/officeDocument/2006/relationships/font" Target="fonts/Poppins-bold.fntdata"/><Relationship Id="rId15" Type="http://schemas.openxmlformats.org/officeDocument/2006/relationships/font" Target="fonts/PoppinsLight-regular.fntdata"/><Relationship Id="rId14" Type="http://schemas.openxmlformats.org/officeDocument/2006/relationships/font" Target="fonts/Poppins-boldItalic.fntdata"/><Relationship Id="rId17" Type="http://schemas.openxmlformats.org/officeDocument/2006/relationships/font" Target="fonts/PoppinsLight-italic.fntdata"/><Relationship Id="rId16" Type="http://schemas.openxmlformats.org/officeDocument/2006/relationships/font" Target="fonts/PoppinsLight-bold.fntdata"/><Relationship Id="rId19" Type="http://schemas.openxmlformats.org/officeDocument/2006/relationships/font" Target="fonts/OpenSansSemiBold-regular.fntdata"/><Relationship Id="rId18" Type="http://schemas.openxmlformats.org/officeDocument/2006/relationships/font" Target="fonts/PoppinsLigh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rPr lang="it-IT"/>
              <a:t>Ogni organizzazione è dotata di un </a:t>
            </a:r>
            <a:r>
              <a:rPr lang="it-IT">
                <a:solidFill>
                  <a:srgbClr val="666666"/>
                </a:solidFill>
              </a:rPr>
              <a:t>sistema informativo</a:t>
            </a:r>
            <a:r>
              <a:rPr i="1" lang="it-IT"/>
              <a:t>, </a:t>
            </a:r>
            <a:r>
              <a:rPr lang="it-IT"/>
              <a:t>che organizza e gestisce le informazioni necessarie per perseguire gli scopi dell'organizzazione stessa.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rPr lang="it-IT"/>
              <a:t>Il </a:t>
            </a:r>
            <a:r>
              <a:rPr b="1" lang="it-IT"/>
              <a:t>SISTEMA INFORMATIVO </a:t>
            </a:r>
            <a:r>
              <a:rPr lang="it-IT"/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7999"/>
              </a:lnSpc>
              <a:spcBef>
                <a:spcPts val="413"/>
              </a:spcBef>
              <a:spcAft>
                <a:spcPts val="0"/>
              </a:spcAft>
              <a:buSzPts val="1050"/>
              <a:buFont typeface="Helvetica Neue"/>
              <a:buNone/>
            </a:pPr>
            <a:r>
              <a:rPr lang="it-IT" sz="1050"/>
              <a:t>L'esistenza del sistema informativo è in parte indipendente dalla sua automatizzazione.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rPr lang="it-IT"/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rPr lang="it-IT"/>
              <a:t>sono istituiti da vari secoli. Per indicare la porzione automatizzata del sistema informativo viene di solito utilizzato il termine </a:t>
            </a:r>
            <a:r>
              <a:rPr i="1" lang="it-IT"/>
              <a:t>sistema informatico. </a:t>
            </a:r>
            <a:r>
              <a:rPr lang="it-IT"/>
              <a:t>La diffusione capillare dell'informatica a quasi tutte le attività umane, che ha caratterizzato gli ultimi vent'anni, fa sì che gran parte dei sistemi informativi siano anche, in buona misura, sistemi informatici.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f08059774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gf0805977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rPr lang="it-IT"/>
              <a:t>Ogni organizzazione è dotata di un </a:t>
            </a:r>
            <a:r>
              <a:rPr lang="it-IT">
                <a:solidFill>
                  <a:srgbClr val="666666"/>
                </a:solidFill>
              </a:rPr>
              <a:t>sistema informativo</a:t>
            </a:r>
            <a:r>
              <a:rPr i="1" lang="it-IT"/>
              <a:t>, </a:t>
            </a:r>
            <a:r>
              <a:rPr lang="it-IT"/>
              <a:t>che organizza e gestisce le informazioni necessarie per perseguire gli scopi dell'organizzazione stessa.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rPr lang="it-IT"/>
              <a:t>Il </a:t>
            </a:r>
            <a:r>
              <a:rPr b="1" lang="it-IT"/>
              <a:t>SISTEMA INFORMATIVO </a:t>
            </a:r>
            <a:r>
              <a:rPr lang="it-IT"/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7999"/>
              </a:lnSpc>
              <a:spcBef>
                <a:spcPts val="413"/>
              </a:spcBef>
              <a:spcAft>
                <a:spcPts val="0"/>
              </a:spcAft>
              <a:buSzPts val="1050"/>
              <a:buFont typeface="Helvetica Neue"/>
              <a:buNone/>
            </a:pPr>
            <a:r>
              <a:rPr lang="it-IT" sz="1050"/>
              <a:t>L'esistenza del sistema informativo è in parte indipendente dalla sua automatizzazione.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rPr lang="it-IT"/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rPr lang="it-IT"/>
              <a:t>sono istituiti da vari secoli. Per indicare la porzione automatizzata del sistema informativo viene di solito utilizzato il termine </a:t>
            </a:r>
            <a:r>
              <a:rPr i="1" lang="it-IT"/>
              <a:t>sistema informatico. </a:t>
            </a:r>
            <a:r>
              <a:rPr lang="it-IT"/>
              <a:t>La diffusione capillare dell'informatica a quasi tutte le attività umane, che ha caratterizzato gli ultimi vent'anni, fa sì che gran parte dei sistemi informativi siano anche, in buona misura, sistemi informatici.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>
  <p:cSld name="Diapositiva titolo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"/>
          <p:cNvSpPr txBox="1"/>
          <p:nvPr>
            <p:ph type="ctrTitle"/>
          </p:nvPr>
        </p:nvSpPr>
        <p:spPr>
          <a:xfrm>
            <a:off x="831221" y="1985533"/>
            <a:ext cx="22721601" cy="5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  <a:defRPr b="0" i="0" sz="13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" type="subTitle"/>
          </p:nvPr>
        </p:nvSpPr>
        <p:spPr>
          <a:xfrm>
            <a:off x="831200" y="7557667"/>
            <a:ext cx="22721601" cy="2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2" type="sldNum"/>
          </p:nvPr>
        </p:nvSpPr>
        <p:spPr>
          <a:xfrm>
            <a:off x="22593220" y="12435245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>
  <p:cSld name="Diapositiva titol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type="ctrTitle"/>
          </p:nvPr>
        </p:nvSpPr>
        <p:spPr>
          <a:xfrm>
            <a:off x="831221" y="1985533"/>
            <a:ext cx="22721601" cy="5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  <a:defRPr b="0" i="0" sz="13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9"/>
          <p:cNvSpPr txBox="1"/>
          <p:nvPr>
            <p:ph idx="1" type="subTitle"/>
          </p:nvPr>
        </p:nvSpPr>
        <p:spPr>
          <a:xfrm>
            <a:off x="831200" y="7557667"/>
            <a:ext cx="22721601" cy="2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22593220" y="12435245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_epi.png" id="6" name="Google Shape;6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2335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/>
          <p:nvPr/>
        </p:nvSpPr>
        <p:spPr>
          <a:xfrm>
            <a:off x="-187569" y="511088"/>
            <a:ext cx="24759138" cy="172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_epi.png" id="14" name="Google Shape;14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2335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6"/>
          <p:cNvCxnSpPr/>
          <p:nvPr/>
        </p:nvCxnSpPr>
        <p:spPr>
          <a:xfrm rot="10800000">
            <a:off x="22462010" y="13206809"/>
            <a:ext cx="648929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 txBox="1"/>
          <p:nvPr/>
        </p:nvSpPr>
        <p:spPr>
          <a:xfrm>
            <a:off x="17832533" y="960000"/>
            <a:ext cx="55912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"/>
              <a:buFont typeface="Calibri"/>
              <a:buNone/>
            </a:pPr>
            <a:r>
              <a:t/>
            </a:r>
            <a:endParaRPr b="0" i="0" sz="2133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Google Shape;28;p1"/>
          <p:cNvSpPr txBox="1"/>
          <p:nvPr/>
        </p:nvSpPr>
        <p:spPr>
          <a:xfrm>
            <a:off x="3285733" y="6220000"/>
            <a:ext cx="17812533" cy="1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i="0" lang="it-IT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Esercizio: </a:t>
            </a:r>
            <a:r>
              <a:rPr b="1" lang="it-IT" sz="6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Homepage</a:t>
            </a:r>
            <a:endParaRPr b="1" sz="66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lang="it-IT" sz="6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sito web aziendale</a:t>
            </a:r>
            <a:endParaRPr b="1" sz="66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" name="Google Shape;29;p1"/>
          <p:cNvSpPr txBox="1"/>
          <p:nvPr/>
        </p:nvSpPr>
        <p:spPr>
          <a:xfrm>
            <a:off x="1268984" y="5114496"/>
            <a:ext cx="70200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000"/>
              <a:buFont typeface="Calibri"/>
              <a:buNone/>
            </a:pPr>
            <a:r>
              <a:t/>
            </a:r>
            <a:endParaRPr b="0" i="0" sz="3733" u="none" cap="none" strike="noStrike">
              <a:solidFill>
                <a:srgbClr val="FF265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30" name="Google Shape;3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6068" y="5957999"/>
            <a:ext cx="1081913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8315235" y="6858001"/>
            <a:ext cx="1081915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423746" y="2631688"/>
            <a:ext cx="23960255" cy="10962662"/>
          </a:xfrm>
          <a:prstGeom prst="rect">
            <a:avLst/>
          </a:prstGeom>
          <a:noFill/>
          <a:ln>
            <a:noFill/>
          </a:ln>
        </p:spPr>
        <p:txBody>
          <a:bodyPr anchorCtr="0" anchor="t" bIns="124800" lIns="240000" spcFirstLastPara="1" rIns="240000" wrap="square" tIns="124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</a:pP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In questa esercitazione pratica dovrai creare da zero una homepage per una ipotetica piccola azienda italiana utilizzando Bootstrap.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</a:pP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Tutto in autonomia.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</a:pPr>
            <a:r>
              <a:t/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</a:pPr>
            <a:r>
              <a:rPr b="0" i="0" lang="it-IT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 fare questo dovrai per prima cosa creare un file HTML nella directory da te designata a tale scopo. 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</a:pPr>
            <a:r>
              <a:t/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La pagina web dovrà essere formata da tre sezioni principali: una barra di navigazione, una parte principale ed un footer.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Per completare correttamente l’esercitazione la pagina deve avere: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AutoNum type="arabicParenR"/>
            </a:pP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Una </a:t>
            </a:r>
            <a:r>
              <a:rPr b="1" lang="it-IT" sz="2800">
                <a:latin typeface="Open Sans"/>
                <a:ea typeface="Open Sans"/>
                <a:cs typeface="Open Sans"/>
                <a:sym typeface="Open Sans"/>
              </a:rPr>
              <a:t>navbar</a:t>
            </a: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 con il brand a sinistra, i link del menu a destra e lo sfondo con gradiente.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AutoNum type="arabicParenR"/>
            </a:pP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Dovrai includere una </a:t>
            </a:r>
            <a:r>
              <a:rPr b="1" lang="it-IT" sz="2800">
                <a:latin typeface="Open Sans"/>
                <a:ea typeface="Open Sans"/>
                <a:cs typeface="Open Sans"/>
                <a:sym typeface="Open Sans"/>
              </a:rPr>
              <a:t>zona principale</a:t>
            </a: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 contenente un’immagine affiancata a del testo.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AutoNum type="arabicParenR"/>
            </a:pP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Una </a:t>
            </a:r>
            <a:r>
              <a:rPr b="1" lang="it-IT" sz="2800">
                <a:latin typeface="Open Sans"/>
                <a:ea typeface="Open Sans"/>
                <a:cs typeface="Open Sans"/>
                <a:sym typeface="Open Sans"/>
              </a:rPr>
              <a:t>sezione in evidenza</a:t>
            </a: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AutoNum type="arabicParenR"/>
            </a:pP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Delle </a:t>
            </a:r>
            <a:r>
              <a:rPr b="1" lang="it-IT" sz="2800">
                <a:latin typeface="Open Sans"/>
                <a:ea typeface="Open Sans"/>
                <a:cs typeface="Open Sans"/>
                <a:sym typeface="Open Sans"/>
              </a:rPr>
              <a:t>cards</a:t>
            </a: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 per gli ipotetici servizi aziendali.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AutoNum type="arabicParenR"/>
            </a:pP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Un </a:t>
            </a:r>
            <a:r>
              <a:rPr b="1" lang="it-IT" sz="2800">
                <a:latin typeface="Open Sans"/>
                <a:ea typeface="Open Sans"/>
                <a:cs typeface="Open Sans"/>
                <a:sym typeface="Open Sans"/>
              </a:rPr>
              <a:t>footer</a:t>
            </a: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 in evidenza.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Il risultato finale lo puoi vedere nella successiva slide.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Buon lavoro!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Esercizio</a:t>
            </a:r>
            <a:b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it-IT" sz="3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Homepage sito web aziendale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f08059774c_0_0"/>
          <p:cNvSpPr txBox="1"/>
          <p:nvPr>
            <p:ph idx="12" type="sldNum"/>
          </p:nvPr>
        </p:nvSpPr>
        <p:spPr>
          <a:xfrm>
            <a:off x="23125044" y="12986237"/>
            <a:ext cx="8997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44" name="Google Shape;44;gf08059774c_0_0"/>
          <p:cNvSpPr/>
          <p:nvPr/>
        </p:nvSpPr>
        <p:spPr>
          <a:xfrm>
            <a:off x="922152" y="749116"/>
            <a:ext cx="224895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Esercizio</a:t>
            </a:r>
            <a:b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it-IT" sz="3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Homepage sito web aziendale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gf08059774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263" y="2740425"/>
            <a:ext cx="21569274" cy="989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ttogramma.png" id="50" name="Google Shape;5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1058" y="3684152"/>
            <a:ext cx="7653682" cy="6347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epi.png" id="51" name="Google Shape;5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3600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3"/>
          <p:cNvSpPr txBox="1"/>
          <p:nvPr/>
        </p:nvSpPr>
        <p:spPr>
          <a:xfrm>
            <a:off x="933804" y="10246362"/>
            <a:ext cx="3196703" cy="1200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Poppins"/>
              <a:buNone/>
            </a:pPr>
            <a:r>
              <a:rPr b="1" i="0" lang="it-IT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Grazie.</a:t>
            </a:r>
            <a:endParaRPr b="1" i="0" sz="66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" name="Google Shape;53;p3"/>
          <p:cNvSpPr txBox="1"/>
          <p:nvPr/>
        </p:nvSpPr>
        <p:spPr>
          <a:xfrm>
            <a:off x="1059589" y="11842567"/>
            <a:ext cx="11945601" cy="11147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1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Epicode School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Via Baccio Baldini, 12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00146 - Roma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ammissioni@epicode.school</a:t>
            </a:r>
            <a:endParaRPr b="0" i="0" sz="16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pertin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e DEF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Pasquale</dc:creator>
</cp:coreProperties>
</file>