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</p:sldIdLst>
  <p:sldSz cy="13716000" cx="24384000"/>
  <p:notesSz cx="6858000" cy="9144000"/>
  <p:embeddedFontLst>
    <p:embeddedFont>
      <p:font typeface="Poppins"/>
      <p:regular r:id="rId10"/>
      <p:bold r:id="rId11"/>
      <p:italic r:id="rId12"/>
      <p:boldItalic r:id="rId13"/>
    </p:embeddedFont>
    <p:embeddedFont>
      <p:font typeface="Poppins Light"/>
      <p:regular r:id="rId14"/>
      <p:bold r:id="rId15"/>
      <p:italic r:id="rId16"/>
      <p:boldItalic r:id="rId17"/>
    </p:embeddedFont>
    <p:embeddedFont>
      <p:font typeface="Open Sans SemiBold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h7Mcp4hq9k6u5TWlOGnqGyuxc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OpenSansSemiBold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5" Type="http://schemas.openxmlformats.org/officeDocument/2006/relationships/font" Target="fonts/PoppinsLight-bold.fntdata"/><Relationship Id="rId14" Type="http://schemas.openxmlformats.org/officeDocument/2006/relationships/font" Target="fonts/PoppinsLight-regular.fntdata"/><Relationship Id="rId17" Type="http://schemas.openxmlformats.org/officeDocument/2006/relationships/font" Target="fonts/PoppinsLight-boldItalic.fntdata"/><Relationship Id="rId16" Type="http://schemas.openxmlformats.org/officeDocument/2006/relationships/font" Target="fonts/PoppinsLight-italic.fntdata"/><Relationship Id="rId19" Type="http://schemas.openxmlformats.org/officeDocument/2006/relationships/font" Target="fonts/OpenSansSemiBold-bold.fntdata"/><Relationship Id="rId18" Type="http://schemas.openxmlformats.org/officeDocument/2006/relationships/font" Target="fonts/Open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Helvetica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Ogni organizzazione è dotata di un </a:t>
            </a:r>
            <a:r>
              <a:rPr lang="it-IT">
                <a:solidFill>
                  <a:srgbClr val="666666"/>
                </a:solidFill>
              </a:rPr>
              <a:t>sistema informativo</a:t>
            </a:r>
            <a:r>
              <a:rPr i="1" lang="it-IT"/>
              <a:t>, </a:t>
            </a:r>
            <a:r>
              <a:rPr lang="it-IT"/>
              <a:t>che organizza e gestisce le informazioni necessarie per perseguire gli scopi dell'organizzazione stessa.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Il </a:t>
            </a:r>
            <a:r>
              <a:rPr b="1" lang="it-IT"/>
              <a:t>SISTEMA INFORMATIVO </a:t>
            </a:r>
            <a:r>
              <a:rPr lang="it-IT"/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7999"/>
              </a:lnSpc>
              <a:spcBef>
                <a:spcPts val="413"/>
              </a:spcBef>
              <a:spcAft>
                <a:spcPts val="0"/>
              </a:spcAft>
              <a:buSzPts val="1050"/>
              <a:buFont typeface="Helvetica Neue"/>
              <a:buNone/>
            </a:pPr>
            <a:r>
              <a:rPr lang="it-IT" sz="1050"/>
              <a:t>L'esistenza del sistema informativo è in parte indipendente dalla sua automatizzazione.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  <a:endParaRPr/>
          </a:p>
          <a:p>
            <a:pPr indent="0" lvl="0" marL="0" rtl="0" algn="l">
              <a:lnSpc>
                <a:spcPct val="117999"/>
              </a:lnSpc>
              <a:spcBef>
                <a:spcPts val="450"/>
              </a:spcBef>
              <a:spcAft>
                <a:spcPts val="0"/>
              </a:spcAft>
              <a:buSzPts val="2200"/>
              <a:buFont typeface="Helvetica Neue"/>
              <a:buNone/>
            </a:pPr>
            <a:r>
              <a:rPr lang="it-IT"/>
              <a:t>sono istituiti da vari secoli. Per indicare la porzione automatizzata del sistema informativo viene di solito utilizzato il termine </a:t>
            </a:r>
            <a:r>
              <a:rPr i="1" lang="it-IT"/>
              <a:t>sistema informatico. </a:t>
            </a:r>
            <a:r>
              <a:rPr lang="it-IT"/>
              <a:t>La diffusione capillare dell'informatica a quasi tutte le attività umane, che ha caratterizzato gli ultimi vent'anni, fa sì che gran parte dei sistemi informativi siano anche, in buona misura, sistemi informatici.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ctrTitle"/>
          </p:nvPr>
        </p:nvSpPr>
        <p:spPr>
          <a:xfrm>
            <a:off x="831221" y="1985533"/>
            <a:ext cx="22721601" cy="5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  <a:defRPr b="0" i="0" sz="13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13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831200" y="7557667"/>
            <a:ext cx="22721601" cy="2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74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22593220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26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epi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/>
          <p:nvPr/>
        </p:nvSpPr>
        <p:spPr>
          <a:xfrm>
            <a:off x="-187569" y="511088"/>
            <a:ext cx="24759138" cy="172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epi.png" id="14" name="Google Shape;14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335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6"/>
          <p:cNvCxnSpPr/>
          <p:nvPr/>
        </p:nvCxnSpPr>
        <p:spPr>
          <a:xfrm rot="10800000">
            <a:off x="22462010" y="13206809"/>
            <a:ext cx="648929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  <a:defRPr b="0" i="0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/>
        </p:nvSpPr>
        <p:spPr>
          <a:xfrm>
            <a:off x="17832533" y="960000"/>
            <a:ext cx="55912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00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EF005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3285733" y="6220000"/>
            <a:ext cx="17812533" cy="1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Progetto</a:t>
            </a: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Homepage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oppins"/>
              <a:buNone/>
            </a:pPr>
            <a:r>
              <a:rPr b="1" lang="it-IT" sz="6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 Bootstrap e Sass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1268984" y="5114496"/>
            <a:ext cx="7020000" cy="5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000"/>
              <a:buFont typeface="Calibri"/>
              <a:buNone/>
            </a:pPr>
            <a:r>
              <a:t/>
            </a:r>
            <a:endParaRPr b="0" i="0" sz="3733" u="none" cap="none" strike="noStrike">
              <a:solidFill>
                <a:srgbClr val="FF265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068" y="5957999"/>
            <a:ext cx="1081913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18315235" y="6858001"/>
            <a:ext cx="1081915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23125044" y="12986237"/>
            <a:ext cx="899698" cy="4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423746" y="2631688"/>
            <a:ext cx="23960255" cy="1096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24800" lIns="240000" spcFirstLastPara="1" rIns="240000" wrap="square" tIns="124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In questo progetto pratico conclusivo del corso Epicode School su Bootstrap dovrai creare la pagina principale di un sito web con Bootstrap e mettendo in pratica anche le tue conoscenze Sass.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Tutto in autonomia.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pagina web dovrà essere formato da 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sezioni: una navbar, una sezione in primo piano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, una sezione partnership,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carosello con le testimonianze ed un footer.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completare correttamente l’esercitazione la pagina deve avere: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La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navbar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i link del menu a destra e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d anche le icone di alcuni social network (le icone devono essere di Bootstrap)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Implementa Bootstrap con un gestore di pacchetti o effettua il download del codice sorgente.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Crea un file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app.scss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(o custom.scss) dove importerai gli altri file .scss dipendenti</a:t>
            </a: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Fai un backup del file _variable.scss di Bootstrap e mettilo nella cartella principale del tuo progetto.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pen Sans"/>
              <a:buAutoNum type="arabicParenR"/>
            </a:pP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Crea una </a:t>
            </a: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funzione in un file scss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(denominato _function.scss) che dato un colore di background imposti il colore del testo bianco o nero in funzione della luminosità dello sfondo.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800">
                <a:latin typeface="Open Sans"/>
                <a:ea typeface="Open Sans"/>
                <a:cs typeface="Open Sans"/>
                <a:sym typeface="Open Sans"/>
              </a:rPr>
              <a:t>Suggerimento:</a:t>
            </a:r>
            <a:r>
              <a:rPr lang="it-IT" sz="2800">
                <a:latin typeface="Open Sans"/>
                <a:ea typeface="Open Sans"/>
                <a:cs typeface="Open Sans"/>
                <a:sym typeface="Open Sans"/>
              </a:rPr>
              <a:t> puoi partire con un esempio preso dal sito principale di Bootstrap. Come ad esempio https://getbootstrap.com/docs/5.1/examples/sticky-footer-navbar/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Buon lavoro!</a:t>
            </a:r>
            <a:endParaRPr b="0" i="0" sz="2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922152" y="749116"/>
            <a:ext cx="22489514" cy="1241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Esercizio</a:t>
            </a:r>
            <a:br>
              <a:rPr b="1" i="0" lang="it-IT" sz="4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it-IT" sz="3000" u="none" cap="none" strike="noStrik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Homepage con Bootstrap e Sass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ttogramma.png" id="43" name="Google Shape;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1058" y="3684152"/>
            <a:ext cx="7653682" cy="6347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epi.png" id="44" name="Google Shape;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600" y="777600"/>
            <a:ext cx="3599759" cy="1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/>
        </p:nvSpPr>
        <p:spPr>
          <a:xfrm>
            <a:off x="933804" y="10246362"/>
            <a:ext cx="3196703" cy="12003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oppins"/>
              <a:buNone/>
            </a:pPr>
            <a:r>
              <a:rPr b="1" i="0" lang="it-IT" sz="66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Grazie.</a:t>
            </a:r>
            <a:endParaRPr b="1" i="0" sz="66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059589" y="11842567"/>
            <a:ext cx="11945601" cy="1114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1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Epicode School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Via Baccio Baldini, 12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00146 - Roma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</a:pPr>
            <a:r>
              <a:rPr b="0" i="0" lang="it-IT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ammissioni@epicode.school</a:t>
            </a:r>
            <a:endParaRPr b="0" i="0" sz="1600" u="none" cap="none" strike="noStrike">
              <a:solidFill>
                <a:srgbClr val="5E5E5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pertin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e DEF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Pasquale</dc:creator>
</cp:coreProperties>
</file>