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71" r:id="rId2"/>
  </p:sldMasterIdLst>
  <p:notesMasterIdLst>
    <p:notesMasterId r:id="rId6"/>
  </p:notesMasterIdLst>
  <p:sldIdLst>
    <p:sldId id="258" r:id="rId3"/>
    <p:sldId id="386" r:id="rId4"/>
    <p:sldId id="35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751"/>
    <a:srgbClr val="000000"/>
    <a:srgbClr val="8D53FF"/>
    <a:srgbClr val="19D9DA"/>
    <a:srgbClr val="00FF00"/>
    <a:srgbClr val="00FE00"/>
    <a:srgbClr val="E5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8"/>
    <p:restoredTop sz="97361"/>
  </p:normalViewPr>
  <p:slideViewPr>
    <p:cSldViewPr snapToGrid="0" snapToObjects="1">
      <p:cViewPr varScale="1">
        <p:scale>
          <a:sx n="58" d="100"/>
          <a:sy n="58" d="100"/>
        </p:scale>
        <p:origin x="894" y="7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b18af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ddb18af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>
                <a:ea typeface="Microsoft YaHei" charset="-122"/>
              </a:rPr>
              <a:t>Ogni organizzazione è dotata di un </a:t>
            </a:r>
            <a:r>
              <a:rPr lang="it-IT" dirty="0">
                <a:solidFill>
                  <a:srgbClr val="666666"/>
                </a:solidFill>
                <a:ea typeface="Microsoft YaHei" charset="-122"/>
              </a:rPr>
              <a:t>sistema informativo</a:t>
            </a:r>
            <a:r>
              <a:rPr lang="it-IT" i="1" dirty="0">
                <a:ea typeface="Microsoft YaHei" charset="-122"/>
              </a:rPr>
              <a:t>, </a:t>
            </a:r>
            <a:r>
              <a:rPr lang="it-IT" dirty="0">
                <a:ea typeface="Microsoft YaHei" charset="-122"/>
              </a:rPr>
              <a:t>che organizza e gestisce le informazioni necessarie per perseguire gli scopi dell'organizzazione stessa.</a:t>
            </a:r>
          </a:p>
          <a:p>
            <a:pPr algn="l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dirty="0">
              <a:ea typeface="Microsoft YaHei" charset="-122"/>
            </a:endParaRPr>
          </a:p>
          <a:p>
            <a:pPr algn="l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>
                <a:ea typeface="Microsoft YaHei" charset="-122"/>
              </a:rPr>
              <a:t>Il </a:t>
            </a:r>
            <a:r>
              <a:rPr lang="it-IT" b="1" dirty="0">
                <a:ea typeface="Microsoft YaHei" charset="-122"/>
              </a:rPr>
              <a:t>SISTEMA INFORMATIVO </a:t>
            </a:r>
            <a:r>
              <a:rPr lang="it-IT" dirty="0">
                <a:ea typeface="Microsoft YaHei" charset="-122"/>
              </a:rPr>
              <a:t>è costituito dall'insieme delle informazioni utilizzate, prodotte e</a:t>
            </a:r>
            <a:r>
              <a:rPr lang="it-IT" baseline="0" dirty="0">
                <a:ea typeface="Microsoft YaHei" charset="-122"/>
              </a:rPr>
              <a:t> </a:t>
            </a:r>
            <a:r>
              <a:rPr lang="it-IT" dirty="0">
                <a:ea typeface="Microsoft YaHei" charset="-122"/>
              </a:rPr>
              <a:t>trasformate da un'azienda durante l'esecuzione dei processi aziendali, dalle modalità in cui esse sono gestite e dalle risorse sia umane sia tecnologiche coinvolte.</a:t>
            </a:r>
          </a:p>
          <a:p>
            <a:pPr algn="l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b="1" dirty="0">
              <a:latin typeface="Arial" charset="0"/>
              <a:ea typeface="Microsoft YaHei" charset="-122"/>
            </a:endParaRPr>
          </a:p>
          <a:p>
            <a:pPr algn="l" eaLnBrk="1" hangingPunct="1">
              <a:spcBef>
                <a:spcPts val="413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050" dirty="0">
                <a:ea typeface="Microsoft YaHei" charset="-122"/>
              </a:rPr>
              <a:t>L'esistenza del sistema informativo è in parte indipendente dalla sua automatizzazione.</a:t>
            </a:r>
          </a:p>
          <a:p>
            <a:pPr algn="l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>
                <a:ea typeface="Microsoft YaHei" charset="-122"/>
              </a:rP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 algn="l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>
                <a:ea typeface="Microsoft YaHei" charset="-122"/>
              </a:rPr>
              <a:t>sono istituiti da vari secoli. Per indicare la porzione automatizzata del sistema informativo viene di solito utilizzato il termine </a:t>
            </a:r>
            <a:r>
              <a:rPr lang="it-IT" i="1" dirty="0">
                <a:ea typeface="Microsoft YaHei" charset="-122"/>
              </a:rPr>
              <a:t>sistema informatico. </a:t>
            </a:r>
            <a:r>
              <a:rPr lang="it-IT" dirty="0">
                <a:ea typeface="Microsoft YaHei" charset="-122"/>
              </a:rP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652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7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0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600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88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gc52533b239_0_76">
            <a:extLst>
              <a:ext uri="{FF2B5EF4-FFF2-40B4-BE49-F238E27FC236}">
                <a16:creationId xmlns:a16="http://schemas.microsoft.com/office/drawing/2014/main" id="{1A9BB1E4-81C4-2743-A5EF-6DDEBAEF0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>
              <a:defRPr sz="2200" b="0" i="0">
                <a:solidFill>
                  <a:srgbClr val="000000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34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0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600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35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epi.png" descr="logo_epi.png">
            <a:extLst>
              <a:ext uri="{FF2B5EF4-FFF2-40B4-BE49-F238E27FC236}">
                <a16:creationId xmlns:a16="http://schemas.microsoft.com/office/drawing/2014/main" id="{990E95C4-CBA6-2845-81F7-57D6ED5B18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2335" y="777600"/>
            <a:ext cx="3599759" cy="1184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842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D00FB90-30C8-A44A-A8FB-5908C74D549A}"/>
              </a:ext>
            </a:extLst>
          </p:cNvPr>
          <p:cNvSpPr/>
          <p:nvPr userDrawn="1"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logo_epi.png" descr="logo_epi.png">
            <a:extLst>
              <a:ext uri="{FF2B5EF4-FFF2-40B4-BE49-F238E27FC236}">
                <a16:creationId xmlns:a16="http://schemas.microsoft.com/office/drawing/2014/main" id="{FB7F009D-98AD-7840-B87A-E7D56459D3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2335" y="777600"/>
            <a:ext cx="3599759" cy="11844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0B88AADD-6918-DA49-A8FA-69729A2E5482}"/>
              </a:ext>
            </a:extLst>
          </p:cNvPr>
          <p:cNvCxnSpPr/>
          <p:nvPr userDrawn="1"/>
        </p:nvCxnSpPr>
        <p:spPr>
          <a:xfrm flipH="1">
            <a:off x="22462010" y="13206810"/>
            <a:ext cx="64892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Google Shape;200;gc52533b239_0_76">
            <a:extLst>
              <a:ext uri="{FF2B5EF4-FFF2-40B4-BE49-F238E27FC236}">
                <a16:creationId xmlns:a16="http://schemas.microsoft.com/office/drawing/2014/main" id="{50CE0454-A4BD-9F4A-B7B4-49976DC8CA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>
              <a:defRPr sz="2200" b="0" i="0">
                <a:solidFill>
                  <a:srgbClr val="000000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4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b18af70f_0_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800"/>
            </a:pPr>
            <a:endParaRPr sz="2133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ddb18af70f_0_0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it-IT" sz="6600" b="1" dirty="0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Esercizio: Validazione Form</a:t>
            </a:r>
          </a:p>
          <a:p>
            <a:pPr>
              <a:buClr>
                <a:srgbClr val="000000"/>
              </a:buClr>
              <a:buSzPts val="2400"/>
            </a:pPr>
            <a:r>
              <a:rPr lang="it-IT" sz="6600" b="1" dirty="0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Newsletter</a:t>
            </a:r>
          </a:p>
        </p:txBody>
      </p:sp>
      <p:sp>
        <p:nvSpPr>
          <p:cNvPr id="89" name="Google Shape;89;gddb18af70f_0_0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buClr>
                <a:srgbClr val="000000"/>
              </a:buClr>
              <a:buSzPts val="1000"/>
            </a:pPr>
            <a:endParaRPr sz="3733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56548F-8EC0-C84B-97BB-41403D208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68" y="5957999"/>
            <a:ext cx="1081913" cy="90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B2DFA6D-CE5F-AD41-B941-D5786BBCF7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15235" y="6858001"/>
            <a:ext cx="1081915" cy="9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-IT"/>
              <a:pPr/>
              <a:t>2</a:t>
            </a:fld>
            <a:endParaRPr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23746" y="2631688"/>
            <a:ext cx="23960254" cy="1096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240000" tIns="124800" rIns="240000" bIns="124800">
            <a:spAutoFit/>
          </a:bodyPr>
          <a:lstStyle/>
          <a:p>
            <a:pPr algn="l"/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tuo compito è quello di progettare la validazione dei campi di input di un ipotetico </a:t>
            </a:r>
            <a:r>
              <a:rPr lang="it-IT" sz="2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</a:t>
            </a:r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d’iscrizione ad una newsletter.</a:t>
            </a:r>
          </a:p>
          <a:p>
            <a:pPr algn="l"/>
            <a:endParaRPr lang="it-IT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Creerai un file JavaScript esterno e lo collegherai alla pagina HTML del progetto. </a:t>
            </a:r>
          </a:p>
          <a:p>
            <a:pPr algn="l"/>
            <a:endParaRPr lang="it-IT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Puoi creare da zero anche i file HTML e CSS se lo desideri.</a:t>
            </a:r>
          </a:p>
          <a:p>
            <a:pPr algn="l"/>
            <a:endParaRPr lang="it-IT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Utilizzerai </a:t>
            </a:r>
            <a:r>
              <a:rPr lang="it-IT" sz="2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jQuery</a:t>
            </a:r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ed i metodi che hai imparato durante le lezioni di questa sezione. </a:t>
            </a:r>
          </a:p>
          <a:p>
            <a:pPr algn="l"/>
            <a:endParaRPr lang="it-IT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particolar modo ti consiglio di utilizzare </a:t>
            </a:r>
            <a:r>
              <a:rPr lang="it-IT" sz="2800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</a:t>
            </a:r>
            <a:r>
              <a:rPr lang="it-IT" sz="28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text() e val().</a:t>
            </a:r>
          </a:p>
          <a:p>
            <a:pPr algn="l"/>
            <a:endParaRPr lang="it-IT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Inoltre prenderai confidenza con l’event </a:t>
            </a:r>
            <a:r>
              <a:rPr lang="it-IT" sz="2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</a:t>
            </a:r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8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click().</a:t>
            </a:r>
          </a:p>
          <a:p>
            <a:pPr algn="l"/>
            <a:endParaRPr lang="it-IT" sz="28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2800" b="1" u="sng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N.B. il progetto deve avere anche un pulsante per pulire il </a:t>
            </a:r>
            <a:r>
              <a:rPr lang="it-IT" sz="2800" b="1" u="sng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</a:t>
            </a:r>
            <a:r>
              <a:rPr lang="it-IT" sz="2800" b="1" u="sng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come mostrato nell’immagine.</a:t>
            </a:r>
            <a:endParaRPr lang="it-IT" sz="2800" u="sng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it-IT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l"/>
            <a:endParaRPr lang="it-IT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l">
              <a:buFont typeface="Arial" pitchFamily="34" charset="0"/>
              <a:buChar char="•"/>
            </a:pPr>
            <a:endParaRPr lang="it-IT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l"/>
            <a:endParaRPr lang="it-IT" sz="3200" b="1" dirty="0"/>
          </a:p>
          <a:p>
            <a:pPr lvl="0" algn="l"/>
            <a:endParaRPr lang="it-IT" sz="3200" dirty="0"/>
          </a:p>
          <a:p>
            <a:pPr algn="l"/>
            <a:endParaRPr lang="it-IT" sz="3200" b="1" u="sng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it-IT" sz="3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Clr>
                <a:srgbClr val="FF2751"/>
              </a:buClr>
              <a:tabLst>
                <a:tab pos="0" algn="l"/>
                <a:tab pos="2438430" algn="l"/>
                <a:tab pos="4876861" algn="l"/>
                <a:tab pos="7315291" algn="l"/>
                <a:tab pos="9753722" algn="l"/>
                <a:tab pos="12192152" algn="l"/>
                <a:tab pos="14630583" algn="l"/>
                <a:tab pos="17069013" algn="l"/>
                <a:tab pos="19507444" algn="l"/>
                <a:tab pos="21945874" algn="l"/>
                <a:tab pos="24384305" algn="l"/>
                <a:tab pos="26822735" algn="l"/>
              </a:tabLst>
            </a:pPr>
            <a:endParaRPr lang="it-IT" sz="3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tabLst>
                <a:tab pos="0" algn="l"/>
                <a:tab pos="2438430" algn="l"/>
                <a:tab pos="4876861" algn="l"/>
                <a:tab pos="7315291" algn="l"/>
                <a:tab pos="9753722" algn="l"/>
                <a:tab pos="12192152" algn="l"/>
                <a:tab pos="14630583" algn="l"/>
                <a:tab pos="17069013" algn="l"/>
                <a:tab pos="19507444" algn="l"/>
                <a:tab pos="21945874" algn="l"/>
                <a:tab pos="24384305" algn="l"/>
                <a:tab pos="26822735" algn="l"/>
              </a:tabLst>
            </a:pPr>
            <a:endParaRPr lang="it-IT" sz="3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tabLst>
                <a:tab pos="0" algn="l"/>
                <a:tab pos="2438430" algn="l"/>
                <a:tab pos="4876861" algn="l"/>
                <a:tab pos="7315291" algn="l"/>
                <a:tab pos="9753722" algn="l"/>
                <a:tab pos="12192152" algn="l"/>
                <a:tab pos="14630583" algn="l"/>
                <a:tab pos="17069013" algn="l"/>
                <a:tab pos="19507444" algn="l"/>
                <a:tab pos="21945874" algn="l"/>
                <a:tab pos="24384305" algn="l"/>
                <a:tab pos="26822735" algn="l"/>
              </a:tabLst>
            </a:pPr>
            <a:endParaRPr lang="it-IT" sz="3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tabLst>
                <a:tab pos="0" algn="l"/>
                <a:tab pos="2438430" algn="l"/>
                <a:tab pos="4876861" algn="l"/>
                <a:tab pos="7315291" algn="l"/>
                <a:tab pos="9753722" algn="l"/>
                <a:tab pos="12192152" algn="l"/>
                <a:tab pos="14630583" algn="l"/>
                <a:tab pos="17069013" algn="l"/>
                <a:tab pos="19507444" algn="l"/>
                <a:tab pos="21945874" algn="l"/>
                <a:tab pos="24384305" algn="l"/>
                <a:tab pos="26822735" algn="l"/>
              </a:tabLst>
            </a:pPr>
            <a:endParaRPr lang="it-IT" sz="3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06FA5-FC4D-D345-AF8C-9AF234910927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Esercizio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Validazione Form Newsletter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C45396-FA56-4146-A5F1-8D5AE9C18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41" y="8394132"/>
            <a:ext cx="9495463" cy="52002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ttogramma.png" descr="pittogra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058" y="3684152"/>
            <a:ext cx="7653682" cy="6347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logo_epi.png" descr="logo_e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00" y="777600"/>
            <a:ext cx="3599759" cy="118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Corso di JavaScript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7" tIns="91437" rIns="91437" bIns="91437">
            <a:spAutoFit/>
          </a:bodyPr>
          <a:lstStyle>
            <a:lvl1pPr algn="l" defTabSz="1828800">
              <a:defRPr sz="6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it-IT" b="1" dirty="0">
                <a:latin typeface="Poppins" pitchFamily="2" charset="77"/>
                <a:cs typeface="Poppins" pitchFamily="2" charset="77"/>
              </a:rPr>
              <a:t>Grazie.</a:t>
            </a:r>
            <a:endParaRPr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Google Shape;295;p19">
            <a:extLst>
              <a:ext uri="{FF2B5EF4-FFF2-40B4-BE49-F238E27FC236}">
                <a16:creationId xmlns:a16="http://schemas.microsoft.com/office/drawing/2014/main" id="{9A567625-AAB6-1A4D-B80F-89FCE9178169}"/>
              </a:ext>
            </a:extLst>
          </p:cNvPr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pPr>
            <a:r>
              <a:rPr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Epicode</a:t>
            </a:r>
            <a:r>
              <a:rPr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School</a:t>
            </a:r>
          </a:p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 </a:t>
            </a:r>
            <a:r>
              <a:rPr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Baccio</a:t>
            </a: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Baldini</a:t>
            </a: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12 </a:t>
            </a:r>
          </a:p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00146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Roma</a:t>
            </a:r>
          </a:p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ammissioni@epicode.school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0441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e DE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299</Words>
  <Application>Microsoft Office PowerPoint</Application>
  <PresentationFormat>Personalizzato</PresentationFormat>
  <Paragraphs>38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SemiBold</vt:lpstr>
      <vt:lpstr>Poppins</vt:lpstr>
      <vt:lpstr>Poppins Light</vt:lpstr>
      <vt:lpstr>Copertina</vt:lpstr>
      <vt:lpstr>Base DEF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</dc:creator>
  <cp:lastModifiedBy>Alessio Ferrari</cp:lastModifiedBy>
  <cp:revision>860</cp:revision>
  <dcterms:modified xsi:type="dcterms:W3CDTF">2021-08-27T08:09:45Z</dcterms:modified>
</cp:coreProperties>
</file>