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19"/>
  </p:notesMasterIdLst>
  <p:handoutMasterIdLst>
    <p:handoutMasterId r:id="rId20"/>
  </p:handoutMasterIdLst>
  <p:sldIdLst>
    <p:sldId id="320" r:id="rId3"/>
    <p:sldId id="327" r:id="rId4"/>
    <p:sldId id="337" r:id="rId5"/>
    <p:sldId id="336" r:id="rId6"/>
    <p:sldId id="333" r:id="rId7"/>
    <p:sldId id="335" r:id="rId8"/>
    <p:sldId id="334" r:id="rId9"/>
    <p:sldId id="324" r:id="rId10"/>
    <p:sldId id="323" r:id="rId11"/>
    <p:sldId id="328" r:id="rId12"/>
    <p:sldId id="325" r:id="rId13"/>
    <p:sldId id="326" r:id="rId14"/>
    <p:sldId id="329" r:id="rId15"/>
    <p:sldId id="331" r:id="rId16"/>
    <p:sldId id="332" r:id="rId17"/>
    <p:sldId id="330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483"/>
    <a:srgbClr val="C37506"/>
    <a:srgbClr val="D2AA00"/>
    <a:srgbClr val="000000"/>
    <a:srgbClr val="800002"/>
    <a:srgbClr val="122956"/>
    <a:srgbClr val="1A2D5B"/>
    <a:srgbClr val="202B5B"/>
    <a:srgbClr val="172772"/>
    <a:srgbClr val="516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292" autoAdjust="0"/>
    <p:restoredTop sz="82609" autoAdjust="0"/>
  </p:normalViewPr>
  <p:slideViewPr>
    <p:cSldViewPr snapToGrid="0">
      <p:cViewPr>
        <p:scale>
          <a:sx n="95" d="100"/>
          <a:sy n="95" d="100"/>
        </p:scale>
        <p:origin x="-1608" y="-208"/>
      </p:cViewPr>
      <p:guideLst>
        <p:guide orient="horz" pos="3948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445C87B-B55A-3043-B085-79DDE332BF15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B15908-23D7-7046-A776-7A03ACC58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5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7D3353A-8996-8944-81D7-7A365A719371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42EA376-7342-0747-86A4-43DABE0F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4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baseline="0" dirty="0" smtClean="0"/>
              <a:t> and Android now</a:t>
            </a:r>
          </a:p>
          <a:p>
            <a:r>
              <a:rPr lang="en-US" baseline="0" dirty="0" smtClean="0"/>
              <a:t>Blackberry in beta</a:t>
            </a:r>
          </a:p>
          <a:p>
            <a:r>
              <a:rPr lang="en-US" baseline="0" dirty="0" smtClean="0"/>
              <a:t>Windows Phone in the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manipulating</a:t>
            </a:r>
            <a:r>
              <a:rPr lang="en-US" baseline="0" dirty="0" smtClean="0"/>
              <a:t> actual native controls via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r>
              <a:rPr lang="en-US" baseline="0" dirty="0" smtClean="0"/>
              <a:t>Better user experience</a:t>
            </a:r>
          </a:p>
          <a:p>
            <a:r>
              <a:rPr lang="en-US" baseline="0" dirty="0" smtClean="0"/>
              <a:t>Faster</a:t>
            </a:r>
          </a:p>
          <a:p>
            <a:r>
              <a:rPr lang="en-US" baseline="0" dirty="0" smtClean="0"/>
              <a:t>You can skin most components for custom UI if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Titanium lets you leverage skills you have already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0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top is your app – written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At the bottom is the native OS and controls</a:t>
            </a:r>
          </a:p>
          <a:p>
            <a:r>
              <a:rPr lang="en-US" dirty="0" smtClean="0"/>
              <a:t>In between are the </a:t>
            </a:r>
            <a:r>
              <a:rPr lang="en-US" dirty="0" err="1" smtClean="0"/>
              <a:t>kroll</a:t>
            </a:r>
            <a:r>
              <a:rPr lang="en-US" dirty="0" smtClean="0"/>
              <a:t> bridge and the API</a:t>
            </a:r>
            <a:r>
              <a:rPr lang="en-US" baseline="0" dirty="0" smtClean="0"/>
              <a:t> it exposes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200,000+ developers / 27,000 apps “in the wild”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Subscriptions include access to modules, training materials, varying levels of support, analytics,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4525963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 of </a:t>
            </a:r>
            <a:fld id="{6D433AB1-71E3-1841-A6C0-15CD54F1AA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5546A-B614-0341-BAA0-586652DF4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7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E6736-142D-4B4C-9DE2-C70B1BBC93E4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92BB5-6D6E-2D45-ACA7-673B06C0D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14B90-52B7-FE4F-94B5-379302D1001F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4F94-EE42-534E-B58C-3BFCCF96A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2DFE-E369-A543-8356-BD0005B789BC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42CA1-B6F5-4844-871A-35D524259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D9F0-C3DC-EC42-BAAF-9E60DB099A16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B5A24-9109-C24F-9005-D50CCD18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BD98-3BCA-FE4C-9176-E16DF91BC404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EA958-5D0C-6E4E-9260-8BA48C49C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1A840-3A3A-F142-AE83-B7813D0DA056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F568-7D2C-4B4D-B1CF-51CAAFFB7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6BD3-351A-3E4D-A94A-3242F619C19F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169E4-28B1-A745-A099-F0C972FC8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869A-C357-744E-9F60-08A5145E8E29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5417A-62CB-9F46-BF1D-C2FA7D6E4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9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62F8-AB1C-CA4A-9FF8-743CD58DA25A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46D0F-B772-2345-B1E2-91955F448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0811-023D-2F44-9E48-9FF3B00FB46A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79F-3A01-9E48-A4D6-2D8872762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 of </a:t>
            </a:r>
            <a:fld id="{6D433AB1-71E3-1841-A6C0-15CD54F1AA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4525963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86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2D121-15FD-7240-9A80-A9F625C0026A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9B40A-D4F2-C44E-ABAF-9071548D5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98074-ADB8-734B-B473-DA607CCDAA49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8DC45-0717-F04C-9A5B-F2A73C78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BD0C-CDD4-FC40-A406-A7A48505FB52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E6CF-3CF8-8540-BCBE-B1B831A24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F79F-CAC5-2A49-BE97-4DB953C8B4C7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F87A5-32CB-D541-BC3B-BAF07BD49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9245-FAD1-C141-ADE4-FB61F33241F0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39C1C-5366-8D4D-9486-EEBB06261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1DB9-400F-484A-BC66-5AEDEAA202A2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9B87-EDC0-BA4E-83ED-878F9D59F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F2FB1-A987-8D4F-B71D-D2E4B864262A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08AD6-2F65-0D43-B56C-9FF3210E0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367B6-7F78-304F-96D4-4B3A7E692E02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91FDF-8E20-994D-AC45-2597AC75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AF2C-8832-DF45-A811-149A3AC8FF78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42F4F-98A3-8E4E-807A-E0B82C8F0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4525963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97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5A73-75F1-ED4B-9122-4D2B84245B80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120C-3B7F-794E-96A0-02B57E3D5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29CB7-D135-284E-88D1-7993E65C9617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6A8F8-8DF4-3040-87F0-59CB0A42E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09579"/>
          </a:xfrm>
          <a:prstGeom prst="rect">
            <a:avLst/>
          </a:prstGeom>
          <a:solidFill>
            <a:srgbClr val="8000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109580"/>
            <a:ext cx="9144000" cy="300042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DAD952-7F53-FA4D-878D-FD8781BAED7D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6B7407-A02A-9840-8402-8C6A5B527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9" descr="APPC_NEWEST_landscap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9" r:id="rId2"/>
    <p:sldLayoutId id="2147483790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b="1" i="1" kern="1200">
          <a:solidFill>
            <a:schemeClr val="bg1">
              <a:lumMod val="8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Font typeface="Arial" charset="0"/>
        <a:defRPr sz="28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914400" algn="l" defTabSz="457200" rtl="0" fontAlgn="base">
        <a:spcBef>
          <a:spcPct val="20000"/>
        </a:spcBef>
        <a:spcAft>
          <a:spcPct val="0"/>
        </a:spcAft>
        <a:buFont typeface="Arial" charset="0"/>
        <a:defRPr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371600" algn="l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69726F-F5C2-0C41-B121-0CC5C9E9441B}" type="datetimeFigureOut">
              <a:rPr lang="en-US"/>
              <a:pPr>
                <a:defRPr/>
              </a:pPr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810F7B-F991-A342-9D22-7C3E1083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18930867">
            <a:off x="-3127194" y="2821115"/>
            <a:ext cx="8068696" cy="2716039"/>
          </a:xfrm>
          <a:prstGeom prst="homePlate">
            <a:avLst>
              <a:gd name="adj" fmla="val 49300"/>
            </a:avLst>
          </a:prstGeom>
          <a:solidFill>
            <a:srgbClr val="8000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63" y="4772548"/>
            <a:ext cx="1318916" cy="7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7091" y="4651901"/>
            <a:ext cx="532857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200" b="1" dirty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w</a:t>
            </a:r>
            <a:r>
              <a:rPr lang="en-US" sz="3200" b="1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ith Tim Poulsen </a:t>
            </a:r>
            <a:endParaRPr lang="en-US" sz="3200" b="1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Trainer &amp; Curriculum Developer</a:t>
            </a:r>
            <a:endParaRPr lang="en-US" sz="18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Appcelerator</a:t>
            </a:r>
            <a:r>
              <a:rPr lang="en-US" sz="1800" dirty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, Inc</a:t>
            </a: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tpoulsen@appcelerator.com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@</a:t>
            </a:r>
            <a:r>
              <a:rPr lang="en-US" sz="1800" dirty="0" err="1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skypanther</a:t>
            </a:r>
            <a:endParaRPr lang="en-US" sz="1800" dirty="0">
              <a:solidFill>
                <a:srgbClr val="800002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 </a:t>
            </a: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6941" y="1283907"/>
            <a:ext cx="4384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err="1" smtClean="0">
                <a:solidFill>
                  <a:srgbClr val="800002"/>
                </a:solidFill>
              </a:rPr>
              <a:t>BarCamp</a:t>
            </a:r>
            <a:r>
              <a:rPr lang="en-US" sz="4800" b="1" i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Roc</a:t>
            </a:r>
            <a:endParaRPr lang="en-US" sz="4800" b="1" i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2800" b="1" i="1" dirty="0" smtClean="0">
                <a:solidFill>
                  <a:schemeClr val="accent6"/>
                </a:solidFill>
              </a:rPr>
              <a:t>Building Native Mobile Apps with Titanium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pic>
        <p:nvPicPr>
          <p:cNvPr id="12" name="Picture 11" descr="TITANIU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97" y="1376951"/>
            <a:ext cx="1843150" cy="18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1600" b="1" dirty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map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highlight>
                  <a:srgbClr val="FFFFFF"/>
                </a:highlight>
                <a:latin typeface="Monaco"/>
              </a:rPr>
              <a:t>Ti.Map.createView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region: 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latitude: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43.082602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longitude: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-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77.676859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latitudeDelta: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0.01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longitudeDelta: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0.01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animate:</a:t>
            </a:r>
            <a:r>
              <a:rPr lang="en-US" sz="16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highlight>
                  <a:srgbClr val="FFFFFF"/>
                </a:highlight>
                <a:latin typeface="Monaco"/>
              </a:rPr>
              <a:t>regionFit:</a:t>
            </a:r>
            <a:r>
              <a:rPr lang="en-US" sz="1600" dirty="0" err="1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endParaRPr lang="en-US" sz="1600" dirty="0"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dirty="0"/>
          </a:p>
        </p:txBody>
      </p:sp>
      <p:pic>
        <p:nvPicPr>
          <p:cNvPr id="4" name="Picture 3" descr="Screen shot 2011-10-26 at 2.0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64" y="173790"/>
            <a:ext cx="3216183" cy="604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80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key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(Apache 2.0)</a:t>
            </a:r>
          </a:p>
          <a:p>
            <a:endParaRPr lang="en-US" dirty="0"/>
          </a:p>
          <a:p>
            <a:r>
              <a:rPr lang="en-US" dirty="0" smtClean="0"/>
              <a:t>200,000+ developers / 27,000 apps “in the wild”</a:t>
            </a:r>
          </a:p>
          <a:p>
            <a:endParaRPr lang="en-US" dirty="0"/>
          </a:p>
          <a:p>
            <a:r>
              <a:rPr lang="en-US" dirty="0" smtClean="0"/>
              <a:t>Mobile: </a:t>
            </a:r>
            <a:r>
              <a:rPr lang="en-US" dirty="0" err="1" smtClean="0"/>
              <a:t>iOS</a:t>
            </a:r>
            <a:r>
              <a:rPr lang="en-US" dirty="0" smtClean="0"/>
              <a:t>, Android, Blackberry (beta)</a:t>
            </a:r>
          </a:p>
          <a:p>
            <a:endParaRPr lang="en-US" dirty="0"/>
          </a:p>
          <a:p>
            <a:r>
              <a:rPr lang="en-US" dirty="0" smtClean="0"/>
              <a:t>Desktop: Windows, OS X, Linux</a:t>
            </a:r>
          </a:p>
          <a:p>
            <a:endParaRPr lang="en-US" dirty="0"/>
          </a:p>
          <a:p>
            <a:r>
              <a:rPr lang="en-US" dirty="0" smtClean="0"/>
              <a:t>Pro services, SLA support, modules marketplace, training</a:t>
            </a:r>
          </a:p>
        </p:txBody>
      </p:sp>
    </p:spTree>
    <p:extLst>
      <p:ext uri="{BB962C8B-B14F-4D97-AF65-F5344CB8AC3E}">
        <p14:creationId xmlns:p14="http://schemas.microsoft.com/office/powerpoint/2010/main" val="132360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 by Titanium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Applications: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NBC apps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NYS Senate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Wunderlist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GetGlue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 marL="0" indent="0" eaLnBrk="1" hangingPunct="1">
              <a:spcBef>
                <a:spcPts val="1224"/>
              </a:spcBef>
              <a:defRPr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Companies: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Kellogg’s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NBC/Universal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eBay and PayPal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Anheuser Busch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Jaguar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… and many more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58268" y="1510636"/>
            <a:ext cx="4137308" cy="4625472"/>
            <a:chOff x="4407486" y="967372"/>
            <a:chExt cx="4614862" cy="5159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45985" b="13721"/>
            <a:stretch/>
          </p:blipFill>
          <p:spPr>
            <a:xfrm>
              <a:off x="5093286" y="3770897"/>
              <a:ext cx="1935162" cy="2355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86" y="967372"/>
              <a:ext cx="4614862" cy="308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8448" y="3656597"/>
              <a:ext cx="1502833" cy="22542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7335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to download, use, and publish your apps</a:t>
            </a:r>
          </a:p>
          <a:p>
            <a:endParaRPr lang="en-US" dirty="0"/>
          </a:p>
          <a:p>
            <a:r>
              <a:rPr lang="en-US" dirty="0" smtClean="0"/>
              <a:t>Subscription plans</a:t>
            </a:r>
          </a:p>
          <a:p>
            <a:pPr lvl="1"/>
            <a:r>
              <a:rPr lang="en-US" dirty="0" smtClean="0"/>
              <a:t>Indie, Professional, &amp; Enterprise</a:t>
            </a:r>
          </a:p>
          <a:p>
            <a:endParaRPr lang="en-US" dirty="0"/>
          </a:p>
          <a:p>
            <a:r>
              <a:rPr lang="en-US" dirty="0" smtClean="0"/>
              <a:t>Modules Marketplace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www.appcelerator.com</a:t>
            </a:r>
            <a:r>
              <a:rPr lang="en-US" sz="2000" dirty="0">
                <a:solidFill>
                  <a:srgbClr val="0000FF"/>
                </a:solidFill>
              </a:rPr>
              <a:t>/products/plans-pricing/</a:t>
            </a:r>
          </a:p>
        </p:txBody>
      </p:sp>
    </p:spTree>
    <p:extLst>
      <p:ext uri="{BB962C8B-B14F-4D97-AF65-F5344CB8AC3E}">
        <p14:creationId xmlns:p14="http://schemas.microsoft.com/office/powerpoint/2010/main" val="354249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not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wrapper around HTML5 content</a:t>
            </a:r>
          </a:p>
          <a:p>
            <a:pPr lvl="1"/>
            <a:r>
              <a:rPr lang="en-US" dirty="0" smtClean="0"/>
              <a:t>(though you can certainly do that if you want)</a:t>
            </a:r>
          </a:p>
          <a:p>
            <a:endParaRPr lang="en-US" dirty="0"/>
          </a:p>
          <a:p>
            <a:r>
              <a:rPr lang="en-US" dirty="0" smtClean="0"/>
              <a:t>A cross compiler</a:t>
            </a:r>
          </a:p>
          <a:p>
            <a:pPr lvl="1"/>
            <a:r>
              <a:rPr lang="en-US" dirty="0" smtClean="0"/>
              <a:t>(it doesn’t create </a:t>
            </a:r>
            <a:r>
              <a:rPr lang="en-US" dirty="0" err="1" smtClean="0"/>
              <a:t>Obj</a:t>
            </a:r>
            <a:r>
              <a:rPr lang="en-US" dirty="0" smtClean="0"/>
              <a:t>-C / Java code for you)</a:t>
            </a:r>
          </a:p>
          <a:p>
            <a:endParaRPr lang="en-US" dirty="0" smtClean="0"/>
          </a:p>
          <a:p>
            <a:r>
              <a:rPr lang="en-US" dirty="0" smtClean="0"/>
              <a:t>Going to do the programming for you</a:t>
            </a:r>
          </a:p>
          <a:p>
            <a:pPr lvl="1"/>
            <a:r>
              <a:rPr lang="en-US" dirty="0" smtClean="0"/>
              <a:t>(moderate JavaScript and fundamental programming skills </a:t>
            </a:r>
            <a:br>
              <a:rPr lang="en-US" dirty="0" smtClean="0"/>
            </a:br>
            <a:r>
              <a:rPr lang="en-US" dirty="0" smtClean="0"/>
              <a:t>are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wiki.appcelerator.org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developer.appcelerator.com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titanium_app</a:t>
            </a:r>
            <a:r>
              <a:rPr lang="en-US" dirty="0" smtClean="0"/>
              <a:t> (</a:t>
            </a:r>
            <a:r>
              <a:rPr lang="en-US" dirty="0" err="1" smtClean="0"/>
              <a:t>irc.freenode.net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meetup.com</a:t>
            </a:r>
            <a:r>
              <a:rPr lang="en-US" dirty="0" smtClean="0"/>
              <a:t>/</a:t>
            </a:r>
            <a:r>
              <a:rPr lang="en-US" dirty="0" err="1" smtClean="0"/>
              <a:t>TiRochester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2223177"/>
          </a:xfrm>
        </p:spPr>
        <p:txBody>
          <a:bodyPr/>
          <a:lstStyle/>
          <a:p>
            <a:pPr algn="ctr"/>
            <a:r>
              <a:rPr lang="en-US" sz="11500" b="1" i="1" dirty="0" smtClean="0">
                <a:latin typeface="Baskerville"/>
                <a:cs typeface="Baskerville"/>
              </a:rPr>
              <a:t>Q&amp;A</a:t>
            </a:r>
            <a:endParaRPr lang="en-US" sz="11500" b="1" i="1" dirty="0">
              <a:latin typeface="Baskerville"/>
              <a:cs typeface="Baskervill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895" y="4571691"/>
            <a:ext cx="820821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Tim Poulsen </a:t>
            </a:r>
            <a:endParaRPr lang="en-US" sz="2800" b="1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Trainer &amp; Curriculum Developer, Appcelerator</a:t>
            </a:r>
            <a:r>
              <a:rPr lang="en-US" sz="1800" dirty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, Inc</a:t>
            </a: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.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tpoulsen@appcelerator.com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@</a:t>
            </a:r>
            <a:r>
              <a:rPr lang="en-US" sz="1800" dirty="0" err="1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skypanther</a:t>
            </a:r>
            <a:endParaRPr lang="en-US" sz="1800" dirty="0">
              <a:solidFill>
                <a:srgbClr val="800002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 </a:t>
            </a: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1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Titanium helps developers build apps that…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cross-platform</a:t>
            </a:r>
          </a:p>
          <a:p>
            <a:endParaRPr lang="en-US" dirty="0"/>
          </a:p>
          <a:p>
            <a:r>
              <a:rPr lang="en-US" dirty="0"/>
              <a:t>Look, feel, and perform native</a:t>
            </a:r>
          </a:p>
          <a:p>
            <a:endParaRPr lang="en-US" dirty="0" smtClean="0"/>
          </a:p>
          <a:p>
            <a:r>
              <a:rPr lang="en-US" dirty="0" smtClean="0"/>
              <a:t>Leverage </a:t>
            </a:r>
            <a:r>
              <a:rPr lang="en-US" dirty="0" smtClean="0"/>
              <a:t>common skill sets</a:t>
            </a:r>
          </a:p>
          <a:p>
            <a:endParaRPr lang="en-US" dirty="0"/>
          </a:p>
          <a:p>
            <a:r>
              <a:rPr lang="en-US" dirty="0" smtClean="0"/>
              <a:t>Fit well in the native app </a:t>
            </a:r>
            <a:r>
              <a:rPr lang="en-US" dirty="0" smtClean="0"/>
              <a:t>ecosystem</a:t>
            </a:r>
          </a:p>
          <a:p>
            <a:endParaRPr lang="en-US" dirty="0"/>
          </a:p>
          <a:p>
            <a:r>
              <a:rPr lang="en-US" dirty="0"/>
              <a:t>Work offline, yet interact with the </a:t>
            </a:r>
            <a:r>
              <a:rPr lang="en-US" dirty="0" smtClean="0"/>
              <a:t>world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03" y="1553064"/>
            <a:ext cx="37465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4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4399">
            <a:off x="4186320" y="1577473"/>
            <a:ext cx="4472116" cy="4573337"/>
          </a:xfrm>
          <a:prstGeom prst="rect">
            <a:avLst/>
          </a:prstGeom>
        </p:spPr>
      </p:pic>
      <p:pic>
        <p:nvPicPr>
          <p:cNvPr id="11" name="Picture 10" descr="blackber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771">
            <a:off x="1005454" y="3533081"/>
            <a:ext cx="1813613" cy="2641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6945" b="16222"/>
          <a:stretch/>
        </p:blipFill>
        <p:spPr>
          <a:xfrm rot="353001">
            <a:off x="1136717" y="1765871"/>
            <a:ext cx="3217207" cy="2150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cross platform</a:t>
            </a:r>
            <a:endParaRPr lang="en-US" dirty="0"/>
          </a:p>
        </p:txBody>
      </p:sp>
      <p:pic>
        <p:nvPicPr>
          <p:cNvPr id="10" name="Picture 9" descr="dro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4931">
            <a:off x="2733900" y="3246768"/>
            <a:ext cx="1385766" cy="23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exposes native controls</a:t>
            </a:r>
            <a:endParaRPr lang="en-US" dirty="0"/>
          </a:p>
        </p:txBody>
      </p:sp>
      <p:pic>
        <p:nvPicPr>
          <p:cNvPr id="5" name="Picture 4" descr="Screen shot 2011-10-27 at 1.3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02" y="1376947"/>
            <a:ext cx="2775026" cy="5213684"/>
          </a:xfrm>
          <a:prstGeom prst="rect">
            <a:avLst/>
          </a:prstGeom>
        </p:spPr>
      </p:pic>
      <p:pic>
        <p:nvPicPr>
          <p:cNvPr id="6" name="Picture 5" descr="Screen shot 2011-10-27 at 1.39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50" y="1376947"/>
            <a:ext cx="2775026" cy="5213684"/>
          </a:xfrm>
          <a:prstGeom prst="rect">
            <a:avLst/>
          </a:prstGeom>
        </p:spPr>
      </p:pic>
      <p:sp>
        <p:nvSpPr>
          <p:cNvPr id="7" name="Up Ribbon 6"/>
          <p:cNvSpPr/>
          <p:nvPr/>
        </p:nvSpPr>
        <p:spPr>
          <a:xfrm rot="20755733">
            <a:off x="721894" y="1711158"/>
            <a:ext cx="2272632" cy="628316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Titanium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709048">
            <a:off x="6390107" y="2005264"/>
            <a:ext cx="1336842" cy="441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Objective-C</a:t>
            </a:r>
          </a:p>
          <a:p>
            <a:r>
              <a:rPr lang="en-US" sz="2000" dirty="0" err="1">
                <a:highlight>
                  <a:srgbClr val="FFFFFF"/>
                </a:highlight>
                <a:latin typeface="Monaco"/>
              </a:rPr>
              <a:t>UIAlertView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*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alert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[[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UIAlertView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alloc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initWithTitle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:@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"Alert"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message:@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delegate:nil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cancelButtonTitle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:@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"OK"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otherButtonTitles:nil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[alert show]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[alert release]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</p:txBody>
      </p:sp>
      <p:pic>
        <p:nvPicPr>
          <p:cNvPr id="4" name="Picture 3" descr="Screen shot 2011-10-27 at 11.5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68" y="3849437"/>
            <a:ext cx="3797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Java/Android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Monaco"/>
              </a:rPr>
              <a:t>AlertDialog.Builder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 builder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AlertDialog.Builder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(this)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Monaco"/>
              </a:rPr>
              <a:t>builder.setMessage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.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setCancelable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.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setPositiveButton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"OK"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DialogInterface.OnClickListener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() 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public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void </a:t>
            </a:r>
            <a:r>
              <a:rPr lang="en-US" sz="1600" b="1" dirty="0" err="1">
                <a:highlight>
                  <a:srgbClr val="FFFFFF"/>
                </a:highlight>
                <a:latin typeface="Monaco"/>
              </a:rPr>
              <a:t>onClick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 err="1">
                <a:highlight>
                  <a:srgbClr val="FFFFFF"/>
                </a:highlight>
                <a:latin typeface="Monaco"/>
              </a:rPr>
              <a:t>DialogInterface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 dialog,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int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id) 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    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MyActivity.this.finish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Monaco"/>
              </a:rPr>
              <a:t>AlertDialog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 alert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builder.create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1800" dirty="0">
              <a:latin typeface="Monaco"/>
            </a:endParaRPr>
          </a:p>
        </p:txBody>
      </p:sp>
      <p:pic>
        <p:nvPicPr>
          <p:cNvPr id="4" name="Picture 3" descr="Screen shot 2011-10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84" y="3966775"/>
            <a:ext cx="3181684" cy="20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Titanium is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Titanium</a:t>
            </a:r>
            <a:endParaRPr lang="en-US" sz="18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pPr lvl="0"/>
            <a:r>
              <a:rPr lang="en-US" sz="1800" dirty="0" smtClean="0">
                <a:highlight>
                  <a:srgbClr val="FFFFFF"/>
                </a:highlight>
                <a:latin typeface="Monaco"/>
              </a:rPr>
              <a:t>alert(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1800" dirty="0" smtClean="0">
                <a:highlight>
                  <a:srgbClr val="FFFFFF"/>
                </a:highlight>
                <a:latin typeface="Monaco"/>
              </a:rPr>
              <a:t>)</a:t>
            </a:r>
            <a:r>
              <a:rPr lang="en-US" sz="1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  <p:pic>
        <p:nvPicPr>
          <p:cNvPr id="4" name="Picture 3" descr="Screen shot 2011-10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84" y="3966775"/>
            <a:ext cx="3181684" cy="2006674"/>
          </a:xfrm>
          <a:prstGeom prst="rect">
            <a:avLst/>
          </a:prstGeom>
        </p:spPr>
      </p:pic>
      <p:pic>
        <p:nvPicPr>
          <p:cNvPr id="5" name="Picture 4" descr="Screen shot 2011-10-27 at 11.5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42" y="1737228"/>
            <a:ext cx="3302668" cy="1745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316" y="3957052"/>
            <a:ext cx="381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… and it’s cross platform!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039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exploits the native ecosystem</a:t>
            </a:r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54129" y="1537366"/>
            <a:ext cx="7767971" cy="4971957"/>
            <a:chOff x="493015" y="1066800"/>
            <a:chExt cx="7909487" cy="5435600"/>
          </a:xfrm>
        </p:grpSpPr>
        <p:sp>
          <p:nvSpPr>
            <p:cNvPr id="41" name="Rectangle 40"/>
            <p:cNvSpPr/>
            <p:nvPr/>
          </p:nvSpPr>
          <p:spPr>
            <a:xfrm>
              <a:off x="493015" y="1066800"/>
              <a:ext cx="3951568" cy="1358476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cs typeface="Trebuchet MS"/>
                </a:rPr>
                <a:t>Native User Experience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Native performance + Native UI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(tables, animations, gestures…etc.)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3015" y="3276021"/>
              <a:ext cx="7772952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44583" y="1066800"/>
              <a:ext cx="3953156" cy="1358476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cs typeface="Trebuchet MS"/>
                </a:rPr>
                <a:t>Multimedia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Camera, video camera,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streaming/device audio/video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3015" y="2425276"/>
              <a:ext cx="3951568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 smtClean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/>
              </a:r>
              <a:br>
                <a:rPr lang="en-US" sz="2000" b="1" dirty="0" smtClean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</a:br>
              <a:r>
                <a:rPr lang="en-US" sz="2000" b="1" dirty="0" smtClean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Location</a:t>
              </a:r>
              <a:r>
                <a:rPr lang="en-US" sz="2000" b="1" dirty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-based services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Augmented reality, </a:t>
              </a:r>
              <a:r>
                <a:rPr lang="en-US" sz="1400" dirty="0" err="1" smtClean="0">
                  <a:solidFill>
                    <a:srgbClr val="677588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geolocation</a:t>
              </a:r>
              <a:r>
                <a:rPr lang="en-US" sz="1400" dirty="0">
                  <a:solidFill>
                    <a:srgbClr val="677588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, compass, native maps</a:t>
              </a:r>
            </a:p>
            <a:p>
              <a:pPr>
                <a:lnSpc>
                  <a:spcPct val="120000"/>
                </a:lnSpc>
                <a:defRPr/>
              </a:pPr>
              <a:endParaRPr lang="en-US" sz="1400" dirty="0">
                <a:solidFill>
                  <a:srgbClr val="677588"/>
                </a:solidFill>
                <a:latin typeface="Trebuchet MS" charset="0"/>
                <a:ea typeface="ＭＳ Ｐゴシック" charset="0"/>
                <a:cs typeface="Trebuchet M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44583" y="2425275"/>
              <a:ext cx="3953156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Analytics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Track </a:t>
              </a: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usage patterns and adoption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3015" y="3785449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Social sharing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Facebook</a:t>
              </a: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, Twitter, Yahoo YQL.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Native email/address book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44583" y="3785449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 smtClean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Titanium modules</a:t>
              </a:r>
              <a:endParaRPr lang="en-US" sz="2000" b="1" dirty="0">
                <a:solidFill>
                  <a:srgbClr val="404C53"/>
                </a:solidFill>
                <a:ea typeface="Trebuchet MS" charset="0"/>
                <a:cs typeface="Trebuchet MS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Appcelerator Marketplace for add-on functionality</a:t>
              </a:r>
              <a:endParaRPr lang="en-US" sz="1400" dirty="0">
                <a:solidFill>
                  <a:srgbClr val="677588"/>
                </a:solidFill>
                <a:ea typeface="Trebuchet MS" charset="0"/>
                <a:cs typeface="Trebuchet M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3015" y="5143925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Data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Local </a:t>
              </a: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SQLite, </a:t>
              </a:r>
              <a:r>
                <a:rPr lang="en-US" sz="1400" dirty="0" err="1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filesystem</a:t>
              </a: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, properties </a:t>
              </a: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data store, web </a:t>
              </a: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services</a:t>
              </a:r>
              <a:endParaRPr lang="en-US" sz="1400" dirty="0">
                <a:solidFill>
                  <a:srgbClr val="677588"/>
                </a:solidFill>
                <a:ea typeface="Trebuchet MS" charset="0"/>
                <a:cs typeface="Trebuchet M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44583" y="5143925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Development tools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Titanium Studio, integration with native SDK tools</a:t>
              </a:r>
              <a:endParaRPr lang="en-US" sz="1400" dirty="0">
                <a:solidFill>
                  <a:srgbClr val="677588"/>
                </a:solidFill>
                <a:ea typeface="Trebuchet MS" charset="0"/>
                <a:cs typeface="Trebuchet MS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3015" y="3785449"/>
              <a:ext cx="7904724" cy="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3015" y="5143925"/>
              <a:ext cx="7904724" cy="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36645" y="1066800"/>
              <a:ext cx="0" cy="543560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48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777" y="2425275"/>
              <a:ext cx="7904725" cy="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19" descr="lo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2975211"/>
            <a:ext cx="579243" cy="5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0" descr="analyt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29" y="2975211"/>
            <a:ext cx="497555" cy="49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7" descr="social_shar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4" y="4277967"/>
            <a:ext cx="589834" cy="4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8" descr="dat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4" y="5468175"/>
            <a:ext cx="525733" cy="52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9" descr="devtoo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16" y="5438014"/>
            <a:ext cx="548105" cy="54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" descr="plu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16" y="4277968"/>
            <a:ext cx="560805" cy="56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nati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5" y="1776154"/>
            <a:ext cx="568322" cy="5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" descr="multimedia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16" y="1714319"/>
            <a:ext cx="690603" cy="6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37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at 10,000 feet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4115" y="1991886"/>
            <a:ext cx="6403473" cy="41976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2000" y="2245895"/>
            <a:ext cx="5507789" cy="828842"/>
          </a:xfrm>
          <a:prstGeom prst="rect">
            <a:avLst/>
          </a:prstGeom>
          <a:solidFill>
            <a:srgbClr val="1A2D5B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Application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000" y="3122858"/>
            <a:ext cx="5507789" cy="828842"/>
          </a:xfrm>
          <a:prstGeom prst="rect">
            <a:avLst/>
          </a:prstGeom>
          <a:solidFill>
            <a:srgbClr val="800002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Titanium 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2000" y="4013189"/>
            <a:ext cx="5507789" cy="828842"/>
          </a:xfrm>
          <a:prstGeom prst="rect">
            <a:avLst/>
          </a:prstGeom>
          <a:solidFill>
            <a:srgbClr val="800002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Bridge (</a:t>
            </a:r>
            <a:r>
              <a:rPr lang="en-US" dirty="0" err="1" smtClean="0">
                <a:solidFill>
                  <a:srgbClr val="FFFFFF"/>
                </a:solidFill>
              </a:rPr>
              <a:t>kroll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0" y="4916888"/>
            <a:ext cx="2687053" cy="828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Android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2736" y="4916888"/>
            <a:ext cx="2687053" cy="828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r"/>
            <a:r>
              <a:rPr lang="en-US" dirty="0" err="1" smtClean="0">
                <a:solidFill>
                  <a:srgbClr val="000000"/>
                </a:solidFill>
              </a:rPr>
              <a:t>iOS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android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8" y="4943625"/>
            <a:ext cx="768684" cy="768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ppl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66" y="4932949"/>
            <a:ext cx="662810" cy="7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17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4241</TotalTime>
  <Words>557</Words>
  <Application>Microsoft Macintosh PowerPoint</Application>
  <PresentationFormat>On-screen Show (4:3)</PresentationFormat>
  <Paragraphs>166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test_template</vt:lpstr>
      <vt:lpstr>Custom Design</vt:lpstr>
      <vt:lpstr>PowerPoint Presentation</vt:lpstr>
      <vt:lpstr>Titanium helps developers build apps that…</vt:lpstr>
      <vt:lpstr>Titanium is cross platform</vt:lpstr>
      <vt:lpstr>Titanium exposes native controls</vt:lpstr>
      <vt:lpstr>Titanium is easier</vt:lpstr>
      <vt:lpstr>Titanium is easier</vt:lpstr>
      <vt:lpstr>Titanium is easier</vt:lpstr>
      <vt:lpstr>Titanium exploits the native ecosystem</vt:lpstr>
      <vt:lpstr>Titanium at 10,000 feet</vt:lpstr>
      <vt:lpstr>Demo</vt:lpstr>
      <vt:lpstr>Titanium key facts</vt:lpstr>
      <vt:lpstr>Powered by Titanium</vt:lpstr>
      <vt:lpstr>Let’s talk money</vt:lpstr>
      <vt:lpstr>Titanium is not …</vt:lpstr>
      <vt:lpstr>Resources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104</cp:revision>
  <dcterms:created xsi:type="dcterms:W3CDTF">2010-12-08T19:18:01Z</dcterms:created>
  <dcterms:modified xsi:type="dcterms:W3CDTF">2011-10-27T18:17:34Z</dcterms:modified>
</cp:coreProperties>
</file>