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62" r:id="rId8"/>
    <p:sldId id="267" r:id="rId9"/>
    <p:sldId id="268" r:id="rId10"/>
    <p:sldId id="269" r:id="rId11"/>
    <p:sldId id="270" r:id="rId12"/>
    <p:sldId id="271" r:id="rId13"/>
    <p:sldId id="272" r:id="rId14"/>
    <p:sldId id="273" r:id="rId15"/>
    <p:sldId id="274" r:id="rId16"/>
    <p:sldId id="275" r:id="rId17"/>
    <p:sldId id="265" r:id="rId18"/>
    <p:sldId id="266" r:id="rId19"/>
    <p:sldId id="276" r:id="rId20"/>
    <p:sldId id="277" r:id="rId21"/>
    <p:sldId id="279" r:id="rId22"/>
    <p:sldId id="280" r:id="rId23"/>
    <p:sldId id="281" r:id="rId24"/>
    <p:sldId id="263" r:id="rId25"/>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37"/>
    <p:restoredTop sz="94744"/>
  </p:normalViewPr>
  <p:slideViewPr>
    <p:cSldViewPr snapToGrid="0">
      <p:cViewPr>
        <p:scale>
          <a:sx n="95" d="100"/>
          <a:sy n="95" d="100"/>
        </p:scale>
        <p:origin x="55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12/3/24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6464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12/3/24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56832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12/3/24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77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12/3/24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849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12/3/24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427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12/3/24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8512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12/3/24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0209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12/3/24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7481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12/3/24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954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12/3/24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68744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12/3/24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69749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12/3/24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18362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nchore/syft" TargetMode="External"/><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hyperlink" Target="https://verdaccio.org/" TargetMode="External"/><Relationship Id="rId4" Type="http://schemas.openxmlformats.org/officeDocument/2006/relationships/hyperlink" Target="https://gitlab.navattic.com/gitlab-scan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20" name="Picture 19" descr="Fishponds">
            <a:extLst>
              <a:ext uri="{FF2B5EF4-FFF2-40B4-BE49-F238E27FC236}">
                <a16:creationId xmlns:a16="http://schemas.microsoft.com/office/drawing/2014/main" id="{E078F5B7-729F-E5DE-0923-CFCEE91A2CBF}"/>
              </a:ext>
            </a:extLst>
          </p:cNvPr>
          <p:cNvPicPr>
            <a:picLocks noChangeAspect="1"/>
          </p:cNvPicPr>
          <p:nvPr/>
        </p:nvPicPr>
        <p:blipFill>
          <a:blip r:embed="rId2"/>
          <a:srcRect b="15730"/>
          <a:stretch/>
        </p:blipFill>
        <p:spPr>
          <a:xfrm>
            <a:off x="1" y="10"/>
            <a:ext cx="12192000" cy="6857990"/>
          </a:xfrm>
          <a:prstGeom prst="rect">
            <a:avLst/>
          </a:prstGeom>
        </p:spPr>
      </p:pic>
      <p:sp>
        <p:nvSpPr>
          <p:cNvPr id="21" name="Rectangle 20">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600" y="1066800"/>
            <a:ext cx="4681728" cy="4724400"/>
          </a:xfrm>
          <a:prstGeom prst="rect">
            <a:avLst/>
          </a:prstGeom>
          <a:solidFill>
            <a:schemeClr val="bg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A21325BD-F574-A43A-82DC-2CFA8A3F2836}"/>
              </a:ext>
            </a:extLst>
          </p:cNvPr>
          <p:cNvSpPr>
            <a:spLocks noGrp="1"/>
          </p:cNvSpPr>
          <p:nvPr>
            <p:ph type="ctrTitle"/>
          </p:nvPr>
        </p:nvSpPr>
        <p:spPr>
          <a:xfrm>
            <a:off x="7769722" y="1562101"/>
            <a:ext cx="3884568" cy="2738530"/>
          </a:xfrm>
        </p:spPr>
        <p:txBody>
          <a:bodyPr anchor="t">
            <a:normAutofit fontScale="90000"/>
          </a:bodyPr>
          <a:lstStyle/>
          <a:p>
            <a:r>
              <a:rPr lang="en-US" sz="4400" dirty="0"/>
              <a:t>Breaking the chain: securing dependencies one by one.</a:t>
            </a:r>
            <a:endParaRPr lang="en-MX" sz="4800" dirty="0"/>
          </a:p>
        </p:txBody>
      </p:sp>
      <p:sp>
        <p:nvSpPr>
          <p:cNvPr id="3" name="Subtitle 2">
            <a:extLst>
              <a:ext uri="{FF2B5EF4-FFF2-40B4-BE49-F238E27FC236}">
                <a16:creationId xmlns:a16="http://schemas.microsoft.com/office/drawing/2014/main" id="{7CF42428-5886-F5A4-F46E-4C1F85652146}"/>
              </a:ext>
            </a:extLst>
          </p:cNvPr>
          <p:cNvSpPr>
            <a:spLocks noGrp="1"/>
          </p:cNvSpPr>
          <p:nvPr>
            <p:ph type="subTitle" idx="1"/>
          </p:nvPr>
        </p:nvSpPr>
        <p:spPr>
          <a:xfrm>
            <a:off x="7769722" y="4321622"/>
            <a:ext cx="3813048" cy="941832"/>
          </a:xfrm>
        </p:spPr>
        <p:txBody>
          <a:bodyPr>
            <a:normAutofit/>
          </a:bodyPr>
          <a:lstStyle/>
          <a:p>
            <a:r>
              <a:rPr lang="en-MX" sz="2000" dirty="0"/>
              <a:t>Mauro Parra @mauropm</a:t>
            </a:r>
          </a:p>
        </p:txBody>
      </p:sp>
      <p:cxnSp>
        <p:nvCxnSpPr>
          <p:cNvPr id="22" name="Straight Connector 21">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619035" y="3435440"/>
            <a:ext cx="0" cy="469087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14002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D56D-A681-28AE-7EF7-921672BE9A55}"/>
              </a:ext>
            </a:extLst>
          </p:cNvPr>
          <p:cNvSpPr>
            <a:spLocks noGrp="1"/>
          </p:cNvSpPr>
          <p:nvPr>
            <p:ph type="title"/>
          </p:nvPr>
        </p:nvSpPr>
        <p:spPr/>
        <p:txBody>
          <a:bodyPr/>
          <a:lstStyle/>
          <a:p>
            <a:r>
              <a:rPr lang="en" dirty="0"/>
              <a:t>Java – Package managers (maven, </a:t>
            </a:r>
            <a:r>
              <a:rPr lang="en" dirty="0" err="1"/>
              <a:t>gradle</a:t>
            </a:r>
            <a:r>
              <a:rPr lang="en" dirty="0"/>
              <a:t>)</a:t>
            </a:r>
            <a:endParaRPr lang="en-MX" dirty="0"/>
          </a:p>
        </p:txBody>
      </p:sp>
      <p:sp>
        <p:nvSpPr>
          <p:cNvPr id="3" name="Content Placeholder 2">
            <a:extLst>
              <a:ext uri="{FF2B5EF4-FFF2-40B4-BE49-F238E27FC236}">
                <a16:creationId xmlns:a16="http://schemas.microsoft.com/office/drawing/2014/main" id="{624EEDFC-9749-D558-0423-E56AFBA8AD94}"/>
              </a:ext>
            </a:extLst>
          </p:cNvPr>
          <p:cNvSpPr>
            <a:spLocks noGrp="1"/>
          </p:cNvSpPr>
          <p:nvPr>
            <p:ph idx="1"/>
          </p:nvPr>
        </p:nvSpPr>
        <p:spPr>
          <a:xfrm>
            <a:off x="640079" y="2256955"/>
            <a:ext cx="10890928" cy="3566160"/>
          </a:xfrm>
        </p:spPr>
        <p:txBody>
          <a:bodyPr>
            <a:noAutofit/>
          </a:bodyPr>
          <a:lstStyle/>
          <a:p>
            <a:pPr algn="l">
              <a:buFont typeface="Arial" panose="020B0604020202020204" pitchFamily="34" charset="0"/>
              <a:buChar char="•"/>
            </a:pPr>
            <a:r>
              <a:rPr lang="en-US" sz="2400" b="1" dirty="0"/>
              <a:t>Transitive Dependency Conflicts</a:t>
            </a:r>
            <a:r>
              <a:rPr lang="en-US" sz="2400" dirty="0"/>
              <a:t>: A library might depend on a version of another library that conflicts with a different dependency in the project.</a:t>
            </a:r>
            <a:br>
              <a:rPr lang="en-US" sz="2400" dirty="0"/>
            </a:br>
            <a:r>
              <a:rPr lang="en-US" sz="2400" i="1" dirty="0"/>
              <a:t>Example</a:t>
            </a:r>
            <a:r>
              <a:rPr lang="en-US" sz="2400" dirty="0"/>
              <a:t>: </a:t>
            </a:r>
            <a:r>
              <a:rPr lang="en-US" sz="2400" dirty="0" err="1"/>
              <a:t>LibraryA</a:t>
            </a:r>
            <a:r>
              <a:rPr lang="en-US" sz="2400" dirty="0"/>
              <a:t> depends on </a:t>
            </a:r>
            <a:r>
              <a:rPr lang="en-US" sz="2400" dirty="0" err="1"/>
              <a:t>LibraryC</a:t>
            </a:r>
            <a:r>
              <a:rPr lang="en-US" sz="2400" dirty="0"/>
              <a:t> v1.0, while </a:t>
            </a:r>
            <a:r>
              <a:rPr lang="en-US" sz="2400" dirty="0" err="1"/>
              <a:t>LibraryB</a:t>
            </a:r>
            <a:r>
              <a:rPr lang="en-US" sz="2400" dirty="0"/>
              <a:t> depends on </a:t>
            </a:r>
            <a:r>
              <a:rPr lang="en-US" sz="2400" dirty="0" err="1"/>
              <a:t>LibraryC</a:t>
            </a:r>
            <a:r>
              <a:rPr lang="en-US" sz="2400" dirty="0"/>
              <a:t> v2.0. The project cannot resolve which version of </a:t>
            </a:r>
            <a:r>
              <a:rPr lang="en-US" sz="2400" dirty="0" err="1"/>
              <a:t>LibraryC</a:t>
            </a:r>
            <a:r>
              <a:rPr lang="en-US" sz="2400" dirty="0"/>
              <a:t> to use without explicit configuration.</a:t>
            </a:r>
          </a:p>
          <a:p>
            <a:pPr algn="l">
              <a:buFont typeface="Arial" panose="020B0604020202020204" pitchFamily="34" charset="0"/>
              <a:buChar char="•"/>
            </a:pPr>
            <a:r>
              <a:rPr lang="en-US" sz="2400" b="1" dirty="0"/>
              <a:t>Dependency Bloat</a:t>
            </a:r>
            <a:r>
              <a:rPr lang="en-US" sz="2400" dirty="0"/>
              <a:t>: Adding one library can bring in unnecessary transitive dependencies, increasing the project's size and complexity.</a:t>
            </a:r>
          </a:p>
        </p:txBody>
      </p:sp>
      <p:pic>
        <p:nvPicPr>
          <p:cNvPr id="17414" name="Picture 6" descr="You always wondered: Duke, the Java Mascot #Java #Duke @Oracle « Adafruit  Industries – Makers, hackers, artists, designers and engineers!">
            <a:extLst>
              <a:ext uri="{FF2B5EF4-FFF2-40B4-BE49-F238E27FC236}">
                <a16:creationId xmlns:a16="http://schemas.microsoft.com/office/drawing/2014/main" id="{43FF6933-60EF-A739-68D0-730F4E9AB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8540" y="5732208"/>
            <a:ext cx="3693459" cy="112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15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D56D-A681-28AE-7EF7-921672BE9A55}"/>
              </a:ext>
            </a:extLst>
          </p:cNvPr>
          <p:cNvSpPr>
            <a:spLocks noGrp="1"/>
          </p:cNvSpPr>
          <p:nvPr>
            <p:ph type="title"/>
          </p:nvPr>
        </p:nvSpPr>
        <p:spPr/>
        <p:txBody>
          <a:bodyPr/>
          <a:lstStyle/>
          <a:p>
            <a:r>
              <a:rPr lang="en" dirty="0"/>
              <a:t>NodeJS – Special horrible corner case - </a:t>
            </a:r>
            <a:r>
              <a:rPr lang="en" dirty="0" err="1"/>
              <a:t>npm</a:t>
            </a:r>
            <a:endParaRPr lang="en-MX" dirty="0"/>
          </a:p>
        </p:txBody>
      </p:sp>
      <p:sp>
        <p:nvSpPr>
          <p:cNvPr id="3" name="Content Placeholder 2">
            <a:extLst>
              <a:ext uri="{FF2B5EF4-FFF2-40B4-BE49-F238E27FC236}">
                <a16:creationId xmlns:a16="http://schemas.microsoft.com/office/drawing/2014/main" id="{624EEDFC-9749-D558-0423-E56AFBA8AD94}"/>
              </a:ext>
            </a:extLst>
          </p:cNvPr>
          <p:cNvSpPr>
            <a:spLocks noGrp="1"/>
          </p:cNvSpPr>
          <p:nvPr>
            <p:ph idx="1"/>
          </p:nvPr>
        </p:nvSpPr>
        <p:spPr>
          <a:xfrm>
            <a:off x="640079" y="2256955"/>
            <a:ext cx="10890928" cy="3566160"/>
          </a:xfrm>
        </p:spPr>
        <p:txBody>
          <a:bodyPr>
            <a:noAutofit/>
          </a:bodyPr>
          <a:lstStyle/>
          <a:p>
            <a:pPr algn="l">
              <a:buFont typeface="Arial" panose="020B0604020202020204" pitchFamily="34" charset="0"/>
              <a:buChar char="•"/>
            </a:pPr>
            <a:r>
              <a:rPr lang="en-US" sz="2200" b="1" dirty="0"/>
              <a:t>Nested Dependencies</a:t>
            </a:r>
            <a:r>
              <a:rPr lang="en-US" sz="2200" dirty="0"/>
              <a:t>: </a:t>
            </a:r>
            <a:r>
              <a:rPr lang="en-US" sz="2200" i="1" dirty="0"/>
              <a:t>NPM allows multiple versions of the same package to coexist</a:t>
            </a:r>
            <a:r>
              <a:rPr lang="en-US" sz="2200" dirty="0"/>
              <a:t>. This can lead to bloated </a:t>
            </a:r>
            <a:r>
              <a:rPr lang="en-US" sz="2200" dirty="0" err="1"/>
              <a:t>node_modules</a:t>
            </a:r>
            <a:r>
              <a:rPr lang="en-US" sz="2200" dirty="0"/>
              <a:t> directories and hard-to-debug issues.</a:t>
            </a:r>
            <a:br>
              <a:rPr lang="en-US" sz="2200" dirty="0"/>
            </a:br>
            <a:r>
              <a:rPr lang="en-US" sz="2200" i="1" dirty="0"/>
              <a:t>Example</a:t>
            </a:r>
            <a:r>
              <a:rPr lang="en-US" sz="2200" dirty="0"/>
              <a:t>: </a:t>
            </a:r>
            <a:r>
              <a:rPr lang="en-US" sz="2200" dirty="0" err="1"/>
              <a:t>PackageX</a:t>
            </a:r>
            <a:r>
              <a:rPr lang="en-US" sz="2200" dirty="0"/>
              <a:t> depends on </a:t>
            </a:r>
            <a:r>
              <a:rPr lang="en-US" sz="2200" dirty="0" err="1"/>
              <a:t>PackageY</a:t>
            </a:r>
            <a:r>
              <a:rPr lang="en-US" sz="2200" dirty="0"/>
              <a:t> v1.0, but another library in the project depends on </a:t>
            </a:r>
            <a:r>
              <a:rPr lang="en-US" sz="2200" dirty="0" err="1"/>
              <a:t>PackageY</a:t>
            </a:r>
            <a:r>
              <a:rPr lang="en-US" sz="2200" dirty="0"/>
              <a:t> v2.0. Both versions are installed, potentially causing runtime errors.</a:t>
            </a:r>
          </a:p>
          <a:p>
            <a:pPr algn="l">
              <a:buFont typeface="Arial" panose="020B0604020202020204" pitchFamily="34" charset="0"/>
              <a:buChar char="•"/>
            </a:pPr>
            <a:r>
              <a:rPr lang="en-US" sz="2200" b="1" dirty="0"/>
              <a:t>Breaking Changes in </a:t>
            </a:r>
            <a:r>
              <a:rPr lang="en-US" sz="2200" b="1" dirty="0" err="1"/>
              <a:t>Semver</a:t>
            </a:r>
            <a:r>
              <a:rPr lang="en-US" sz="2200" dirty="0"/>
              <a:t>: Developers sometimes release major changes under minor version updates, violating Semantic Versioning rules and causing projects to break unexpectedly after updates.</a:t>
            </a:r>
            <a:br>
              <a:rPr lang="en-US" sz="2200" dirty="0"/>
            </a:br>
            <a:r>
              <a:rPr lang="en-US" sz="2200" i="1" dirty="0"/>
              <a:t>Example</a:t>
            </a:r>
            <a:r>
              <a:rPr lang="en-US" sz="2200" dirty="0"/>
              <a:t>: Updating </a:t>
            </a:r>
            <a:r>
              <a:rPr lang="en-US" sz="2200" dirty="0" err="1"/>
              <a:t>PackageZ</a:t>
            </a:r>
            <a:r>
              <a:rPr lang="en-US" sz="2200" dirty="0"/>
              <a:t> to a patch version introduces an API change that breaks your application</a:t>
            </a:r>
          </a:p>
        </p:txBody>
      </p:sp>
      <p:pic>
        <p:nvPicPr>
          <p:cNvPr id="18438" name="Picture 6" descr="Node.js Logo PNG Transparent &amp; SVG Vector - Freebie Supply">
            <a:extLst>
              <a:ext uri="{FF2B5EF4-FFF2-40B4-BE49-F238E27FC236}">
                <a16:creationId xmlns:a16="http://schemas.microsoft.com/office/drawing/2014/main" id="{FAAC883A-F8D2-4019-75B0-C7BA1DEF8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8034" y="5486399"/>
            <a:ext cx="2061883" cy="1546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30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D56D-A681-28AE-7EF7-921672BE9A55}"/>
              </a:ext>
            </a:extLst>
          </p:cNvPr>
          <p:cNvSpPr>
            <a:spLocks noGrp="1"/>
          </p:cNvSpPr>
          <p:nvPr>
            <p:ph type="title"/>
          </p:nvPr>
        </p:nvSpPr>
        <p:spPr/>
        <p:txBody>
          <a:bodyPr/>
          <a:lstStyle/>
          <a:p>
            <a:r>
              <a:rPr lang="en" dirty="0"/>
              <a:t>Python – pkg manager (pip, </a:t>
            </a:r>
            <a:r>
              <a:rPr lang="en" dirty="0" err="1"/>
              <a:t>conda</a:t>
            </a:r>
            <a:r>
              <a:rPr lang="en" dirty="0"/>
              <a:t>)</a:t>
            </a:r>
            <a:endParaRPr lang="en-MX" dirty="0"/>
          </a:p>
        </p:txBody>
      </p:sp>
      <p:sp>
        <p:nvSpPr>
          <p:cNvPr id="3" name="Content Placeholder 2">
            <a:extLst>
              <a:ext uri="{FF2B5EF4-FFF2-40B4-BE49-F238E27FC236}">
                <a16:creationId xmlns:a16="http://schemas.microsoft.com/office/drawing/2014/main" id="{624EEDFC-9749-D558-0423-E56AFBA8AD94}"/>
              </a:ext>
            </a:extLst>
          </p:cNvPr>
          <p:cNvSpPr>
            <a:spLocks noGrp="1"/>
          </p:cNvSpPr>
          <p:nvPr>
            <p:ph idx="1"/>
          </p:nvPr>
        </p:nvSpPr>
        <p:spPr>
          <a:xfrm>
            <a:off x="640079" y="2256955"/>
            <a:ext cx="10890928" cy="3566160"/>
          </a:xfrm>
        </p:spPr>
        <p:txBody>
          <a:bodyPr>
            <a:noAutofit/>
          </a:bodyPr>
          <a:lstStyle/>
          <a:p>
            <a:pPr algn="l">
              <a:buFont typeface="Arial" panose="020B0604020202020204" pitchFamily="34" charset="0"/>
              <a:buChar char="•"/>
            </a:pPr>
            <a:r>
              <a:rPr lang="en-US" sz="2400" b="1" dirty="0"/>
              <a:t>Version Locking Issues</a:t>
            </a:r>
            <a:r>
              <a:rPr lang="en-US" sz="2400" dirty="0"/>
              <a:t>: Installing packages without specifying versions can lead to breaking changes when dependencies are updated.</a:t>
            </a:r>
            <a:br>
              <a:rPr lang="en-US" sz="2400" dirty="0"/>
            </a:br>
            <a:r>
              <a:rPr lang="en-US" sz="2400" i="1" dirty="0"/>
              <a:t>Example</a:t>
            </a:r>
            <a:r>
              <a:rPr lang="en-US" sz="2400" dirty="0"/>
              <a:t>: A </a:t>
            </a:r>
            <a:r>
              <a:rPr lang="en-US" sz="2400" dirty="0" err="1"/>
              <a:t>requirements.txt</a:t>
            </a:r>
            <a:r>
              <a:rPr lang="en-US" sz="2400" dirty="0"/>
              <a:t> file specifies pandas but doesn't pin the version, and an incompatible update to pandas later breaks the application.</a:t>
            </a:r>
          </a:p>
          <a:p>
            <a:pPr algn="l">
              <a:buFont typeface="Arial" panose="020B0604020202020204" pitchFamily="34" charset="0"/>
              <a:buChar char="•"/>
            </a:pPr>
            <a:r>
              <a:rPr lang="en-US" sz="2400" b="1" dirty="0"/>
              <a:t>Incompatible Environment</a:t>
            </a:r>
            <a:r>
              <a:rPr lang="en-US" sz="2400" dirty="0"/>
              <a:t>: Different Python environments or versions of the interpreter (e.g., Python 2 vs. Python 3) can cause dependencies to fail to install or run correctly.</a:t>
            </a:r>
          </a:p>
        </p:txBody>
      </p:sp>
      <p:pic>
        <p:nvPicPr>
          <p:cNvPr id="19458" name="Picture 2" descr="Python - Wikiversity">
            <a:extLst>
              <a:ext uri="{FF2B5EF4-FFF2-40B4-BE49-F238E27FC236}">
                <a16:creationId xmlns:a16="http://schemas.microsoft.com/office/drawing/2014/main" id="{8C3E7A2E-065A-A300-BB83-63A47F561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0070" y="5466857"/>
            <a:ext cx="1241612" cy="1241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33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D56D-A681-28AE-7EF7-921672BE9A55}"/>
              </a:ext>
            </a:extLst>
          </p:cNvPr>
          <p:cNvSpPr>
            <a:spLocks noGrp="1"/>
          </p:cNvSpPr>
          <p:nvPr>
            <p:ph type="title"/>
          </p:nvPr>
        </p:nvSpPr>
        <p:spPr/>
        <p:txBody>
          <a:bodyPr/>
          <a:lstStyle/>
          <a:p>
            <a:r>
              <a:rPr lang="en" dirty="0"/>
              <a:t>Ruby – pkg manager (bundle)</a:t>
            </a:r>
            <a:endParaRPr lang="en-MX" dirty="0"/>
          </a:p>
        </p:txBody>
      </p:sp>
      <p:sp>
        <p:nvSpPr>
          <p:cNvPr id="3" name="Content Placeholder 2">
            <a:extLst>
              <a:ext uri="{FF2B5EF4-FFF2-40B4-BE49-F238E27FC236}">
                <a16:creationId xmlns:a16="http://schemas.microsoft.com/office/drawing/2014/main" id="{624EEDFC-9749-D558-0423-E56AFBA8AD94}"/>
              </a:ext>
            </a:extLst>
          </p:cNvPr>
          <p:cNvSpPr>
            <a:spLocks noGrp="1"/>
          </p:cNvSpPr>
          <p:nvPr>
            <p:ph idx="1"/>
          </p:nvPr>
        </p:nvSpPr>
        <p:spPr>
          <a:xfrm>
            <a:off x="640079" y="2256955"/>
            <a:ext cx="10890928" cy="3566160"/>
          </a:xfrm>
        </p:spPr>
        <p:txBody>
          <a:bodyPr>
            <a:noAutofit/>
          </a:bodyPr>
          <a:lstStyle/>
          <a:p>
            <a:pPr algn="l">
              <a:buFont typeface="Arial" panose="020B0604020202020204" pitchFamily="34" charset="0"/>
              <a:buChar char="•"/>
            </a:pPr>
            <a:r>
              <a:rPr lang="en-US" sz="2400" b="1" dirty="0"/>
              <a:t>Gem Dependency Conflicts</a:t>
            </a:r>
            <a:r>
              <a:rPr lang="en-US" sz="2400" dirty="0"/>
              <a:t>: Similar to Maven or NPM, a Gem might require a specific version of a dependency that conflicts with another Gem in the project.</a:t>
            </a:r>
            <a:br>
              <a:rPr lang="en-US" sz="2400" dirty="0"/>
            </a:br>
            <a:r>
              <a:rPr lang="en-US" sz="2400" i="1" dirty="0"/>
              <a:t>Example</a:t>
            </a:r>
            <a:r>
              <a:rPr lang="en-US" sz="2400" dirty="0"/>
              <a:t>: </a:t>
            </a:r>
            <a:r>
              <a:rPr lang="en-US" sz="2400" dirty="0" err="1"/>
              <a:t>GemA</a:t>
            </a:r>
            <a:r>
              <a:rPr lang="en-US" sz="2400" dirty="0"/>
              <a:t> requires Rails v6.0, but </a:t>
            </a:r>
            <a:r>
              <a:rPr lang="en-US" sz="2400" dirty="0" err="1"/>
              <a:t>GemB</a:t>
            </a:r>
            <a:r>
              <a:rPr lang="en-US" sz="2400" dirty="0"/>
              <a:t> requires Rails v5.2, creating an incompatibility.</a:t>
            </a:r>
            <a:endParaRPr lang="en-US" sz="1800" dirty="0"/>
          </a:p>
        </p:txBody>
      </p:sp>
      <p:pic>
        <p:nvPicPr>
          <p:cNvPr id="20482" name="Picture 2" descr="Ruby Logo PNG vector in SVG, PDF, AI, CDR format">
            <a:extLst>
              <a:ext uri="{FF2B5EF4-FFF2-40B4-BE49-F238E27FC236}">
                <a16:creationId xmlns:a16="http://schemas.microsoft.com/office/drawing/2014/main" id="{042311CD-050E-72AC-F119-47E2355F8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1918" y="4939483"/>
            <a:ext cx="2556247" cy="1918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240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D56D-A681-28AE-7EF7-921672BE9A55}"/>
              </a:ext>
            </a:extLst>
          </p:cNvPr>
          <p:cNvSpPr>
            <a:spLocks noGrp="1"/>
          </p:cNvSpPr>
          <p:nvPr>
            <p:ph type="title"/>
          </p:nvPr>
        </p:nvSpPr>
        <p:spPr/>
        <p:txBody>
          <a:bodyPr/>
          <a:lstStyle/>
          <a:p>
            <a:r>
              <a:rPr lang="en" dirty="0"/>
              <a:t>Containerization - docker</a:t>
            </a:r>
            <a:endParaRPr lang="en-MX" dirty="0"/>
          </a:p>
        </p:txBody>
      </p:sp>
      <p:sp>
        <p:nvSpPr>
          <p:cNvPr id="3" name="Content Placeholder 2">
            <a:extLst>
              <a:ext uri="{FF2B5EF4-FFF2-40B4-BE49-F238E27FC236}">
                <a16:creationId xmlns:a16="http://schemas.microsoft.com/office/drawing/2014/main" id="{624EEDFC-9749-D558-0423-E56AFBA8AD94}"/>
              </a:ext>
            </a:extLst>
          </p:cNvPr>
          <p:cNvSpPr>
            <a:spLocks noGrp="1"/>
          </p:cNvSpPr>
          <p:nvPr>
            <p:ph idx="1"/>
          </p:nvPr>
        </p:nvSpPr>
        <p:spPr>
          <a:xfrm>
            <a:off x="640079" y="2256955"/>
            <a:ext cx="10890928" cy="3566160"/>
          </a:xfrm>
        </p:spPr>
        <p:txBody>
          <a:bodyPr>
            <a:noAutofit/>
          </a:bodyPr>
          <a:lstStyle/>
          <a:p>
            <a:pPr algn="l">
              <a:buFont typeface="Arial" panose="020B0604020202020204" pitchFamily="34" charset="0"/>
              <a:buChar char="•"/>
            </a:pPr>
            <a:r>
              <a:rPr lang="en-US" sz="2400" b="1" dirty="0"/>
              <a:t>Image Layer Conflicts</a:t>
            </a:r>
            <a:r>
              <a:rPr lang="en-US" sz="2400" dirty="0"/>
              <a:t>: Base images and application layers may include different versions of the same software, leading to runtime errors.</a:t>
            </a:r>
            <a:br>
              <a:rPr lang="en-US" sz="2400" dirty="0"/>
            </a:br>
            <a:r>
              <a:rPr lang="en-US" sz="2400" i="1" dirty="0"/>
              <a:t>Example</a:t>
            </a:r>
            <a:r>
              <a:rPr lang="en-US" sz="2400" dirty="0"/>
              <a:t>: A Docker image uses a specific version of </a:t>
            </a:r>
            <a:r>
              <a:rPr lang="en-US" sz="2400" dirty="0" err="1"/>
              <a:t>glibc</a:t>
            </a:r>
            <a:r>
              <a:rPr lang="en-US" sz="2400" dirty="0"/>
              <a:t> that is incompatible with a binary included in the image.</a:t>
            </a:r>
          </a:p>
          <a:p>
            <a:pPr algn="l">
              <a:buFont typeface="Arial" panose="020B0604020202020204" pitchFamily="34" charset="0"/>
              <a:buChar char="•"/>
            </a:pPr>
            <a:r>
              <a:rPr lang="en-US" sz="2400" b="1" dirty="0"/>
              <a:t>Version Drift</a:t>
            </a:r>
            <a:r>
              <a:rPr lang="en-US" sz="2400" dirty="0"/>
              <a:t>: Without version pinning, a </a:t>
            </a:r>
            <a:r>
              <a:rPr lang="en-US" sz="2400" dirty="0" err="1"/>
              <a:t>Dockerfile</a:t>
            </a:r>
            <a:r>
              <a:rPr lang="en-US" sz="2400" dirty="0"/>
              <a:t> can produce different images over time as newer versions of dependencies are installed.</a:t>
            </a:r>
          </a:p>
        </p:txBody>
      </p:sp>
      <p:pic>
        <p:nvPicPr>
          <p:cNvPr id="21510" name="Picture 6" descr="Docker Logotipo Vector - Descarga Gratis SVG | Worldvectorlogo">
            <a:extLst>
              <a:ext uri="{FF2B5EF4-FFF2-40B4-BE49-F238E27FC236}">
                <a16:creationId xmlns:a16="http://schemas.microsoft.com/office/drawing/2014/main" id="{045801FC-1A58-1158-DA0F-BB9EDEA82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1588" y="5984569"/>
            <a:ext cx="28194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93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D56D-A681-28AE-7EF7-921672BE9A55}"/>
              </a:ext>
            </a:extLst>
          </p:cNvPr>
          <p:cNvSpPr>
            <a:spLocks noGrp="1"/>
          </p:cNvSpPr>
          <p:nvPr>
            <p:ph type="title"/>
          </p:nvPr>
        </p:nvSpPr>
        <p:spPr/>
        <p:txBody>
          <a:bodyPr/>
          <a:lstStyle/>
          <a:p>
            <a:r>
              <a:rPr lang="en" dirty="0"/>
              <a:t>Cross-Lang Issues</a:t>
            </a:r>
            <a:endParaRPr lang="en-MX" dirty="0"/>
          </a:p>
        </p:txBody>
      </p:sp>
      <p:sp>
        <p:nvSpPr>
          <p:cNvPr id="3" name="Content Placeholder 2">
            <a:extLst>
              <a:ext uri="{FF2B5EF4-FFF2-40B4-BE49-F238E27FC236}">
                <a16:creationId xmlns:a16="http://schemas.microsoft.com/office/drawing/2014/main" id="{624EEDFC-9749-D558-0423-E56AFBA8AD94}"/>
              </a:ext>
            </a:extLst>
          </p:cNvPr>
          <p:cNvSpPr>
            <a:spLocks noGrp="1"/>
          </p:cNvSpPr>
          <p:nvPr>
            <p:ph idx="1"/>
          </p:nvPr>
        </p:nvSpPr>
        <p:spPr>
          <a:xfrm>
            <a:off x="640079" y="2256955"/>
            <a:ext cx="10890928" cy="3566160"/>
          </a:xfrm>
        </p:spPr>
        <p:txBody>
          <a:bodyPr>
            <a:noAutofit/>
          </a:bodyPr>
          <a:lstStyle/>
          <a:p>
            <a:pPr algn="l">
              <a:buFont typeface="Arial" panose="020B0604020202020204" pitchFamily="34" charset="0"/>
              <a:buChar char="•"/>
            </a:pPr>
            <a:r>
              <a:rPr lang="en-US" sz="2400" b="1" dirty="0"/>
              <a:t>Polyglot Projects</a:t>
            </a:r>
            <a:r>
              <a:rPr lang="en-US" sz="2400" dirty="0"/>
              <a:t>: When a project uses multiple languages (e.g., Python for backend and Node.js for frontend), each language's dependency manager might bring in conflicting dependencies or libraries that don't work well together.</a:t>
            </a:r>
            <a:br>
              <a:rPr lang="en-US" sz="2400" dirty="0"/>
            </a:br>
            <a:r>
              <a:rPr lang="en-US" sz="2400" i="1" dirty="0"/>
              <a:t>Example</a:t>
            </a:r>
            <a:r>
              <a:rPr lang="en-US" sz="2400" dirty="0"/>
              <a:t>: A Python script calls a Node.js library, and an underlying C++ binary dependency conflicts with the OS package version.</a:t>
            </a:r>
          </a:p>
        </p:txBody>
      </p:sp>
      <p:pic>
        <p:nvPicPr>
          <p:cNvPr id="22530" name="Picture 2" descr="Polyglot Stock Illustrations – 961 Polyglot Stock Illustrations, Vectors &amp;  Clipart - Dreamstime">
            <a:extLst>
              <a:ext uri="{FF2B5EF4-FFF2-40B4-BE49-F238E27FC236}">
                <a16:creationId xmlns:a16="http://schemas.microsoft.com/office/drawing/2014/main" id="{B0C1F960-B38A-2435-8D09-74C304713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7115" y="4947442"/>
            <a:ext cx="1843861" cy="1843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018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554" name="Picture 2" descr="31 Customer Service Memes Funny Enough for the Whole Office">
            <a:extLst>
              <a:ext uri="{FF2B5EF4-FFF2-40B4-BE49-F238E27FC236}">
                <a16:creationId xmlns:a16="http://schemas.microsoft.com/office/drawing/2014/main" id="{68AD3008-FE3E-FDC0-EA5E-82BCD3821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454" y="559921"/>
            <a:ext cx="8435091" cy="573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27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CAA3-884B-BA65-DD60-268CC6E4C512}"/>
              </a:ext>
            </a:extLst>
          </p:cNvPr>
          <p:cNvSpPr>
            <a:spLocks noGrp="1"/>
          </p:cNvSpPr>
          <p:nvPr>
            <p:ph type="title"/>
          </p:nvPr>
        </p:nvSpPr>
        <p:spPr/>
        <p:txBody>
          <a:bodyPr>
            <a:normAutofit/>
          </a:bodyPr>
          <a:lstStyle/>
          <a:p>
            <a:r>
              <a:rPr lang="en-US" dirty="0"/>
              <a:t>Over engineering.</a:t>
            </a:r>
            <a:endParaRPr lang="en-MX" dirty="0"/>
          </a:p>
        </p:txBody>
      </p:sp>
      <p:pic>
        <p:nvPicPr>
          <p:cNvPr id="6" name="Picture 2" descr="The General Problem">
            <a:extLst>
              <a:ext uri="{FF2B5EF4-FFF2-40B4-BE49-F238E27FC236}">
                <a16:creationId xmlns:a16="http://schemas.microsoft.com/office/drawing/2014/main" id="{05FBF9BF-A8E5-59D4-25B1-3CAFB9CBE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043" y="2956052"/>
            <a:ext cx="6985000" cy="2921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C333270-CC2C-E881-9473-763C40E64826}"/>
              </a:ext>
            </a:extLst>
          </p:cNvPr>
          <p:cNvSpPr txBox="1"/>
          <p:nvPr/>
        </p:nvSpPr>
        <p:spPr>
          <a:xfrm>
            <a:off x="6604857" y="6199632"/>
            <a:ext cx="2973186" cy="369332"/>
          </a:xfrm>
          <a:prstGeom prst="rect">
            <a:avLst/>
          </a:prstGeom>
          <a:noFill/>
        </p:spPr>
        <p:txBody>
          <a:bodyPr wrap="none" rtlCol="0">
            <a:spAutoFit/>
          </a:bodyPr>
          <a:lstStyle/>
          <a:p>
            <a:r>
              <a:rPr lang="en-US" dirty="0"/>
              <a:t>https://</a:t>
            </a:r>
            <a:r>
              <a:rPr lang="en-US" dirty="0" err="1"/>
              <a:t>www.xkcd.com</a:t>
            </a:r>
            <a:r>
              <a:rPr lang="en-US" dirty="0"/>
              <a:t>/974/</a:t>
            </a:r>
            <a:endParaRPr lang="en-MX" dirty="0"/>
          </a:p>
        </p:txBody>
      </p:sp>
    </p:spTree>
    <p:extLst>
      <p:ext uri="{BB962C8B-B14F-4D97-AF65-F5344CB8AC3E}">
        <p14:creationId xmlns:p14="http://schemas.microsoft.com/office/powerpoint/2010/main" val="284665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CAA3-884B-BA65-DD60-268CC6E4C512}"/>
              </a:ext>
            </a:extLst>
          </p:cNvPr>
          <p:cNvSpPr>
            <a:spLocks noGrp="1"/>
          </p:cNvSpPr>
          <p:nvPr>
            <p:ph type="title"/>
          </p:nvPr>
        </p:nvSpPr>
        <p:spPr/>
        <p:txBody>
          <a:bodyPr>
            <a:normAutofit/>
          </a:bodyPr>
          <a:lstStyle/>
          <a:p>
            <a:r>
              <a:rPr lang="en-US" dirty="0"/>
              <a:t>Reuse public code </a:t>
            </a:r>
            <a:endParaRPr lang="en-MX" dirty="0"/>
          </a:p>
        </p:txBody>
      </p:sp>
      <p:sp>
        <p:nvSpPr>
          <p:cNvPr id="7" name="TextBox 6">
            <a:extLst>
              <a:ext uri="{FF2B5EF4-FFF2-40B4-BE49-F238E27FC236}">
                <a16:creationId xmlns:a16="http://schemas.microsoft.com/office/drawing/2014/main" id="{1C333270-CC2C-E881-9473-763C40E64826}"/>
              </a:ext>
            </a:extLst>
          </p:cNvPr>
          <p:cNvSpPr txBox="1"/>
          <p:nvPr/>
        </p:nvSpPr>
        <p:spPr>
          <a:xfrm>
            <a:off x="6038029" y="6342851"/>
            <a:ext cx="2533066" cy="369332"/>
          </a:xfrm>
          <a:prstGeom prst="rect">
            <a:avLst/>
          </a:prstGeom>
          <a:noFill/>
        </p:spPr>
        <p:txBody>
          <a:bodyPr wrap="none" rtlCol="0">
            <a:spAutoFit/>
          </a:bodyPr>
          <a:lstStyle/>
          <a:p>
            <a:r>
              <a:rPr lang="en-US" dirty="0"/>
              <a:t>https://</a:t>
            </a:r>
            <a:r>
              <a:rPr lang="en-US" dirty="0" err="1"/>
              <a:t>xkcd.com</a:t>
            </a:r>
            <a:r>
              <a:rPr lang="en-US" dirty="0"/>
              <a:t>/2730/</a:t>
            </a:r>
            <a:endParaRPr lang="en-MX" dirty="0"/>
          </a:p>
        </p:txBody>
      </p:sp>
      <p:pic>
        <p:nvPicPr>
          <p:cNvPr id="14338" name="Picture 2" descr="Code Lifespan">
            <a:extLst>
              <a:ext uri="{FF2B5EF4-FFF2-40B4-BE49-F238E27FC236}">
                <a16:creationId xmlns:a16="http://schemas.microsoft.com/office/drawing/2014/main" id="{BB95DD07-8E1A-6B11-E90D-717D6DBA5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050" y="2300732"/>
            <a:ext cx="4787900" cy="389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183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04B39-FA45-D299-C09D-4305A11B72FD}"/>
              </a:ext>
            </a:extLst>
          </p:cNvPr>
          <p:cNvSpPr>
            <a:spLocks noGrp="1"/>
          </p:cNvSpPr>
          <p:nvPr>
            <p:ph type="title"/>
          </p:nvPr>
        </p:nvSpPr>
        <p:spPr/>
        <p:txBody>
          <a:bodyPr/>
          <a:lstStyle/>
          <a:p>
            <a:r>
              <a:rPr lang="en-MX" dirty="0"/>
              <a:t>(imperfect) solutions</a:t>
            </a:r>
          </a:p>
        </p:txBody>
      </p:sp>
      <p:sp>
        <p:nvSpPr>
          <p:cNvPr id="3" name="Content Placeholder 2">
            <a:extLst>
              <a:ext uri="{FF2B5EF4-FFF2-40B4-BE49-F238E27FC236}">
                <a16:creationId xmlns:a16="http://schemas.microsoft.com/office/drawing/2014/main" id="{CCE5B1A9-5E7C-7032-A14D-AF62EBB89239}"/>
              </a:ext>
            </a:extLst>
          </p:cNvPr>
          <p:cNvSpPr>
            <a:spLocks noGrp="1"/>
          </p:cNvSpPr>
          <p:nvPr>
            <p:ph idx="1"/>
          </p:nvPr>
        </p:nvSpPr>
        <p:spPr/>
        <p:txBody>
          <a:bodyPr/>
          <a:lstStyle/>
          <a:p>
            <a:r>
              <a:rPr lang="en-MX" b="1" dirty="0"/>
              <a:t>Version Locking </a:t>
            </a:r>
            <a:r>
              <a:rPr lang="en-MX" dirty="0"/>
              <a:t>- </a:t>
            </a:r>
            <a:r>
              <a:rPr lang="en-US" dirty="0"/>
              <a:t>(e.g., package-</a:t>
            </a:r>
            <a:r>
              <a:rPr lang="en-US" dirty="0" err="1"/>
              <a:t>lock.json</a:t>
            </a:r>
            <a:r>
              <a:rPr lang="en-US" dirty="0"/>
              <a:t>, </a:t>
            </a:r>
            <a:r>
              <a:rPr lang="en-US" dirty="0" err="1"/>
              <a:t>Gemfile.lock</a:t>
            </a:r>
            <a:r>
              <a:rPr lang="en-US" dirty="0"/>
              <a:t>, or </a:t>
            </a:r>
            <a:r>
              <a:rPr lang="en-US" dirty="0" err="1"/>
              <a:t>requirements.txt</a:t>
            </a:r>
            <a:r>
              <a:rPr lang="en-US" dirty="0"/>
              <a:t>).</a:t>
            </a:r>
          </a:p>
          <a:p>
            <a:r>
              <a:rPr lang="en-US" b="1" dirty="0"/>
              <a:t>Dependency resolution tools</a:t>
            </a:r>
            <a:r>
              <a:rPr lang="en-US" dirty="0"/>
              <a:t> - Use Maven Enforcer or pip-tools.</a:t>
            </a:r>
          </a:p>
          <a:p>
            <a:r>
              <a:rPr lang="en-US" b="1" dirty="0"/>
              <a:t>Audit the PR</a:t>
            </a:r>
            <a:r>
              <a:rPr lang="en-US" dirty="0"/>
              <a:t>! - Check for issues in the PR. Take this shit seriously. Test in a clean environment. Follow the  CI/CD path and add unit testing as pre-requisite to accept the code. </a:t>
            </a:r>
          </a:p>
          <a:p>
            <a:r>
              <a:rPr lang="en-US" b="1" dirty="0"/>
              <a:t>Use </a:t>
            </a:r>
            <a:r>
              <a:rPr lang="en-US" b="1" dirty="0" err="1"/>
              <a:t>venvs</a:t>
            </a:r>
            <a:r>
              <a:rPr lang="en-US" b="1" dirty="0"/>
              <a:t> </a:t>
            </a:r>
            <a:r>
              <a:rPr lang="en-US" dirty="0"/>
              <a:t>- Use virtual environments (e.g., Python’s </a:t>
            </a:r>
            <a:r>
              <a:rPr lang="en-US" dirty="0" err="1"/>
              <a:t>venv</a:t>
            </a:r>
            <a:r>
              <a:rPr lang="en-US" dirty="0"/>
              <a:t>) or containerization (e.g., Docker) to isolate dependencies. Run unit tests! Perform at least some smoke testing. </a:t>
            </a:r>
          </a:p>
          <a:p>
            <a:r>
              <a:rPr lang="en-US" b="1" dirty="0"/>
              <a:t>Automate all the things! </a:t>
            </a:r>
            <a:r>
              <a:rPr lang="en-US" dirty="0"/>
              <a:t>- Automate testing for compatibility with updated dependencies using CI/CD pipelines with built-in basic testing.  </a:t>
            </a:r>
            <a:endParaRPr lang="en-MX" dirty="0"/>
          </a:p>
        </p:txBody>
      </p:sp>
    </p:spTree>
    <p:extLst>
      <p:ext uri="{BB962C8B-B14F-4D97-AF65-F5344CB8AC3E}">
        <p14:creationId xmlns:p14="http://schemas.microsoft.com/office/powerpoint/2010/main" val="206235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CAA3-884B-BA65-DD60-268CC6E4C512}"/>
              </a:ext>
            </a:extLst>
          </p:cNvPr>
          <p:cNvSpPr>
            <a:spLocks noGrp="1"/>
          </p:cNvSpPr>
          <p:nvPr>
            <p:ph type="title"/>
          </p:nvPr>
        </p:nvSpPr>
        <p:spPr/>
        <p:txBody>
          <a:bodyPr>
            <a:normAutofit/>
          </a:bodyPr>
          <a:lstStyle/>
          <a:p>
            <a:r>
              <a:rPr lang="en-MX" dirty="0"/>
              <a:t>Problem - </a:t>
            </a:r>
            <a:r>
              <a:rPr lang="en-US" b="0" i="0" dirty="0">
                <a:solidFill>
                  <a:srgbClr val="001D35"/>
                </a:solidFill>
                <a:effectLst/>
                <a:highlight>
                  <a:srgbClr val="FFFFFF"/>
                </a:highlight>
                <a:latin typeface="Google Sans"/>
              </a:rPr>
              <a:t>Software supply chain</a:t>
            </a:r>
            <a:endParaRPr lang="en-MX" dirty="0"/>
          </a:p>
        </p:txBody>
      </p:sp>
      <p:sp>
        <p:nvSpPr>
          <p:cNvPr id="3" name="Content Placeholder 2">
            <a:extLst>
              <a:ext uri="{FF2B5EF4-FFF2-40B4-BE49-F238E27FC236}">
                <a16:creationId xmlns:a16="http://schemas.microsoft.com/office/drawing/2014/main" id="{6DDA7630-A7AB-A8C9-046F-68AB0BD778BF}"/>
              </a:ext>
            </a:extLst>
          </p:cNvPr>
          <p:cNvSpPr>
            <a:spLocks noGrp="1"/>
          </p:cNvSpPr>
          <p:nvPr>
            <p:ph idx="1"/>
          </p:nvPr>
        </p:nvSpPr>
        <p:spPr/>
        <p:txBody>
          <a:bodyPr>
            <a:normAutofit lnSpcReduction="10000"/>
          </a:bodyPr>
          <a:lstStyle/>
          <a:p>
            <a:r>
              <a:rPr lang="en-US" b="1" i="0" dirty="0">
                <a:solidFill>
                  <a:srgbClr val="001D35"/>
                </a:solidFill>
                <a:effectLst/>
                <a:highlight>
                  <a:srgbClr val="FFFFFF"/>
                </a:highlight>
                <a:latin typeface="Google Sans"/>
              </a:rPr>
              <a:t>Security</a:t>
            </a:r>
            <a:r>
              <a:rPr lang="en-US" b="0" i="0" dirty="0">
                <a:solidFill>
                  <a:srgbClr val="001D35"/>
                </a:solidFill>
                <a:effectLst/>
                <a:highlight>
                  <a:srgbClr val="FFFFFF"/>
                </a:highlight>
                <a:latin typeface="Google Sans"/>
              </a:rPr>
              <a:t> – You have few dozens explicit dependencies, and hundreds/thousands of implicit ones. You want to make sure you don’t have vulnerabilities, specially from implicit dependencies unknown to you.  Tampering, Malicious Code, Dependencies, Access Control, Incident Response. </a:t>
            </a:r>
          </a:p>
          <a:p>
            <a:r>
              <a:rPr lang="en-US" b="0" i="0" dirty="0">
                <a:solidFill>
                  <a:srgbClr val="001D35"/>
                </a:solidFill>
                <a:effectLst/>
                <a:highlight>
                  <a:srgbClr val="FFFFFF"/>
                </a:highlight>
                <a:latin typeface="Google Sans"/>
              </a:rPr>
              <a:t> </a:t>
            </a:r>
            <a:r>
              <a:rPr lang="en-US" b="1" i="0" dirty="0">
                <a:solidFill>
                  <a:srgbClr val="001D35"/>
                </a:solidFill>
                <a:effectLst/>
                <a:highlight>
                  <a:srgbClr val="FFFFFF"/>
                </a:highlight>
                <a:latin typeface="Google Sans"/>
              </a:rPr>
              <a:t>Intellectual propert</a:t>
            </a:r>
            <a:r>
              <a:rPr lang="en-US" b="1" dirty="0">
                <a:solidFill>
                  <a:srgbClr val="001D35"/>
                </a:solidFill>
                <a:highlight>
                  <a:srgbClr val="FFFFFF"/>
                </a:highlight>
                <a:latin typeface="Google Sans"/>
              </a:rPr>
              <a:t>y value </a:t>
            </a:r>
            <a:r>
              <a:rPr lang="en-US" dirty="0">
                <a:solidFill>
                  <a:srgbClr val="001D35"/>
                </a:solidFill>
                <a:highlight>
                  <a:srgbClr val="FFFFFF"/>
                </a:highlight>
                <a:latin typeface="Google Sans"/>
              </a:rPr>
              <a:t>– Are you the owner of your software product? Or just partial owner + other hundred coders that contribute via public code? Software Bill of Materials (SBOM) is a list of the components and modules that make up a software application, along with the supply chain relationships between them. Licensing, copyrights, patents, risk of lawsuits. </a:t>
            </a:r>
          </a:p>
          <a:p>
            <a:r>
              <a:rPr lang="en-US" b="1" dirty="0">
                <a:solidFill>
                  <a:srgbClr val="001D35"/>
                </a:solidFill>
                <a:highlight>
                  <a:srgbClr val="FFFFFF"/>
                </a:highlight>
                <a:latin typeface="Google Sans"/>
              </a:rPr>
              <a:t>Compliance side </a:t>
            </a:r>
            <a:r>
              <a:rPr lang="en-US" dirty="0">
                <a:solidFill>
                  <a:srgbClr val="001D35"/>
                </a:solidFill>
                <a:highlight>
                  <a:srgbClr val="FFFFFF"/>
                </a:highlight>
                <a:latin typeface="Google Sans"/>
              </a:rPr>
              <a:t>– Are you able to tell your customers, your board, your government if the code you are redistributing or using is complaint with all different rules? Think: banks, hospitals, insurance. </a:t>
            </a:r>
          </a:p>
          <a:p>
            <a:endParaRPr lang="en-US" b="0" i="0" dirty="0">
              <a:solidFill>
                <a:srgbClr val="001D35"/>
              </a:solidFill>
              <a:effectLst/>
              <a:highlight>
                <a:srgbClr val="FFFFFF"/>
              </a:highlight>
              <a:latin typeface="Google Sans"/>
            </a:endParaRPr>
          </a:p>
          <a:p>
            <a:endParaRPr lang="en-MX" dirty="0"/>
          </a:p>
        </p:txBody>
      </p:sp>
    </p:spTree>
    <p:extLst>
      <p:ext uri="{BB962C8B-B14F-4D97-AF65-F5344CB8AC3E}">
        <p14:creationId xmlns:p14="http://schemas.microsoft.com/office/powerpoint/2010/main" val="2988100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4">
            <a:extLst>
              <a:ext uri="{FF2B5EF4-FFF2-40B4-BE49-F238E27FC236}">
                <a16:creationId xmlns:a16="http://schemas.microsoft.com/office/drawing/2014/main" id="{D2D109E7-DC9B-C103-1967-34E0EFFAF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154" y="80682"/>
            <a:ext cx="8923691" cy="669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505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04B39-FA45-D299-C09D-4305A11B72FD}"/>
              </a:ext>
            </a:extLst>
          </p:cNvPr>
          <p:cNvSpPr>
            <a:spLocks noGrp="1"/>
          </p:cNvSpPr>
          <p:nvPr>
            <p:ph type="title"/>
          </p:nvPr>
        </p:nvSpPr>
        <p:spPr/>
        <p:txBody>
          <a:bodyPr/>
          <a:lstStyle/>
          <a:p>
            <a:r>
              <a:rPr lang="en-MX" dirty="0"/>
              <a:t>Prepare for (imperfect) solutions</a:t>
            </a:r>
          </a:p>
        </p:txBody>
      </p:sp>
      <p:sp>
        <p:nvSpPr>
          <p:cNvPr id="3" name="Content Placeholder 2">
            <a:extLst>
              <a:ext uri="{FF2B5EF4-FFF2-40B4-BE49-F238E27FC236}">
                <a16:creationId xmlns:a16="http://schemas.microsoft.com/office/drawing/2014/main" id="{CCE5B1A9-5E7C-7032-A14D-AF62EBB89239}"/>
              </a:ext>
            </a:extLst>
          </p:cNvPr>
          <p:cNvSpPr>
            <a:spLocks noGrp="1"/>
          </p:cNvSpPr>
          <p:nvPr>
            <p:ph idx="1"/>
          </p:nvPr>
        </p:nvSpPr>
        <p:spPr>
          <a:xfrm>
            <a:off x="660992" y="2095590"/>
            <a:ext cx="6728908" cy="3566160"/>
          </a:xfrm>
        </p:spPr>
        <p:txBody>
          <a:bodyPr>
            <a:noAutofit/>
          </a:bodyPr>
          <a:lstStyle/>
          <a:p>
            <a:r>
              <a:rPr lang="en-US" sz="1900" b="1" dirty="0"/>
              <a:t>Use a healthy Software Development Lifecycle – Create dev, test, staging/pre-prod, prod environments. </a:t>
            </a:r>
          </a:p>
          <a:p>
            <a:r>
              <a:rPr lang="en-US" sz="1900" b="1" dirty="0"/>
              <a:t>Automate testing – Unit testing, functional testing, UI testing. </a:t>
            </a:r>
          </a:p>
          <a:p>
            <a:r>
              <a:rPr lang="en-US" sz="1900" b="1" dirty="0"/>
              <a:t>Have a plan for failure – Rollback is not a nice to have, it’s a hard requirement! </a:t>
            </a:r>
          </a:p>
          <a:p>
            <a:r>
              <a:rPr lang="en-US" sz="1900" b="1" dirty="0"/>
              <a:t>Create proper logging and use tools to (easily) analyze the logs. </a:t>
            </a:r>
          </a:p>
          <a:p>
            <a:r>
              <a:rPr lang="en-US" sz="1900" b="1" dirty="0"/>
              <a:t>Be prepared to generate a list of dependencies so you can quickly answer if you are affected or not to something (remember log4j). </a:t>
            </a:r>
          </a:p>
          <a:p>
            <a:endParaRPr lang="en-MX" sz="1900" dirty="0"/>
          </a:p>
        </p:txBody>
      </p:sp>
      <p:pic>
        <p:nvPicPr>
          <p:cNvPr id="25602" name="Picture 2" descr="Probably all of them use log4j - Memes for Developers - devs.lol">
            <a:extLst>
              <a:ext uri="{FF2B5EF4-FFF2-40B4-BE49-F238E27FC236}">
                <a16:creationId xmlns:a16="http://schemas.microsoft.com/office/drawing/2014/main" id="{B7E49F1D-945A-0552-6045-7B4BAC460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181" y="2095590"/>
            <a:ext cx="4429183" cy="4013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575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ook cover of a lizard&#10;&#10;Description automatically generated">
            <a:extLst>
              <a:ext uri="{FF2B5EF4-FFF2-40B4-BE49-F238E27FC236}">
                <a16:creationId xmlns:a16="http://schemas.microsoft.com/office/drawing/2014/main" id="{4161EF6A-65FC-6CBB-58C4-488FAD83963B}"/>
              </a:ext>
            </a:extLst>
          </p:cNvPr>
          <p:cNvPicPr>
            <a:picLocks noChangeAspect="1"/>
          </p:cNvPicPr>
          <p:nvPr/>
        </p:nvPicPr>
        <p:blipFill>
          <a:blip r:embed="rId2"/>
          <a:srcRect r="6796"/>
          <a:stretch/>
        </p:blipFill>
        <p:spPr>
          <a:xfrm>
            <a:off x="0" y="10"/>
            <a:ext cx="4857871" cy="6857990"/>
          </a:xfrm>
          <a:prstGeom prst="rect">
            <a:avLst/>
          </a:prstGeom>
        </p:spPr>
      </p:pic>
      <p:cxnSp>
        <p:nvCxnSpPr>
          <p:cNvPr id="14" name="Straight Connector 13">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4804B39-FA45-D299-C09D-4305A11B72FD}"/>
              </a:ext>
            </a:extLst>
          </p:cNvPr>
          <p:cNvSpPr>
            <a:spLocks noGrp="1"/>
          </p:cNvSpPr>
          <p:nvPr>
            <p:ph type="title"/>
          </p:nvPr>
        </p:nvSpPr>
        <p:spPr>
          <a:xfrm>
            <a:off x="5496821" y="1371600"/>
            <a:ext cx="6034187" cy="1097280"/>
          </a:xfrm>
        </p:spPr>
        <p:txBody>
          <a:bodyPr>
            <a:normAutofit/>
          </a:bodyPr>
          <a:lstStyle/>
          <a:p>
            <a:r>
              <a:rPr lang="en-MX" dirty="0"/>
              <a:t>Tools</a:t>
            </a:r>
          </a:p>
        </p:txBody>
      </p:sp>
      <p:sp>
        <p:nvSpPr>
          <p:cNvPr id="3" name="Content Placeholder 2">
            <a:extLst>
              <a:ext uri="{FF2B5EF4-FFF2-40B4-BE49-F238E27FC236}">
                <a16:creationId xmlns:a16="http://schemas.microsoft.com/office/drawing/2014/main" id="{CCE5B1A9-5E7C-7032-A14D-AF62EBB89239}"/>
              </a:ext>
            </a:extLst>
          </p:cNvPr>
          <p:cNvSpPr>
            <a:spLocks noGrp="1"/>
          </p:cNvSpPr>
          <p:nvPr>
            <p:ph idx="1"/>
          </p:nvPr>
        </p:nvSpPr>
        <p:spPr>
          <a:xfrm>
            <a:off x="5496821" y="2633236"/>
            <a:ext cx="6034187" cy="3664687"/>
          </a:xfrm>
        </p:spPr>
        <p:txBody>
          <a:bodyPr>
            <a:normAutofit/>
          </a:bodyPr>
          <a:lstStyle/>
          <a:p>
            <a:pPr>
              <a:lnSpc>
                <a:spcPct val="110000"/>
              </a:lnSpc>
            </a:pPr>
            <a:r>
              <a:rPr lang="en-US" sz="1600" b="1" err="1"/>
              <a:t>Syft</a:t>
            </a:r>
            <a:r>
              <a:rPr lang="en-US" sz="1600" b="1"/>
              <a:t> - A CLI tool and Go library for generating a Software Bill of Materials (SBOM) from container images and filesystems. Exceptional for vulnerability detection when used with a scanner like </a:t>
            </a:r>
            <a:r>
              <a:rPr lang="en-US" sz="1600" b="1" err="1"/>
              <a:t>Grype</a:t>
            </a:r>
            <a:r>
              <a:rPr lang="en-US" sz="1600" b="1"/>
              <a:t>. - </a:t>
            </a:r>
            <a:r>
              <a:rPr lang="en-US" sz="1600" b="1">
                <a:hlinkClick r:id="rId3"/>
              </a:rPr>
              <a:t>https://github.com/anchore/syft</a:t>
            </a:r>
            <a:endParaRPr lang="en-US" sz="1600" b="1"/>
          </a:p>
          <a:p>
            <a:pPr>
              <a:lnSpc>
                <a:spcPct val="110000"/>
              </a:lnSpc>
            </a:pPr>
            <a:r>
              <a:rPr lang="en-US" sz="1600" b="1"/>
              <a:t>Gitlab Scans – Gitlab offers security scans built-in your pipeline – see demo: </a:t>
            </a:r>
            <a:r>
              <a:rPr lang="en-US" sz="1600" b="1">
                <a:hlinkClick r:id="rId4"/>
              </a:rPr>
              <a:t>https://gitlab.navattic.com/gitlab-scans</a:t>
            </a:r>
            <a:endParaRPr lang="en-US" sz="1600" b="1"/>
          </a:p>
          <a:p>
            <a:pPr>
              <a:lnSpc>
                <a:spcPct val="110000"/>
              </a:lnSpc>
            </a:pPr>
            <a:r>
              <a:rPr lang="en-US" sz="1600" b="1"/>
              <a:t>Verdaccio – Your own </a:t>
            </a:r>
            <a:r>
              <a:rPr lang="en-US" sz="1600" b="1" err="1"/>
              <a:t>npm</a:t>
            </a:r>
            <a:r>
              <a:rPr lang="en-US" sz="1600" b="1"/>
              <a:t> registry, so you don’t depend on </a:t>
            </a:r>
            <a:r>
              <a:rPr lang="en-US" sz="1600" b="1" err="1"/>
              <a:t>nodejs</a:t>
            </a:r>
            <a:r>
              <a:rPr lang="en-US" sz="1600" b="1"/>
              <a:t> world politics! - </a:t>
            </a:r>
            <a:r>
              <a:rPr lang="en-US" sz="1600" b="1">
                <a:hlinkClick r:id="rId5"/>
              </a:rPr>
              <a:t>https://verdaccio.org/</a:t>
            </a:r>
            <a:r>
              <a:rPr lang="en-US" sz="1600" b="1"/>
              <a:t> </a:t>
            </a:r>
          </a:p>
          <a:p>
            <a:pPr>
              <a:lnSpc>
                <a:spcPct val="110000"/>
              </a:lnSpc>
            </a:pPr>
            <a:r>
              <a:rPr lang="en-US" sz="1600" b="1"/>
              <a:t>Building secure &amp; reliable systems - https://</a:t>
            </a:r>
            <a:r>
              <a:rPr lang="en-US" sz="1600" b="1" err="1"/>
              <a:t>google.github.io</a:t>
            </a:r>
            <a:r>
              <a:rPr lang="en-US" sz="1600" b="1"/>
              <a:t>/building-secure-and-reliable-systems/raw/</a:t>
            </a:r>
            <a:r>
              <a:rPr lang="en-US" sz="1600" b="1" err="1"/>
              <a:t>toc.html</a:t>
            </a:r>
            <a:endParaRPr lang="en-US" sz="1600" b="1"/>
          </a:p>
        </p:txBody>
      </p:sp>
    </p:spTree>
    <p:extLst>
      <p:ext uri="{BB962C8B-B14F-4D97-AF65-F5344CB8AC3E}">
        <p14:creationId xmlns:p14="http://schemas.microsoft.com/office/powerpoint/2010/main" val="2752166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6D700D-3960-3CF1-8388-99274EC261D7}"/>
              </a:ext>
            </a:extLst>
          </p:cNvPr>
          <p:cNvSpPr>
            <a:spLocks noGrp="1"/>
          </p:cNvSpPr>
          <p:nvPr>
            <p:ph type="title"/>
          </p:nvPr>
        </p:nvSpPr>
        <p:spPr/>
        <p:txBody>
          <a:bodyPr>
            <a:noAutofit/>
          </a:bodyPr>
          <a:lstStyle/>
          <a:p>
            <a:pPr algn="ctr"/>
            <a:r>
              <a:rPr lang="en-MX" sz="12000" dirty="0">
                <a:latin typeface="Chalkduster" panose="03050602040202020205" pitchFamily="66" charset="77"/>
              </a:rPr>
              <a:t>FUTURE </a:t>
            </a:r>
            <a:br>
              <a:rPr lang="en-MX" sz="12000" dirty="0">
                <a:latin typeface="Chalkduster" panose="03050602040202020205" pitchFamily="66" charset="77"/>
              </a:rPr>
            </a:br>
            <a:r>
              <a:rPr lang="en-MX" sz="12000" dirty="0">
                <a:latin typeface="Chalkduster" panose="03050602040202020205" pitchFamily="66" charset="77"/>
              </a:rPr>
              <a:t>WORK</a:t>
            </a:r>
          </a:p>
        </p:txBody>
      </p:sp>
    </p:spTree>
    <p:extLst>
      <p:ext uri="{BB962C8B-B14F-4D97-AF65-F5344CB8AC3E}">
        <p14:creationId xmlns:p14="http://schemas.microsoft.com/office/powerpoint/2010/main" val="3243166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What is Code Complexity and How to Measure it? - Hatica">
            <a:extLst>
              <a:ext uri="{FF2B5EF4-FFF2-40B4-BE49-F238E27FC236}">
                <a16:creationId xmlns:a16="http://schemas.microsoft.com/office/drawing/2014/main" id="{F869C96F-929B-F4B9-7270-1C7BA1157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041" y="490421"/>
            <a:ext cx="5972389" cy="58771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B6377C6-ADC1-9970-8051-1D43D0CE5353}"/>
              </a:ext>
            </a:extLst>
          </p:cNvPr>
          <p:cNvSpPr txBox="1"/>
          <p:nvPr/>
        </p:nvSpPr>
        <p:spPr>
          <a:xfrm>
            <a:off x="3101546" y="6388443"/>
            <a:ext cx="2520690" cy="369332"/>
          </a:xfrm>
          <a:prstGeom prst="rect">
            <a:avLst/>
          </a:prstGeom>
          <a:noFill/>
        </p:spPr>
        <p:txBody>
          <a:bodyPr wrap="none" rtlCol="0">
            <a:spAutoFit/>
          </a:bodyPr>
          <a:lstStyle/>
          <a:p>
            <a:r>
              <a:rPr lang="en-US" dirty="0"/>
              <a:t>https://</a:t>
            </a:r>
            <a:r>
              <a:rPr lang="en-US" dirty="0" err="1"/>
              <a:t>xkcd.com</a:t>
            </a:r>
            <a:r>
              <a:rPr lang="en-US" dirty="0"/>
              <a:t>/1739/</a:t>
            </a:r>
            <a:endParaRPr lang="en-MX" dirty="0"/>
          </a:p>
        </p:txBody>
      </p:sp>
    </p:spTree>
    <p:extLst>
      <p:ext uri="{BB962C8B-B14F-4D97-AF65-F5344CB8AC3E}">
        <p14:creationId xmlns:p14="http://schemas.microsoft.com/office/powerpoint/2010/main" val="76474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CAA3-884B-BA65-DD60-268CC6E4C512}"/>
              </a:ext>
            </a:extLst>
          </p:cNvPr>
          <p:cNvSpPr>
            <a:spLocks noGrp="1"/>
          </p:cNvSpPr>
          <p:nvPr>
            <p:ph type="title"/>
          </p:nvPr>
        </p:nvSpPr>
        <p:spPr/>
        <p:txBody>
          <a:bodyPr>
            <a:normAutofit fontScale="90000"/>
          </a:bodyPr>
          <a:lstStyle/>
          <a:p>
            <a:r>
              <a:rPr lang="en-MX" dirty="0"/>
              <a:t>Problem - </a:t>
            </a:r>
            <a:r>
              <a:rPr lang="en-US" b="0" i="0" dirty="0">
                <a:solidFill>
                  <a:srgbClr val="001D35"/>
                </a:solidFill>
                <a:effectLst/>
                <a:highlight>
                  <a:srgbClr val="FFFFFF"/>
                </a:highlight>
                <a:latin typeface="Google Sans"/>
              </a:rPr>
              <a:t>Software </a:t>
            </a:r>
            <a:br>
              <a:rPr lang="en-US" b="0" i="0" dirty="0">
                <a:solidFill>
                  <a:srgbClr val="001D35"/>
                </a:solidFill>
                <a:effectLst/>
                <a:highlight>
                  <a:srgbClr val="FFFFFF"/>
                </a:highlight>
                <a:latin typeface="Google Sans"/>
              </a:rPr>
            </a:br>
            <a:r>
              <a:rPr lang="en-US" b="0" i="0" dirty="0">
                <a:solidFill>
                  <a:srgbClr val="001D35"/>
                </a:solidFill>
                <a:effectLst/>
                <a:highlight>
                  <a:srgbClr val="FFFFFF"/>
                </a:highlight>
                <a:latin typeface="Google Sans"/>
              </a:rPr>
              <a:t>supply chain</a:t>
            </a:r>
            <a:endParaRPr lang="en-MX" dirty="0"/>
          </a:p>
        </p:txBody>
      </p:sp>
      <p:sp>
        <p:nvSpPr>
          <p:cNvPr id="3" name="Content Placeholder 2">
            <a:extLst>
              <a:ext uri="{FF2B5EF4-FFF2-40B4-BE49-F238E27FC236}">
                <a16:creationId xmlns:a16="http://schemas.microsoft.com/office/drawing/2014/main" id="{6DDA7630-A7AB-A8C9-046F-68AB0BD778BF}"/>
              </a:ext>
            </a:extLst>
          </p:cNvPr>
          <p:cNvSpPr>
            <a:spLocks noGrp="1"/>
          </p:cNvSpPr>
          <p:nvPr>
            <p:ph idx="1"/>
          </p:nvPr>
        </p:nvSpPr>
        <p:spPr>
          <a:xfrm>
            <a:off x="640080" y="2633472"/>
            <a:ext cx="4834745" cy="3566160"/>
          </a:xfrm>
        </p:spPr>
        <p:txBody>
          <a:bodyPr>
            <a:normAutofit fontScale="92500" lnSpcReduction="20000"/>
          </a:bodyPr>
          <a:lstStyle/>
          <a:p>
            <a:r>
              <a:rPr lang="en-MX" b="1" dirty="0"/>
              <a:t>Business Efficency </a:t>
            </a:r>
            <a:r>
              <a:rPr lang="en-MX" dirty="0"/>
              <a:t>– Is npm down? </a:t>
            </a:r>
            <a:r>
              <a:rPr lang="en-US" dirty="0"/>
              <a:t>Did someone at </a:t>
            </a:r>
            <a:r>
              <a:rPr lang="en-US" dirty="0" err="1"/>
              <a:t>github</a:t>
            </a:r>
            <a:r>
              <a:rPr lang="en-US" dirty="0"/>
              <a:t> get mad and delete their code? Are you resolving your dependencies at run time? Compile time? Do you depend on the internet? Do you have a connection at all?  </a:t>
            </a:r>
          </a:p>
          <a:p>
            <a:r>
              <a:rPr lang="en-US" b="1" dirty="0"/>
              <a:t>QA</a:t>
            </a:r>
            <a:r>
              <a:rPr lang="en-US" dirty="0"/>
              <a:t> – Are you doing QA at all? Do you have unit testing? Do you have functional testing? If any dependency changes of version, are you ready to test the change? Is it possible at all? </a:t>
            </a:r>
          </a:p>
          <a:p>
            <a:endParaRPr lang="en-MX" dirty="0"/>
          </a:p>
        </p:txBody>
      </p:sp>
      <p:pic>
        <p:nvPicPr>
          <p:cNvPr id="1026" name="Picture 2" descr="Dependency">
            <a:extLst>
              <a:ext uri="{FF2B5EF4-FFF2-40B4-BE49-F238E27FC236}">
                <a16:creationId xmlns:a16="http://schemas.microsoft.com/office/drawing/2014/main" id="{8C34E23C-EEBB-1749-5D3A-F967D182D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7783" y="546783"/>
            <a:ext cx="4538460" cy="57644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5CF912-6CA4-DD7C-30E3-C1D4F47CCC61}"/>
              </a:ext>
            </a:extLst>
          </p:cNvPr>
          <p:cNvSpPr txBox="1"/>
          <p:nvPr/>
        </p:nvSpPr>
        <p:spPr>
          <a:xfrm>
            <a:off x="8565553" y="6389188"/>
            <a:ext cx="2520690" cy="369332"/>
          </a:xfrm>
          <a:prstGeom prst="rect">
            <a:avLst/>
          </a:prstGeom>
          <a:noFill/>
        </p:spPr>
        <p:txBody>
          <a:bodyPr wrap="none" rtlCol="0">
            <a:spAutoFit/>
          </a:bodyPr>
          <a:lstStyle/>
          <a:p>
            <a:r>
              <a:rPr lang="en-US" dirty="0"/>
              <a:t>https://</a:t>
            </a:r>
            <a:r>
              <a:rPr lang="en-US" dirty="0" err="1"/>
              <a:t>xkcd.com</a:t>
            </a:r>
            <a:r>
              <a:rPr lang="en-US" dirty="0"/>
              <a:t>/2347/</a:t>
            </a:r>
            <a:endParaRPr lang="en-MX" dirty="0"/>
          </a:p>
        </p:txBody>
      </p:sp>
    </p:spTree>
    <p:extLst>
      <p:ext uri="{BB962C8B-B14F-4D97-AF65-F5344CB8AC3E}">
        <p14:creationId xmlns:p14="http://schemas.microsoft.com/office/powerpoint/2010/main" val="16659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2F91E2-3338-3575-CE18-728C004EBF73}"/>
              </a:ext>
            </a:extLst>
          </p:cNvPr>
          <p:cNvSpPr>
            <a:spLocks noGrp="1"/>
          </p:cNvSpPr>
          <p:nvPr>
            <p:ph type="title"/>
          </p:nvPr>
        </p:nvSpPr>
        <p:spPr/>
        <p:txBody>
          <a:bodyPr/>
          <a:lstStyle/>
          <a:p>
            <a:r>
              <a:rPr lang="en-US" dirty="0"/>
              <a:t>“God is in the details.”</a:t>
            </a:r>
            <a:endParaRPr lang="en-MX" dirty="0"/>
          </a:p>
        </p:txBody>
      </p:sp>
      <p:sp>
        <p:nvSpPr>
          <p:cNvPr id="5" name="Text Placeholder 4">
            <a:extLst>
              <a:ext uri="{FF2B5EF4-FFF2-40B4-BE49-F238E27FC236}">
                <a16:creationId xmlns:a16="http://schemas.microsoft.com/office/drawing/2014/main" id="{DBFC1681-FBEC-0977-AE66-68A592F8C946}"/>
              </a:ext>
            </a:extLst>
          </p:cNvPr>
          <p:cNvSpPr>
            <a:spLocks noGrp="1"/>
          </p:cNvSpPr>
          <p:nvPr>
            <p:ph type="body" idx="1"/>
          </p:nvPr>
        </p:nvSpPr>
        <p:spPr>
          <a:xfrm>
            <a:off x="640081" y="5018567"/>
            <a:ext cx="7330027" cy="1073889"/>
          </a:xfrm>
        </p:spPr>
        <p:txBody>
          <a:bodyPr/>
          <a:lstStyle/>
          <a:p>
            <a:pPr algn="r"/>
            <a:r>
              <a:rPr lang="en" dirty="0"/>
              <a:t>—</a:t>
            </a:r>
            <a:r>
              <a:rPr lang="en-US" dirty="0"/>
              <a:t>Ludwig </a:t>
            </a:r>
            <a:r>
              <a:rPr lang="en-US" dirty="0" err="1"/>
              <a:t>Mies</a:t>
            </a:r>
            <a:r>
              <a:rPr lang="en-US" dirty="0"/>
              <a:t> van der </a:t>
            </a:r>
            <a:r>
              <a:rPr lang="en-US" dirty="0" err="1"/>
              <a:t>Rohe</a:t>
            </a:r>
            <a:endParaRPr lang="en-MX" dirty="0"/>
          </a:p>
        </p:txBody>
      </p:sp>
      <p:pic>
        <p:nvPicPr>
          <p:cNvPr id="2050" name="Picture 2" descr="Mies Van Der Rohe cartoon 1">
            <a:extLst>
              <a:ext uri="{FF2B5EF4-FFF2-40B4-BE49-F238E27FC236}">
                <a16:creationId xmlns:a16="http://schemas.microsoft.com/office/drawing/2014/main" id="{1049695C-0E95-0357-16B4-F866097AE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9878" y="362069"/>
            <a:ext cx="3862406" cy="54599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DD6680-29E2-014C-7667-293F78D86683}"/>
              </a:ext>
            </a:extLst>
          </p:cNvPr>
          <p:cNvSpPr txBox="1"/>
          <p:nvPr/>
        </p:nvSpPr>
        <p:spPr>
          <a:xfrm>
            <a:off x="6081994" y="6309933"/>
            <a:ext cx="6110006" cy="369332"/>
          </a:xfrm>
          <a:prstGeom prst="rect">
            <a:avLst/>
          </a:prstGeom>
          <a:noFill/>
        </p:spPr>
        <p:txBody>
          <a:bodyPr wrap="none" rtlCol="0">
            <a:spAutoFit/>
          </a:bodyPr>
          <a:lstStyle/>
          <a:p>
            <a:r>
              <a:rPr lang="en-US" dirty="0"/>
              <a:t>https://</a:t>
            </a:r>
            <a:r>
              <a:rPr lang="en-US" dirty="0" err="1"/>
              <a:t>www.flickr.com</a:t>
            </a:r>
            <a:r>
              <a:rPr lang="en-US" dirty="0"/>
              <a:t>/photos/</a:t>
            </a:r>
            <a:r>
              <a:rPr lang="en-US" dirty="0" err="1"/>
              <a:t>ettorebiondo</a:t>
            </a:r>
            <a:r>
              <a:rPr lang="en-US" dirty="0"/>
              <a:t>/17368537716/</a:t>
            </a:r>
            <a:endParaRPr lang="en-MX" dirty="0"/>
          </a:p>
        </p:txBody>
      </p:sp>
    </p:spTree>
    <p:extLst>
      <p:ext uri="{BB962C8B-B14F-4D97-AF65-F5344CB8AC3E}">
        <p14:creationId xmlns:p14="http://schemas.microsoft.com/office/powerpoint/2010/main" val="121815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xploring Borland Turbo Pascal for DOS – Psycho Cod3r">
            <a:extLst>
              <a:ext uri="{FF2B5EF4-FFF2-40B4-BE49-F238E27FC236}">
                <a16:creationId xmlns:a16="http://schemas.microsoft.com/office/drawing/2014/main" id="{2A4CC9FD-BBBD-54FF-3DB0-932CB6408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124" y="889000"/>
            <a:ext cx="9144000" cy="508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DC60E7-74CF-9DEE-6A62-317ED8BE7A26}"/>
              </a:ext>
            </a:extLst>
          </p:cNvPr>
          <p:cNvSpPr txBox="1"/>
          <p:nvPr/>
        </p:nvSpPr>
        <p:spPr>
          <a:xfrm>
            <a:off x="10104556" y="2505670"/>
            <a:ext cx="1494320" cy="646331"/>
          </a:xfrm>
          <a:prstGeom prst="rect">
            <a:avLst/>
          </a:prstGeom>
          <a:noFill/>
        </p:spPr>
        <p:txBody>
          <a:bodyPr wrap="none" rtlCol="0">
            <a:spAutoFit/>
          </a:bodyPr>
          <a:lstStyle/>
          <a:p>
            <a:r>
              <a:rPr lang="en-MX" dirty="0"/>
              <a:t>Turbo Pascal</a:t>
            </a:r>
          </a:p>
          <a:p>
            <a:r>
              <a:rPr lang="en-MX" dirty="0"/>
              <a:t>1983+</a:t>
            </a:r>
          </a:p>
        </p:txBody>
      </p:sp>
    </p:spTree>
    <p:extLst>
      <p:ext uri="{BB962C8B-B14F-4D97-AF65-F5344CB8AC3E}">
        <p14:creationId xmlns:p14="http://schemas.microsoft.com/office/powerpoint/2010/main" val="228607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xploring Borland Turbo Pascal for DOS – Psycho Cod3r">
            <a:extLst>
              <a:ext uri="{FF2B5EF4-FFF2-40B4-BE49-F238E27FC236}">
                <a16:creationId xmlns:a16="http://schemas.microsoft.com/office/drawing/2014/main" id="{2A4CC9FD-BBBD-54FF-3DB0-932CB6408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415" y="1493451"/>
            <a:ext cx="7330646" cy="40725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DC60E7-74CF-9DEE-6A62-317ED8BE7A26}"/>
              </a:ext>
            </a:extLst>
          </p:cNvPr>
          <p:cNvSpPr txBox="1"/>
          <p:nvPr/>
        </p:nvSpPr>
        <p:spPr>
          <a:xfrm>
            <a:off x="10527957" y="2606411"/>
            <a:ext cx="800219" cy="646331"/>
          </a:xfrm>
          <a:prstGeom prst="rect">
            <a:avLst/>
          </a:prstGeom>
          <a:noFill/>
        </p:spPr>
        <p:txBody>
          <a:bodyPr wrap="none" rtlCol="0">
            <a:spAutoFit/>
          </a:bodyPr>
          <a:lstStyle/>
          <a:p>
            <a:r>
              <a:rPr lang="en-MX" dirty="0"/>
              <a:t>Java</a:t>
            </a:r>
          </a:p>
          <a:p>
            <a:r>
              <a:rPr lang="en-MX" dirty="0"/>
              <a:t>1995+</a:t>
            </a:r>
          </a:p>
        </p:txBody>
      </p:sp>
      <p:pic>
        <p:nvPicPr>
          <p:cNvPr id="5122" name="Picture 2" descr="Using the Java Library — Chapter 6 | by The Black Sheep | Medium">
            <a:extLst>
              <a:ext uri="{FF2B5EF4-FFF2-40B4-BE49-F238E27FC236}">
                <a16:creationId xmlns:a16="http://schemas.microsoft.com/office/drawing/2014/main" id="{72444DA8-5686-F9AA-726F-52FE57BFA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91" y="985451"/>
            <a:ext cx="9774195" cy="488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0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DC60E7-74CF-9DEE-6A62-317ED8BE7A26}"/>
              </a:ext>
            </a:extLst>
          </p:cNvPr>
          <p:cNvSpPr txBox="1"/>
          <p:nvPr/>
        </p:nvSpPr>
        <p:spPr>
          <a:xfrm>
            <a:off x="10527957" y="2606411"/>
            <a:ext cx="1029449" cy="646331"/>
          </a:xfrm>
          <a:prstGeom prst="rect">
            <a:avLst/>
          </a:prstGeom>
          <a:noFill/>
        </p:spPr>
        <p:txBody>
          <a:bodyPr wrap="none" rtlCol="0">
            <a:spAutoFit/>
          </a:bodyPr>
          <a:lstStyle/>
          <a:p>
            <a:r>
              <a:rPr lang="en-MX" dirty="0"/>
              <a:t> NodeJS</a:t>
            </a:r>
          </a:p>
          <a:p>
            <a:r>
              <a:rPr lang="en-MX" dirty="0"/>
              <a:t>2009+</a:t>
            </a:r>
          </a:p>
        </p:txBody>
      </p:sp>
      <p:pic>
        <p:nvPicPr>
          <p:cNvPr id="7176" name="Picture 8" descr="Analyzing the NPM dependency network | by Burak Arikan | Graph Commons |  Medium">
            <a:extLst>
              <a:ext uri="{FF2B5EF4-FFF2-40B4-BE49-F238E27FC236}">
                <a16:creationId xmlns:a16="http://schemas.microsoft.com/office/drawing/2014/main" id="{3420A350-E968-66C5-4E35-E29BF4C7E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5555"/>
            <a:ext cx="10190402" cy="570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43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2" name="Picture 1" descr="A drawing of a person smiling&#10;&#10;Description automatically generated">
            <a:extLst>
              <a:ext uri="{FF2B5EF4-FFF2-40B4-BE49-F238E27FC236}">
                <a16:creationId xmlns:a16="http://schemas.microsoft.com/office/drawing/2014/main" id="{6AD712CF-B3D5-2AF0-3928-674D65929D8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8000" contrast="34000"/>
                    </a14:imgEffect>
                  </a14:imgLayer>
                </a14:imgProps>
              </a:ext>
            </a:extLst>
          </a:blip>
          <a:srcRect t="791" r="3" b="3"/>
          <a:stretch/>
        </p:blipFill>
        <p:spPr>
          <a:xfrm>
            <a:off x="5261956" y="10"/>
            <a:ext cx="6930043" cy="6857990"/>
          </a:xfrm>
          <a:prstGeom prst="rect">
            <a:avLst/>
          </a:prstGeom>
        </p:spPr>
      </p:pic>
      <p:sp>
        <p:nvSpPr>
          <p:cNvPr id="4" name="Title 3">
            <a:extLst>
              <a:ext uri="{FF2B5EF4-FFF2-40B4-BE49-F238E27FC236}">
                <a16:creationId xmlns:a16="http://schemas.microsoft.com/office/drawing/2014/main" id="{322F91E2-3338-3575-CE18-728C004EBF73}"/>
              </a:ext>
            </a:extLst>
          </p:cNvPr>
          <p:cNvSpPr>
            <a:spLocks noGrp="1"/>
          </p:cNvSpPr>
          <p:nvPr>
            <p:ph type="title"/>
          </p:nvPr>
        </p:nvSpPr>
        <p:spPr>
          <a:xfrm>
            <a:off x="514117" y="952500"/>
            <a:ext cx="4124557" cy="3524250"/>
          </a:xfrm>
        </p:spPr>
        <p:txBody>
          <a:bodyPr vert="horz" lIns="91440" tIns="45720" rIns="91440" bIns="45720" rtlCol="0" anchor="t">
            <a:normAutofit fontScale="90000"/>
          </a:bodyPr>
          <a:lstStyle/>
          <a:p>
            <a:pPr>
              <a:lnSpc>
                <a:spcPct val="90000"/>
              </a:lnSpc>
            </a:pPr>
            <a:r>
              <a:rPr lang="en-US" sz="4900" b="1" kern="1200">
                <a:solidFill>
                  <a:schemeClr val="tx1"/>
                </a:solidFill>
                <a:latin typeface="+mj-lt"/>
                <a:ea typeface="+mj-ea"/>
                <a:cs typeface="+mj-cs"/>
              </a:rPr>
              <a:t>“The quality of your life is built on the quality of your decisions”</a:t>
            </a:r>
          </a:p>
        </p:txBody>
      </p:sp>
      <p:sp>
        <p:nvSpPr>
          <p:cNvPr id="5" name="Text Placeholder 4">
            <a:extLst>
              <a:ext uri="{FF2B5EF4-FFF2-40B4-BE49-F238E27FC236}">
                <a16:creationId xmlns:a16="http://schemas.microsoft.com/office/drawing/2014/main" id="{DBFC1681-FBEC-0977-AE66-68A592F8C946}"/>
              </a:ext>
            </a:extLst>
          </p:cNvPr>
          <p:cNvSpPr>
            <a:spLocks noGrp="1"/>
          </p:cNvSpPr>
          <p:nvPr>
            <p:ph type="body" idx="1"/>
          </p:nvPr>
        </p:nvSpPr>
        <p:spPr>
          <a:xfrm>
            <a:off x="514118" y="5374291"/>
            <a:ext cx="4057882" cy="972532"/>
          </a:xfrm>
        </p:spPr>
        <p:txBody>
          <a:bodyPr vert="horz" lIns="91440" tIns="45720" rIns="91440" bIns="45720" rtlCol="0" anchor="t">
            <a:normAutofit/>
          </a:bodyPr>
          <a:lstStyle/>
          <a:p>
            <a:pPr>
              <a:lnSpc>
                <a:spcPct val="130000"/>
              </a:lnSpc>
            </a:pPr>
            <a:r>
              <a:rPr lang="en-US" sz="1800" b="1" cap="all" spc="300"/>
              <a:t>- </a:t>
            </a:r>
            <a:r>
              <a:rPr lang="en-US" sz="1800" b="1" i="0" cap="all" spc="300">
                <a:effectLst/>
                <a:highlight>
                  <a:srgbClr val="FFFFFF"/>
                </a:highlight>
              </a:rPr>
              <a:t>Wesam Fawzi</a:t>
            </a:r>
            <a:endParaRPr lang="en-US" sz="1800" b="1" cap="all" spc="300"/>
          </a:p>
        </p:txBody>
      </p:sp>
      <p:cxnSp>
        <p:nvCxnSpPr>
          <p:cNvPr id="14" name="Straight Connector 13">
            <a:extLst>
              <a:ext uri="{FF2B5EF4-FFF2-40B4-BE49-F238E27FC236}">
                <a16:creationId xmlns:a16="http://schemas.microsoft.com/office/drawing/2014/main" id="{A2D508B3-A66C-833E-D929-8DC211635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088" y="4882722"/>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50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D56D-A681-28AE-7EF7-921672BE9A55}"/>
              </a:ext>
            </a:extLst>
          </p:cNvPr>
          <p:cNvSpPr>
            <a:spLocks noGrp="1"/>
          </p:cNvSpPr>
          <p:nvPr>
            <p:ph type="title"/>
          </p:nvPr>
        </p:nvSpPr>
        <p:spPr/>
        <p:txBody>
          <a:bodyPr/>
          <a:lstStyle/>
          <a:p>
            <a:r>
              <a:rPr lang="en" dirty="0"/>
              <a:t>OS issues – Package managers (yum, apt, </a:t>
            </a:r>
            <a:r>
              <a:rPr lang="en" dirty="0" err="1"/>
              <a:t>dnf</a:t>
            </a:r>
            <a:r>
              <a:rPr lang="en" dirty="0"/>
              <a:t>)</a:t>
            </a:r>
            <a:endParaRPr lang="en-MX" dirty="0"/>
          </a:p>
        </p:txBody>
      </p:sp>
      <p:sp>
        <p:nvSpPr>
          <p:cNvPr id="3" name="Content Placeholder 2">
            <a:extLst>
              <a:ext uri="{FF2B5EF4-FFF2-40B4-BE49-F238E27FC236}">
                <a16:creationId xmlns:a16="http://schemas.microsoft.com/office/drawing/2014/main" id="{624EEDFC-9749-D558-0423-E56AFBA8AD94}"/>
              </a:ext>
            </a:extLst>
          </p:cNvPr>
          <p:cNvSpPr>
            <a:spLocks noGrp="1"/>
          </p:cNvSpPr>
          <p:nvPr>
            <p:ph idx="1"/>
          </p:nvPr>
        </p:nvSpPr>
        <p:spPr>
          <a:xfrm>
            <a:off x="640079" y="2256955"/>
            <a:ext cx="10890928" cy="3566160"/>
          </a:xfrm>
        </p:spPr>
        <p:txBody>
          <a:bodyPr>
            <a:noAutofit/>
          </a:bodyPr>
          <a:lstStyle/>
          <a:p>
            <a:pPr algn="l">
              <a:buFont typeface="Arial" panose="020B0604020202020204" pitchFamily="34" charset="0"/>
              <a:buChar char="•"/>
            </a:pPr>
            <a:r>
              <a:rPr lang="en-US" sz="2400" b="1" dirty="0"/>
              <a:t>Dependency Hell</a:t>
            </a:r>
            <a:r>
              <a:rPr lang="en-US" sz="2400" dirty="0"/>
              <a:t>: When installing a package, it might require specific versions of other packages that conflict with the versions already installed.</a:t>
            </a:r>
            <a:br>
              <a:rPr lang="en-US" sz="2400" dirty="0"/>
            </a:br>
            <a:r>
              <a:rPr lang="en-US" sz="2400" i="1" dirty="0"/>
              <a:t>Example</a:t>
            </a:r>
            <a:r>
              <a:rPr lang="en-US" sz="2400" dirty="0"/>
              <a:t>: Installing </a:t>
            </a:r>
            <a:r>
              <a:rPr lang="en-US" sz="2400" dirty="0" err="1"/>
              <a:t>PackageA</a:t>
            </a:r>
            <a:r>
              <a:rPr lang="en-US" sz="2400" dirty="0"/>
              <a:t> might need </a:t>
            </a:r>
            <a:r>
              <a:rPr lang="en-US" sz="2400" dirty="0" err="1"/>
              <a:t>libX</a:t>
            </a:r>
            <a:r>
              <a:rPr lang="en-US" sz="2400" dirty="0"/>
              <a:t> v1.5, but </a:t>
            </a:r>
            <a:r>
              <a:rPr lang="en-US" sz="2400" dirty="0" err="1"/>
              <a:t>PackageB</a:t>
            </a:r>
            <a:r>
              <a:rPr lang="en-US" sz="2400" dirty="0"/>
              <a:t> already uses </a:t>
            </a:r>
            <a:r>
              <a:rPr lang="en-US" sz="2400" dirty="0" err="1"/>
              <a:t>libX</a:t>
            </a:r>
            <a:r>
              <a:rPr lang="en-US" sz="2400" dirty="0"/>
              <a:t> v1.3. Upgrading or downgrading </a:t>
            </a:r>
            <a:r>
              <a:rPr lang="en-US" sz="2400" dirty="0" err="1"/>
              <a:t>libX</a:t>
            </a:r>
            <a:r>
              <a:rPr lang="en-US" sz="2400" dirty="0"/>
              <a:t> to satisfy one package could break the other.</a:t>
            </a:r>
          </a:p>
          <a:p>
            <a:pPr algn="l">
              <a:buFont typeface="Arial" panose="020B0604020202020204" pitchFamily="34" charset="0"/>
              <a:buChar char="•"/>
            </a:pPr>
            <a:r>
              <a:rPr lang="en-US" sz="2400" b="1" dirty="0"/>
              <a:t>Circular Dependencies</a:t>
            </a:r>
            <a:r>
              <a:rPr lang="en-US" sz="2400" dirty="0"/>
              <a:t>: Two or more packages depend on each other, creating a loop that the package manager cannot resolve.</a:t>
            </a:r>
            <a:br>
              <a:rPr lang="en-US" sz="2400" dirty="0"/>
            </a:br>
            <a:r>
              <a:rPr lang="en-US" sz="2400" i="1" dirty="0"/>
              <a:t>Example</a:t>
            </a:r>
            <a:r>
              <a:rPr lang="en-US" sz="2400" dirty="0"/>
              <a:t>: </a:t>
            </a:r>
            <a:r>
              <a:rPr lang="en-US" sz="2400" dirty="0" err="1"/>
              <a:t>PackageA</a:t>
            </a:r>
            <a:r>
              <a:rPr lang="en-US" sz="2400" dirty="0"/>
              <a:t> depends on </a:t>
            </a:r>
            <a:r>
              <a:rPr lang="en-US" sz="2400" dirty="0" err="1"/>
              <a:t>PackageB</a:t>
            </a:r>
            <a:r>
              <a:rPr lang="en-US" sz="2400" dirty="0"/>
              <a:t>, and </a:t>
            </a:r>
            <a:r>
              <a:rPr lang="en-US" sz="2400" dirty="0" err="1"/>
              <a:t>PackageB</a:t>
            </a:r>
            <a:r>
              <a:rPr lang="en-US" sz="2400" dirty="0"/>
              <a:t> depends on </a:t>
            </a:r>
            <a:r>
              <a:rPr lang="en-US" sz="2400" dirty="0" err="1"/>
              <a:t>PackageA</a:t>
            </a:r>
            <a:r>
              <a:rPr lang="en-US" sz="2400" dirty="0"/>
              <a:t>.</a:t>
            </a:r>
          </a:p>
        </p:txBody>
      </p:sp>
      <p:pic>
        <p:nvPicPr>
          <p:cNvPr id="16386" name="Picture 2" descr="Linux - Wikipedia">
            <a:extLst>
              <a:ext uri="{FF2B5EF4-FFF2-40B4-BE49-F238E27FC236}">
                <a16:creationId xmlns:a16="http://schemas.microsoft.com/office/drawing/2014/main" id="{D50B7DDA-D0B6-F00C-2988-B710361CC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4207" y="5336868"/>
            <a:ext cx="1157606"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037014"/>
      </p:ext>
    </p:extLst>
  </p:cSld>
  <p:clrMapOvr>
    <a:masterClrMapping/>
  </p:clrMapOvr>
</p:sld>
</file>

<file path=ppt/theme/theme1.xml><?xml version="1.0" encoding="utf-8"?>
<a:theme xmlns:a="http://schemas.openxmlformats.org/drawingml/2006/main" name="DashVTI">
  <a:themeElements>
    <a:clrScheme name="AnalogousFromRegularSeedRightStep">
      <a:dk1>
        <a:srgbClr val="000000"/>
      </a:dk1>
      <a:lt1>
        <a:srgbClr val="FFFFFF"/>
      </a:lt1>
      <a:dk2>
        <a:srgbClr val="1B2F2D"/>
      </a:dk2>
      <a:lt2>
        <a:srgbClr val="F3F1F0"/>
      </a:lt2>
      <a:accent1>
        <a:srgbClr val="24AED8"/>
      </a:accent1>
      <a:accent2>
        <a:srgbClr val="1759D5"/>
      </a:accent2>
      <a:accent3>
        <a:srgbClr val="473AE9"/>
      </a:accent3>
      <a:accent4>
        <a:srgbClr val="771CD6"/>
      </a:accent4>
      <a:accent5>
        <a:srgbClr val="D529E7"/>
      </a:accent5>
      <a:accent6>
        <a:srgbClr val="D51798"/>
      </a:accent6>
      <a:hlink>
        <a:srgbClr val="BF5E3F"/>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718</TotalTime>
  <Words>1292</Words>
  <Application>Microsoft Macintosh PowerPoint</Application>
  <PresentationFormat>Widescreen</PresentationFormat>
  <Paragraphs>63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Chalkduster</vt:lpstr>
      <vt:lpstr>Google Sans</vt:lpstr>
      <vt:lpstr>Grandview Display</vt:lpstr>
      <vt:lpstr>DashVTI</vt:lpstr>
      <vt:lpstr>Breaking the chain: securing dependencies one by one.</vt:lpstr>
      <vt:lpstr>Problem - Software supply chain</vt:lpstr>
      <vt:lpstr>Problem - Software  supply chain</vt:lpstr>
      <vt:lpstr>“God is in the details.”</vt:lpstr>
      <vt:lpstr>PowerPoint Presentation</vt:lpstr>
      <vt:lpstr>PowerPoint Presentation</vt:lpstr>
      <vt:lpstr>PowerPoint Presentation</vt:lpstr>
      <vt:lpstr>“The quality of your life is built on the quality of your decisions”</vt:lpstr>
      <vt:lpstr>OS issues – Package managers (yum, apt, dnf)</vt:lpstr>
      <vt:lpstr>Java – Package managers (maven, gradle)</vt:lpstr>
      <vt:lpstr>NodeJS – Special horrible corner case - npm</vt:lpstr>
      <vt:lpstr>Python – pkg manager (pip, conda)</vt:lpstr>
      <vt:lpstr>Ruby – pkg manager (bundle)</vt:lpstr>
      <vt:lpstr>Containerization - docker</vt:lpstr>
      <vt:lpstr>Cross-Lang Issues</vt:lpstr>
      <vt:lpstr>PowerPoint Presentation</vt:lpstr>
      <vt:lpstr>Over engineering.</vt:lpstr>
      <vt:lpstr>Reuse public code </vt:lpstr>
      <vt:lpstr>(imperfect) solutions</vt:lpstr>
      <vt:lpstr>PowerPoint Presentation</vt:lpstr>
      <vt:lpstr>Prepare for (imperfect) solutions</vt:lpstr>
      <vt:lpstr>Tools</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Mauro Parra Miranda - Alumno</dc:creator>
  <cp:lastModifiedBy>Mauro Parra Miranda - Alumno</cp:lastModifiedBy>
  <cp:revision>7</cp:revision>
  <dcterms:created xsi:type="dcterms:W3CDTF">2024-12-03T16:32:13Z</dcterms:created>
  <dcterms:modified xsi:type="dcterms:W3CDTF">2024-12-04T04:30:17Z</dcterms:modified>
</cp:coreProperties>
</file>