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85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4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62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EAB3-483C-42D8-A003-DA05BB1B10D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4C6C-64A4-4120-A162-991E1B82E4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634"/>
            <a:ext cx="12192000" cy="4260850"/>
          </a:xfrm>
          <a:prstGeom prst="rect">
            <a:avLst/>
          </a:prstGeom>
        </p:spPr>
      </p:pic>
      <p:sp>
        <p:nvSpPr>
          <p:cNvPr id="5" name="Retângulo: Cantos Arredondados 4"/>
          <p:cNvSpPr/>
          <p:nvPr/>
        </p:nvSpPr>
        <p:spPr>
          <a:xfrm>
            <a:off x="11079892" y="2034746"/>
            <a:ext cx="733167" cy="26361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2407298" y="2298357"/>
            <a:ext cx="8672594" cy="334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70307" y="5539299"/>
            <a:ext cx="436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Clicando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Novo </a:t>
            </a:r>
            <a:r>
              <a:rPr lang="en-US" dirty="0" err="1"/>
              <a:t>Chamado</a:t>
            </a:r>
            <a:r>
              <a:rPr lang="en-US" dirty="0"/>
              <a:t>, nada </a:t>
            </a:r>
            <a:r>
              <a:rPr lang="en-US" dirty="0" err="1"/>
              <a:t>acontece</a:t>
            </a:r>
            <a:r>
              <a:rPr lang="en-US" dirty="0"/>
              <a:t>.</a:t>
            </a:r>
          </a:p>
          <a:p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aparece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tângulo: Cantos Arredondados 8"/>
          <p:cNvSpPr/>
          <p:nvPr/>
        </p:nvSpPr>
        <p:spPr>
          <a:xfrm>
            <a:off x="11541757" y="2420548"/>
            <a:ext cx="207039" cy="20149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 flipH="1">
            <a:off x="8222287" y="2622039"/>
            <a:ext cx="3319470" cy="302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193082" y="5592160"/>
            <a:ext cx="5650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filtrados</a:t>
            </a:r>
            <a:r>
              <a:rPr lang="en-US" dirty="0"/>
              <a:t>,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faz</a:t>
            </a:r>
            <a:endParaRPr lang="en-US" dirty="0"/>
          </a:p>
          <a:p>
            <a:r>
              <a:rPr lang="en-US" dirty="0"/>
              <a:t>nada, mas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fechar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filtrado</a:t>
            </a:r>
            <a:r>
              <a:rPr lang="en-US" dirty="0"/>
              <a:t>,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a </a:t>
            </a:r>
            <a:r>
              <a:rPr lang="en-US" dirty="0" err="1"/>
              <a:t>seleção</a:t>
            </a:r>
            <a:endParaRPr lang="en-US" dirty="0"/>
          </a:p>
          <a:p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fechar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882"/>
            <a:ext cx="5195088" cy="4001375"/>
          </a:xfrm>
          <a:prstGeom prst="rect">
            <a:avLst/>
          </a:prstGeom>
        </p:spPr>
      </p:pic>
      <p:sp>
        <p:nvSpPr>
          <p:cNvPr id="3" name="Retângulo: Cantos Arredondados 2"/>
          <p:cNvSpPr/>
          <p:nvPr/>
        </p:nvSpPr>
        <p:spPr>
          <a:xfrm>
            <a:off x="1633343" y="2388637"/>
            <a:ext cx="1082352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 flipH="1">
            <a:off x="1633343" y="354563"/>
            <a:ext cx="541176" cy="203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136703" y="93306"/>
            <a:ext cx="606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Sempre</a:t>
            </a:r>
            <a:r>
              <a:rPr lang="en-US" dirty="0"/>
              <a:t> data agora para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2780515" y="2392530"/>
            <a:ext cx="1082352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2780515" y="718457"/>
            <a:ext cx="438540" cy="16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181239" y="457200"/>
            <a:ext cx="681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data do </a:t>
            </a:r>
            <a:r>
              <a:rPr lang="en-US" dirty="0" err="1"/>
              <a:t>chamado</a:t>
            </a:r>
            <a:r>
              <a:rPr lang="en-US" dirty="0"/>
              <a:t> e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indisponível</a:t>
            </a:r>
            <a:r>
              <a:rPr lang="en-US" dirty="0"/>
              <a:t> para </a:t>
            </a:r>
            <a:r>
              <a:rPr lang="en-US" dirty="0" err="1"/>
              <a:t>alteração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Retângulo: Cantos Arredondados 10"/>
          <p:cNvSpPr/>
          <p:nvPr/>
        </p:nvSpPr>
        <p:spPr>
          <a:xfrm>
            <a:off x="3927687" y="2388637"/>
            <a:ext cx="1082352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 flipH="1">
            <a:off x="5008228" y="1810139"/>
            <a:ext cx="502972" cy="57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511200" y="1625473"/>
            <a:ext cx="581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Mascara de entrada com data e hora.</a:t>
            </a:r>
          </a:p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solicitar</a:t>
            </a:r>
            <a:r>
              <a:rPr lang="en-US" dirty="0"/>
              <a:t> </a:t>
            </a:r>
            <a:r>
              <a:rPr lang="en-US" dirty="0" err="1"/>
              <a:t>adiar</a:t>
            </a:r>
            <a:r>
              <a:rPr lang="en-US" dirty="0"/>
              <a:t> a data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acredito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solicitação</a:t>
            </a:r>
            <a:r>
              <a:rPr lang="en-US" dirty="0"/>
              <a:t>, </a:t>
            </a:r>
            <a:r>
              <a:rPr lang="en-US" dirty="0" err="1"/>
              <a:t>contendo</a:t>
            </a:r>
            <a:r>
              <a:rPr lang="en-US" dirty="0"/>
              <a:t> data e </a:t>
            </a:r>
            <a:r>
              <a:rPr lang="en-US" dirty="0" err="1"/>
              <a:t>justificativa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5" name="Retângulo: Cantos Arredondados 14"/>
          <p:cNvSpPr/>
          <p:nvPr/>
        </p:nvSpPr>
        <p:spPr>
          <a:xfrm>
            <a:off x="1633343" y="2789851"/>
            <a:ext cx="1082352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1633343" y="3151796"/>
            <a:ext cx="270588" cy="52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56791" y="3474881"/>
            <a:ext cx="31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De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carregado</a:t>
            </a:r>
            <a:r>
              <a:rPr lang="en-US" dirty="0"/>
              <a:t> do </a:t>
            </a:r>
            <a:r>
              <a:rPr lang="en-US" dirty="0" err="1"/>
              <a:t>chamado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9" name="Retângulo: Cantos Arredondados 18"/>
          <p:cNvSpPr/>
          <p:nvPr/>
        </p:nvSpPr>
        <p:spPr>
          <a:xfrm>
            <a:off x="2780515" y="2794514"/>
            <a:ext cx="1082352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>
            <a:cxnSpLocks/>
          </p:cNvCxnSpPr>
          <p:nvPr/>
        </p:nvCxnSpPr>
        <p:spPr>
          <a:xfrm>
            <a:off x="3872197" y="3151795"/>
            <a:ext cx="1593479" cy="39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442346" y="3350682"/>
            <a:ext cx="647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caso</a:t>
            </a:r>
            <a:r>
              <a:rPr lang="en-US" dirty="0"/>
              <a:t> é 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status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registrados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23" name="Retângulo: Cantos Arredondados 22"/>
          <p:cNvSpPr/>
          <p:nvPr/>
        </p:nvSpPr>
        <p:spPr>
          <a:xfrm>
            <a:off x="0" y="2153420"/>
            <a:ext cx="1448294" cy="36389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0" y="2517314"/>
            <a:ext cx="1495434" cy="335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448294" y="5667090"/>
            <a:ext cx="374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Anotações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junto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05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3265" y="335902"/>
            <a:ext cx="6932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no </a:t>
            </a:r>
            <a:r>
              <a:rPr lang="en-US" dirty="0" err="1"/>
              <a:t>chamado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um e-mail para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.</a:t>
            </a:r>
          </a:p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e-mail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marcar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e-mail no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finalizado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abriu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gestores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0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82143"/>
          </a:xfrm>
          <a:prstGeom prst="rect">
            <a:avLst/>
          </a:prstGeom>
        </p:spPr>
      </p:pic>
      <p:sp>
        <p:nvSpPr>
          <p:cNvPr id="5" name="Retângulo: Cantos Arredondados 4"/>
          <p:cNvSpPr/>
          <p:nvPr/>
        </p:nvSpPr>
        <p:spPr>
          <a:xfrm>
            <a:off x="629606" y="159293"/>
            <a:ext cx="1413798" cy="26361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2043404" y="422904"/>
            <a:ext cx="186612" cy="19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64700" y="345232"/>
            <a:ext cx="707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filtrando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para </a:t>
            </a:r>
            <a:r>
              <a:rPr lang="en-US" dirty="0" err="1"/>
              <a:t>filtrar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filtrados</a:t>
            </a:r>
            <a:r>
              <a:rPr lang="en-US" dirty="0"/>
              <a:t> </a:t>
            </a:r>
            <a:r>
              <a:rPr lang="en-US" dirty="0" err="1"/>
              <a:t>somem</a:t>
            </a:r>
            <a:r>
              <a:rPr lang="en-US" dirty="0"/>
              <a:t>.</a:t>
            </a:r>
          </a:p>
          <a:p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com a </a:t>
            </a:r>
            <a:r>
              <a:rPr lang="en-US" dirty="0" err="1"/>
              <a:t>possíbilidade</a:t>
            </a:r>
            <a:r>
              <a:rPr lang="en-US" dirty="0"/>
              <a:t> de </a:t>
            </a:r>
            <a:r>
              <a:rPr lang="en-US" dirty="0" err="1"/>
              <a:t>limpar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2286"/>
            <a:ext cx="12192000" cy="3265714"/>
          </a:xfrm>
          <a:prstGeom prst="rect">
            <a:avLst/>
          </a:prstGeom>
        </p:spPr>
      </p:pic>
      <p:sp>
        <p:nvSpPr>
          <p:cNvPr id="10" name="Retângulo: Cantos Arredondados 9"/>
          <p:cNvSpPr/>
          <p:nvPr/>
        </p:nvSpPr>
        <p:spPr>
          <a:xfrm>
            <a:off x="629605" y="3592287"/>
            <a:ext cx="2430835" cy="27525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7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65714"/>
          </a:xfrm>
          <a:prstGeom prst="rect">
            <a:avLst/>
          </a:prstGeom>
        </p:spPr>
      </p:pic>
      <p:sp>
        <p:nvSpPr>
          <p:cNvPr id="5" name="Retângulo: Cantos Arredondados 4"/>
          <p:cNvSpPr/>
          <p:nvPr/>
        </p:nvSpPr>
        <p:spPr>
          <a:xfrm>
            <a:off x="10717937" y="1350584"/>
            <a:ext cx="495527" cy="26361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6850885" y="1614195"/>
            <a:ext cx="3867052" cy="146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6542"/>
            <a:ext cx="12192000" cy="2046733"/>
          </a:xfrm>
          <a:prstGeom prst="rect">
            <a:avLst/>
          </a:prstGeom>
        </p:spPr>
      </p:pic>
      <p:sp>
        <p:nvSpPr>
          <p:cNvPr id="9" name="Retângulo: Cantos Arredondados 8"/>
          <p:cNvSpPr/>
          <p:nvPr/>
        </p:nvSpPr>
        <p:spPr>
          <a:xfrm>
            <a:off x="93480" y="5393849"/>
            <a:ext cx="1250128" cy="26361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 flipH="1" flipV="1">
            <a:off x="1343608" y="5628780"/>
            <a:ext cx="447870" cy="53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838131" y="6074229"/>
            <a:ext cx="5507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, </a:t>
            </a:r>
            <a:r>
              <a:rPr lang="en-US" dirty="0" err="1"/>
              <a:t>perde</a:t>
            </a:r>
            <a:r>
              <a:rPr lang="en-US" dirty="0"/>
              <a:t> o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filtro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chamados</a:t>
            </a:r>
            <a:r>
              <a:rPr lang="en-US" dirty="0"/>
              <a:t>,</a:t>
            </a:r>
          </a:p>
          <a:p>
            <a:r>
              <a:rPr lang="en-US" dirty="0" err="1"/>
              <a:t>acredito</a:t>
            </a:r>
            <a:r>
              <a:rPr lang="en-US" dirty="0"/>
              <a:t> que com a modal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teremos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situação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43608" y="2985576"/>
            <a:ext cx="1017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“</a:t>
            </a:r>
            <a:r>
              <a:rPr lang="en-US" dirty="0" err="1"/>
              <a:t>Ação</a:t>
            </a:r>
            <a:r>
              <a:rPr lang="en-US" dirty="0"/>
              <a:t> -&gt; </a:t>
            </a:r>
            <a:r>
              <a:rPr lang="en-US" dirty="0" err="1"/>
              <a:t>Histórico</a:t>
            </a:r>
            <a:r>
              <a:rPr lang="en-US" dirty="0"/>
              <a:t>” </a:t>
            </a:r>
            <a:r>
              <a:rPr lang="en-US" dirty="0" err="1"/>
              <a:t>abre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página</a:t>
            </a:r>
            <a:r>
              <a:rPr lang="en-US" dirty="0"/>
              <a:t>, 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modal, </a:t>
            </a:r>
            <a:r>
              <a:rPr lang="en-US" dirty="0" err="1"/>
              <a:t>mantendo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chamados</a:t>
            </a:r>
            <a:r>
              <a:rPr lang="en-US" dirty="0"/>
              <a:t> no </a:t>
            </a:r>
            <a:r>
              <a:rPr lang="en-US" dirty="0" err="1"/>
              <a:t>fundo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0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65714"/>
          </a:xfrm>
          <a:prstGeom prst="rect">
            <a:avLst/>
          </a:prstGeom>
        </p:spPr>
      </p:pic>
      <p:sp>
        <p:nvSpPr>
          <p:cNvPr id="3" name="Retângulo: Cantos Arredondados 2"/>
          <p:cNvSpPr/>
          <p:nvPr/>
        </p:nvSpPr>
        <p:spPr>
          <a:xfrm>
            <a:off x="10717937" y="1350584"/>
            <a:ext cx="495527" cy="26361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 flipH="1">
            <a:off x="7892457" y="1614195"/>
            <a:ext cx="2825480" cy="153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57" y="3150654"/>
            <a:ext cx="1619250" cy="20383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511707" y="3402581"/>
            <a:ext cx="2680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, 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,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botõezinhos</a:t>
            </a:r>
            <a:r>
              <a:rPr lang="en-US" dirty="0"/>
              <a:t>?</a:t>
            </a:r>
          </a:p>
          <a:p>
            <a:r>
              <a:rPr lang="en-US" dirty="0"/>
              <a:t>Um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877840" y="1370966"/>
            <a:ext cx="291933" cy="1734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flipH="1">
            <a:off x="313267" y="1544383"/>
            <a:ext cx="564573" cy="1791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82258" y="3265713"/>
            <a:ext cx="723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anexo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um </a:t>
            </a:r>
            <a:r>
              <a:rPr lang="en-US" dirty="0" err="1"/>
              <a:t>histórico</a:t>
            </a:r>
            <a:r>
              <a:rPr lang="en-US" dirty="0"/>
              <a:t> e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modal </a:t>
            </a:r>
            <a:r>
              <a:rPr lang="en-US" dirty="0" err="1"/>
              <a:t>também</a:t>
            </a:r>
            <a:r>
              <a:rPr lang="en-US" dirty="0"/>
              <a:t>, e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postados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pela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ordenados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data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exemplo</a:t>
            </a:r>
            <a:r>
              <a:rPr lang="en-US" dirty="0"/>
              <a:t> que </a:t>
            </a:r>
            <a:r>
              <a:rPr lang="en-US" dirty="0" err="1"/>
              <a:t>sabemos</a:t>
            </a:r>
            <a:r>
              <a:rPr lang="en-US" dirty="0"/>
              <a:t> que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0" y="4466042"/>
            <a:ext cx="5314950" cy="2352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361430" y="6172386"/>
            <a:ext cx="643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</a:t>
            </a:r>
            <a:r>
              <a:rPr lang="en-US" dirty="0" err="1"/>
              <a:t>proxima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coloquei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histórico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atendimento</a:t>
            </a:r>
            <a:r>
              <a:rPr lang="en-US" dirty="0"/>
              <a:t> que </a:t>
            </a:r>
            <a:r>
              <a:rPr lang="en-US" dirty="0" err="1"/>
              <a:t>mostrei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anexos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6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7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7576" cy="4637688"/>
          </a:xfrm>
          <a:prstGeom prst="rect">
            <a:avLst/>
          </a:prstGeom>
        </p:spPr>
      </p:pic>
      <p:sp>
        <p:nvSpPr>
          <p:cNvPr id="3" name="Retângulo: Cantos Arredondados 2"/>
          <p:cNvSpPr/>
          <p:nvPr/>
        </p:nvSpPr>
        <p:spPr>
          <a:xfrm>
            <a:off x="1900509" y="968029"/>
            <a:ext cx="2568854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 flipH="1">
            <a:off x="4469363" y="354563"/>
            <a:ext cx="1978090" cy="6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2098" y="111967"/>
            <a:ext cx="58251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empresas</a:t>
            </a:r>
            <a:r>
              <a:rPr lang="en-US" dirty="0"/>
              <a:t>, mas </a:t>
            </a:r>
            <a:r>
              <a:rPr lang="en-US" dirty="0" err="1"/>
              <a:t>este</a:t>
            </a:r>
            <a:r>
              <a:rPr lang="en-US" dirty="0"/>
              <a:t> campo</a:t>
            </a:r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para </a:t>
            </a:r>
            <a:r>
              <a:rPr lang="en-US" dirty="0" err="1"/>
              <a:t>funcionarios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/>
              <a:t>Ei Advanced, </a:t>
            </a:r>
            <a:r>
              <a:rPr lang="en-US" dirty="0" err="1"/>
              <a:t>ou</a:t>
            </a:r>
            <a:r>
              <a:rPr lang="en-US" dirty="0"/>
              <a:t> para </a:t>
            </a:r>
            <a:r>
              <a:rPr lang="en-US" dirty="0" err="1"/>
              <a:t>Escritórios</a:t>
            </a:r>
            <a:r>
              <a:rPr lang="en-US" dirty="0"/>
              <a:t>:</a:t>
            </a:r>
          </a:p>
          <a:p>
            <a:r>
              <a:rPr lang="en-US" dirty="0"/>
              <a:t>	Para Ei Advanced</a:t>
            </a:r>
          </a:p>
          <a:p>
            <a:r>
              <a:rPr lang="en-US" dirty="0"/>
              <a:t>		</a:t>
            </a:r>
            <a:r>
              <a:rPr lang="en-US" dirty="0" err="1"/>
              <a:t>Mostra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Ei Advanced e </a:t>
            </a:r>
            <a:r>
              <a:rPr lang="en-US" dirty="0" err="1"/>
              <a:t>todas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, </a:t>
            </a:r>
            <a:r>
              <a:rPr lang="en-US" dirty="0" err="1"/>
              <a:t>menos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clientes</a:t>
            </a:r>
            <a:r>
              <a:rPr lang="en-US" dirty="0"/>
              <a:t> das </a:t>
            </a:r>
            <a:r>
              <a:rPr lang="en-US" dirty="0" err="1"/>
              <a:t>empresas</a:t>
            </a:r>
            <a:r>
              <a:rPr lang="en-US" dirty="0"/>
              <a:t>.</a:t>
            </a:r>
          </a:p>
          <a:p>
            <a:r>
              <a:rPr lang="en-US" dirty="0"/>
              <a:t>	Para </a:t>
            </a:r>
            <a:r>
              <a:rPr lang="en-US" dirty="0" err="1"/>
              <a:t>Empresas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Mostrar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 e </a:t>
            </a:r>
            <a:r>
              <a:rPr lang="en-US" dirty="0" err="1"/>
              <a:t>todos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os</a:t>
            </a:r>
            <a:r>
              <a:rPr lang="en-US" dirty="0"/>
              <a:t> clients </a:t>
            </a:r>
            <a:r>
              <a:rPr lang="en-US" dirty="0" err="1"/>
              <a:t>abaixo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.</a:t>
            </a:r>
          </a:p>
          <a:p>
            <a:r>
              <a:rPr lang="en-US" dirty="0"/>
              <a:t>		</a:t>
            </a:r>
            <a:r>
              <a:rPr lang="en-US" dirty="0" err="1"/>
              <a:t>Chamados</a:t>
            </a:r>
            <a:r>
              <a:rPr lang="en-US" dirty="0"/>
              <a:t> </a:t>
            </a:r>
            <a:r>
              <a:rPr lang="en-US" dirty="0" err="1"/>
              <a:t>abertos</a:t>
            </a:r>
            <a:r>
              <a:rPr lang="en-US" dirty="0"/>
              <a:t> para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, </a:t>
            </a:r>
            <a:r>
              <a:rPr lang="en-US" dirty="0" err="1"/>
              <a:t>será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direcionada</a:t>
            </a:r>
            <a:r>
              <a:rPr lang="en-US" dirty="0"/>
              <a:t> para Ei Advanced.</a:t>
            </a:r>
            <a:endParaRPr lang="pt-BR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1900509" y="1443890"/>
            <a:ext cx="1943703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cxnSpLocks/>
          </p:cNvCxnSpPr>
          <p:nvPr/>
        </p:nvCxnSpPr>
        <p:spPr>
          <a:xfrm flipH="1">
            <a:off x="475861" y="1856792"/>
            <a:ext cx="1424648" cy="30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0544" y="4833257"/>
            <a:ext cx="2948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campo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pegar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logado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3918857" y="1453878"/>
            <a:ext cx="1943703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5862560" y="1856792"/>
            <a:ext cx="3069772" cy="223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932332" y="3806887"/>
            <a:ext cx="2948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Campo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gestor,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analista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 a </a:t>
            </a:r>
            <a:r>
              <a:rPr lang="en-US" dirty="0" err="1"/>
              <a:t>ninguém</a:t>
            </a:r>
            <a:r>
              <a:rPr lang="en-US" dirty="0"/>
              <a:t> e o status </a:t>
            </a:r>
            <a:r>
              <a:rPr lang="en-US" dirty="0" err="1"/>
              <a:t>ficará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postado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7" name="Retângulo: Cantos Arredondados 16"/>
          <p:cNvSpPr/>
          <p:nvPr/>
        </p:nvSpPr>
        <p:spPr>
          <a:xfrm>
            <a:off x="1894376" y="2464695"/>
            <a:ext cx="1259371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/>
          <p:cNvSpPr/>
          <p:nvPr/>
        </p:nvSpPr>
        <p:spPr>
          <a:xfrm>
            <a:off x="1894376" y="2971800"/>
            <a:ext cx="1259371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/>
          <p:cNvSpPr/>
          <p:nvPr/>
        </p:nvSpPr>
        <p:spPr>
          <a:xfrm>
            <a:off x="3251849" y="2464695"/>
            <a:ext cx="1259371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/>
          <p:cNvSpPr/>
          <p:nvPr/>
        </p:nvSpPr>
        <p:spPr>
          <a:xfrm>
            <a:off x="4604787" y="2464695"/>
            <a:ext cx="1259371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cxnSpLocks/>
          </p:cNvCxnSpPr>
          <p:nvPr/>
        </p:nvCxnSpPr>
        <p:spPr>
          <a:xfrm>
            <a:off x="5836107" y="2857661"/>
            <a:ext cx="522573" cy="96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07437" y="3513569"/>
            <a:ext cx="2041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encerrado</a:t>
            </a:r>
            <a:r>
              <a:rPr lang="en-US" dirty="0"/>
              <a:t> o </a:t>
            </a:r>
            <a:r>
              <a:rPr lang="en-US" dirty="0" err="1"/>
              <a:t>chamado</a:t>
            </a:r>
            <a:r>
              <a:rPr lang="en-US" dirty="0"/>
              <a:t>.</a:t>
            </a:r>
          </a:p>
          <a:p>
            <a:r>
              <a:rPr lang="en-US" dirty="0" err="1"/>
              <a:t>Retirar</a:t>
            </a:r>
            <a:r>
              <a:rPr lang="en-US" dirty="0"/>
              <a:t> o </a:t>
            </a:r>
            <a:r>
              <a:rPr lang="en-US" dirty="0" err="1"/>
              <a:t>mesmo</a:t>
            </a:r>
            <a:endParaRPr lang="pt-BR" dirty="0"/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>
            <a:off x="4483492" y="2857660"/>
            <a:ext cx="1987156" cy="279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423992" y="5414848"/>
            <a:ext cx="399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prevista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tempos </a:t>
            </a:r>
            <a:r>
              <a:rPr lang="en-US" dirty="0" err="1"/>
              <a:t>previstos</a:t>
            </a:r>
            <a:r>
              <a:rPr lang="en-US" dirty="0"/>
              <a:t> no </a:t>
            </a:r>
            <a:r>
              <a:rPr lang="en-US" dirty="0" err="1"/>
              <a:t>cadastro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gestor no </a:t>
            </a:r>
            <a:r>
              <a:rPr lang="en-US" dirty="0" err="1"/>
              <a:t>momento</a:t>
            </a:r>
            <a:r>
              <a:rPr lang="en-US" dirty="0"/>
              <a:t> da </a:t>
            </a:r>
            <a:r>
              <a:rPr lang="en-US" dirty="0" err="1"/>
              <a:t>abertura</a:t>
            </a:r>
            <a:r>
              <a:rPr lang="en-US" dirty="0"/>
              <a:t>. (Mascara de entrada </a:t>
            </a:r>
            <a:r>
              <a:rPr lang="en-US" dirty="0" err="1"/>
              <a:t>faltando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8" name="Conector reto 27"/>
          <p:cNvCxnSpPr>
            <a:cxnSpLocks/>
          </p:cNvCxnSpPr>
          <p:nvPr/>
        </p:nvCxnSpPr>
        <p:spPr>
          <a:xfrm>
            <a:off x="1931701" y="3384702"/>
            <a:ext cx="1582875" cy="193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cxnSpLocks/>
          </p:cNvCxnSpPr>
          <p:nvPr/>
        </p:nvCxnSpPr>
        <p:spPr>
          <a:xfrm>
            <a:off x="3146145" y="2877597"/>
            <a:ext cx="150090" cy="66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200393" y="3401008"/>
            <a:ext cx="200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do </a:t>
            </a:r>
            <a:r>
              <a:rPr lang="en-US" dirty="0" err="1"/>
              <a:t>momento</a:t>
            </a:r>
            <a:r>
              <a:rPr lang="en-US" dirty="0"/>
              <a:t> da </a:t>
            </a:r>
            <a:r>
              <a:rPr lang="en-US" dirty="0" err="1"/>
              <a:t>abertura</a:t>
            </a:r>
            <a:r>
              <a:rPr lang="en-US" dirty="0"/>
              <a:t> do </a:t>
            </a:r>
            <a:r>
              <a:rPr lang="en-US" dirty="0" err="1"/>
              <a:t>chamado</a:t>
            </a:r>
            <a:r>
              <a:rPr lang="en-US" dirty="0"/>
              <a:t>, </a:t>
            </a:r>
            <a:r>
              <a:rPr lang="en-US" dirty="0" err="1"/>
              <a:t>devendo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oculta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514575" y="5233497"/>
            <a:ext cx="211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Chamado</a:t>
            </a:r>
            <a:r>
              <a:rPr lang="en-US" dirty="0"/>
              <a:t> novo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um status “</a:t>
            </a:r>
            <a:r>
              <a:rPr lang="en-US" dirty="0" err="1"/>
              <a:t>Postado</a:t>
            </a:r>
            <a:r>
              <a:rPr lang="en-US" dirty="0"/>
              <a:t>”.</a:t>
            </a:r>
            <a:endParaRPr lang="pt-BR" dirty="0"/>
          </a:p>
        </p:txBody>
      </p:sp>
      <p:sp>
        <p:nvSpPr>
          <p:cNvPr id="34" name="Retângulo: Cantos Arredondados 33"/>
          <p:cNvSpPr/>
          <p:nvPr/>
        </p:nvSpPr>
        <p:spPr>
          <a:xfrm>
            <a:off x="0" y="676870"/>
            <a:ext cx="1744824" cy="412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/>
          <p:cNvCxnSpPr>
            <a:cxnSpLocks/>
          </p:cNvCxnSpPr>
          <p:nvPr/>
        </p:nvCxnSpPr>
        <p:spPr>
          <a:xfrm flipH="1" flipV="1">
            <a:off x="46655" y="1098658"/>
            <a:ext cx="167949" cy="3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0869" y="1407259"/>
            <a:ext cx="180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6655" y="6419461"/>
            <a:ext cx="497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Novo </a:t>
            </a:r>
            <a:r>
              <a:rPr lang="en-US" dirty="0" err="1">
                <a:solidFill>
                  <a:srgbClr val="FF0000"/>
                </a:solidFill>
              </a:rPr>
              <a:t>chamado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botão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inserir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anexo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5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6362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003485"/>
            <a:ext cx="11449050" cy="1466850"/>
          </a:xfrm>
          <a:prstGeom prst="rect">
            <a:avLst/>
          </a:prstGeom>
        </p:spPr>
      </p:pic>
      <p:sp>
        <p:nvSpPr>
          <p:cNvPr id="4" name="Retângulo: Cantos Arredondados 3"/>
          <p:cNvSpPr/>
          <p:nvPr/>
        </p:nvSpPr>
        <p:spPr>
          <a:xfrm>
            <a:off x="10814180" y="1427584"/>
            <a:ext cx="1110342" cy="16795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606490" y="1595535"/>
            <a:ext cx="10207691" cy="142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8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607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581983"/>
            <a:ext cx="11382375" cy="1466850"/>
          </a:xfrm>
          <a:prstGeom prst="rect">
            <a:avLst/>
          </a:prstGeom>
        </p:spPr>
      </p:pic>
      <p:sp>
        <p:nvSpPr>
          <p:cNvPr id="6" name="Retângulo: Cantos Arredondados 5"/>
          <p:cNvSpPr/>
          <p:nvPr/>
        </p:nvSpPr>
        <p:spPr>
          <a:xfrm>
            <a:off x="10814180" y="1408922"/>
            <a:ext cx="1110342" cy="16795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 flipH="1">
            <a:off x="404812" y="1576873"/>
            <a:ext cx="10409370" cy="200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7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94"/>
            <a:ext cx="12192000" cy="3571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88" y="922517"/>
            <a:ext cx="9635412" cy="96348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5151" y="2164702"/>
            <a:ext cx="1092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analisando</a:t>
            </a:r>
            <a:r>
              <a:rPr lang="en-US" dirty="0"/>
              <a:t> um </a:t>
            </a:r>
            <a:r>
              <a:rPr lang="en-US" dirty="0" err="1"/>
              <a:t>chamado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aberto</a:t>
            </a:r>
            <a:r>
              <a:rPr lang="en-US" dirty="0"/>
              <a:t> com a data </a:t>
            </a:r>
            <a:r>
              <a:rPr lang="en-US" dirty="0" err="1"/>
              <a:t>prevista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, mas </a:t>
            </a:r>
            <a:r>
              <a:rPr lang="en-US" dirty="0" err="1"/>
              <a:t>analizando</a:t>
            </a:r>
            <a:r>
              <a:rPr lang="en-US" dirty="0"/>
              <a:t> o </a:t>
            </a:r>
            <a:r>
              <a:rPr lang="en-US" dirty="0" err="1"/>
              <a:t>histórico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</a:t>
            </a:r>
            <a:r>
              <a:rPr lang="en-US" dirty="0" err="1"/>
              <a:t>prorrogação</a:t>
            </a:r>
            <a:r>
              <a:rPr lang="en-US" dirty="0"/>
              <a:t> da data.</a:t>
            </a:r>
          </a:p>
          <a:p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OK,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analise</a:t>
            </a:r>
            <a:r>
              <a:rPr lang="en-US" dirty="0"/>
              <a:t>? Se Sim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aprovo</a:t>
            </a:r>
            <a:r>
              <a:rPr lang="en-US" dirty="0"/>
              <a:t>? Se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no valor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2926" y="4424016"/>
            <a:ext cx="1092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correto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é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Solicitada</a:t>
            </a:r>
            <a:r>
              <a:rPr lang="en-US" dirty="0"/>
              <a:t> </a:t>
            </a:r>
            <a:r>
              <a:rPr lang="en-US" dirty="0" err="1"/>
              <a:t>prorrogação</a:t>
            </a:r>
            <a:r>
              <a:rPr lang="en-US" dirty="0"/>
              <a:t> da data: </a:t>
            </a:r>
            <a:r>
              <a:rPr lang="en-US" dirty="0" err="1"/>
              <a:t>Amarelo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Prorrogação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: Verde (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solicitada</a:t>
            </a:r>
            <a:r>
              <a:rPr lang="en-US" dirty="0"/>
              <a:t> nova </a:t>
            </a:r>
            <a:r>
              <a:rPr lang="en-US" dirty="0" err="1"/>
              <a:t>prorrogação</a:t>
            </a:r>
            <a:r>
              <a:rPr lang="en-US" dirty="0"/>
              <a:t>, </a:t>
            </a:r>
            <a:r>
              <a:rPr lang="en-US" dirty="0" err="1"/>
              <a:t>ficará</a:t>
            </a:r>
            <a:r>
              <a:rPr lang="en-US" dirty="0"/>
              <a:t> </a:t>
            </a:r>
            <a:r>
              <a:rPr lang="en-US" dirty="0" err="1"/>
              <a:t>Amarelo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reprovada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Atrasado</a:t>
            </a:r>
            <a:r>
              <a:rPr lang="en-US" dirty="0"/>
              <a:t>: </a:t>
            </a:r>
            <a:r>
              <a:rPr lang="en-US" dirty="0" err="1"/>
              <a:t>Vermelho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alterações</a:t>
            </a:r>
            <a:r>
              <a:rPr lang="en-US" dirty="0"/>
              <a:t>: Default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692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612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Simionato</dc:creator>
  <cp:lastModifiedBy>Mauro Trevisan</cp:lastModifiedBy>
  <cp:revision>16</cp:revision>
  <dcterms:created xsi:type="dcterms:W3CDTF">2017-04-10T16:37:41Z</dcterms:created>
  <dcterms:modified xsi:type="dcterms:W3CDTF">2017-04-19T16:47:51Z</dcterms:modified>
</cp:coreProperties>
</file>