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97" r:id="rId7"/>
    <p:sldId id="298" r:id="rId8"/>
    <p:sldId id="288" r:id="rId9"/>
    <p:sldId id="294" r:id="rId10"/>
    <p:sldId id="287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j7IwNE7gRUa+uEbLpWJ5UUyOmr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1" autoAdjust="0"/>
    <p:restoredTop sz="94434" autoAdjust="0"/>
  </p:normalViewPr>
  <p:slideViewPr>
    <p:cSldViewPr snapToGrid="0">
      <p:cViewPr>
        <p:scale>
          <a:sx n="50" d="100"/>
          <a:sy n="50" d="100"/>
        </p:scale>
        <p:origin x="2214" y="5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38" Type="http://customschemas.google.com/relationships/presentationmetadata" Target="metadata"/><Relationship Id="rId2" Type="http://schemas.openxmlformats.org/officeDocument/2006/relationships/slide" Target="slides/slide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FFA422-AC6A-49A8-9799-5DD9EE0FDEB3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07A6259E-28FA-488E-B552-4EE05A342F56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algn="just" rtl="0"/>
          <a:r>
            <a:rPr lang="es-CO" sz="2000" b="0" i="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En la empresa cruz verde se evidencia que el área de investigación y seguridad física, no cuenta con un manejo de información indicado, puesto que a la hora de generar, validar y gestionar la información; no es clara ya que se maneja de forma manual y esto implica qué, los empleados se demoren en sus tareas. Dado a que a la hora de la ejecución de un informe se incumplen los tiempos de entrega</a:t>
          </a:r>
          <a:r>
            <a:rPr lang="es-CO" sz="2000" b="0" i="0" dirty="0" smtClean="0">
              <a:solidFill>
                <a:schemeClr val="tx1">
                  <a:lumMod val="75000"/>
                  <a:lumOff val="25000"/>
                </a:schemeClr>
              </a:solidFill>
            </a:rPr>
            <a:t>.</a:t>
          </a:r>
          <a:endParaRPr lang="es-CO" sz="2000" b="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981404E9-1D91-4B04-8CBC-663F80E5D3B1}" type="parTrans" cxnId="{F1C65FBE-B19D-4D0A-8773-8FE13EF1F164}">
      <dgm:prSet/>
      <dgm:spPr/>
      <dgm:t>
        <a:bodyPr/>
        <a:lstStyle/>
        <a:p>
          <a:endParaRPr lang="es-CO"/>
        </a:p>
      </dgm:t>
    </dgm:pt>
    <dgm:pt modelId="{135DFC31-23E3-4599-94E3-067B0137E47B}" type="sibTrans" cxnId="{F1C65FBE-B19D-4D0A-8773-8FE13EF1F164}">
      <dgm:prSet/>
      <dgm:spPr/>
      <dgm:t>
        <a:bodyPr/>
        <a:lstStyle/>
        <a:p>
          <a:endParaRPr lang="es-CO"/>
        </a:p>
      </dgm:t>
    </dgm:pt>
    <dgm:pt modelId="{D9C57131-3976-40E7-B23F-C21F4CFC3CDF}" type="pres">
      <dgm:prSet presAssocID="{75FFA422-AC6A-49A8-9799-5DD9EE0FDEB3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66B7B86C-AC89-4C90-A898-CDB4F844D0C3}" type="pres">
      <dgm:prSet presAssocID="{07A6259E-28FA-488E-B552-4EE05A342F56}" presName="comp" presStyleCnt="0"/>
      <dgm:spPr/>
    </dgm:pt>
    <dgm:pt modelId="{6BB3F468-D28D-4363-8673-0190BA34E798}" type="pres">
      <dgm:prSet presAssocID="{07A6259E-28FA-488E-B552-4EE05A342F56}" presName="box" presStyleLbl="node1" presStyleIdx="0" presStyleCnt="1"/>
      <dgm:spPr/>
      <dgm:t>
        <a:bodyPr/>
        <a:lstStyle/>
        <a:p>
          <a:endParaRPr lang="es-CO"/>
        </a:p>
      </dgm:t>
    </dgm:pt>
    <dgm:pt modelId="{688FD174-04DF-4E24-826B-87F1954816E3}" type="pres">
      <dgm:prSet presAssocID="{07A6259E-28FA-488E-B552-4EE05A342F56}" presName="img" presStyleLbl="fgImgPlace1" presStyleIdx="0" presStyleCnt="1" custScaleX="112284" custLinFactNeighborX="-8057" custLinFactNeighborY="-78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E34AA48E-8DAA-401F-8C74-438E30F24D1C}" type="pres">
      <dgm:prSet presAssocID="{07A6259E-28FA-488E-B552-4EE05A342F56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5F29882-D311-4FFF-B154-5C8A6079804B}" type="presOf" srcId="{07A6259E-28FA-488E-B552-4EE05A342F56}" destId="{E34AA48E-8DAA-401F-8C74-438E30F24D1C}" srcOrd="1" destOrd="0" presId="urn:microsoft.com/office/officeart/2005/8/layout/vList4"/>
    <dgm:cxn modelId="{C8CB4055-6CD6-4710-93A8-3DB2FA39F183}" type="presOf" srcId="{07A6259E-28FA-488E-B552-4EE05A342F56}" destId="{6BB3F468-D28D-4363-8673-0190BA34E798}" srcOrd="0" destOrd="0" presId="urn:microsoft.com/office/officeart/2005/8/layout/vList4"/>
    <dgm:cxn modelId="{F1C65FBE-B19D-4D0A-8773-8FE13EF1F164}" srcId="{75FFA422-AC6A-49A8-9799-5DD9EE0FDEB3}" destId="{07A6259E-28FA-488E-B552-4EE05A342F56}" srcOrd="0" destOrd="0" parTransId="{981404E9-1D91-4B04-8CBC-663F80E5D3B1}" sibTransId="{135DFC31-23E3-4599-94E3-067B0137E47B}"/>
    <dgm:cxn modelId="{D0494FE7-697E-4FBB-AF30-45395AC726CA}" type="presOf" srcId="{75FFA422-AC6A-49A8-9799-5DD9EE0FDEB3}" destId="{D9C57131-3976-40E7-B23F-C21F4CFC3CDF}" srcOrd="0" destOrd="0" presId="urn:microsoft.com/office/officeart/2005/8/layout/vList4"/>
    <dgm:cxn modelId="{BC8209F5-434B-43AB-9BC2-804F833A9ED3}" type="presParOf" srcId="{D9C57131-3976-40E7-B23F-C21F4CFC3CDF}" destId="{66B7B86C-AC89-4C90-A898-CDB4F844D0C3}" srcOrd="0" destOrd="0" presId="urn:microsoft.com/office/officeart/2005/8/layout/vList4"/>
    <dgm:cxn modelId="{2379A68D-E2BB-45EB-9315-1D71482EBB31}" type="presParOf" srcId="{66B7B86C-AC89-4C90-A898-CDB4F844D0C3}" destId="{6BB3F468-D28D-4363-8673-0190BA34E798}" srcOrd="0" destOrd="0" presId="urn:microsoft.com/office/officeart/2005/8/layout/vList4"/>
    <dgm:cxn modelId="{0F558866-036D-4F73-B5F2-931D3E81DFF2}" type="presParOf" srcId="{66B7B86C-AC89-4C90-A898-CDB4F844D0C3}" destId="{688FD174-04DF-4E24-826B-87F1954816E3}" srcOrd="1" destOrd="0" presId="urn:microsoft.com/office/officeart/2005/8/layout/vList4"/>
    <dgm:cxn modelId="{EC285C26-9ECC-4E30-8A0F-5D4D230515F4}" type="presParOf" srcId="{66B7B86C-AC89-4C90-A898-CDB4F844D0C3}" destId="{E34AA48E-8DAA-401F-8C74-438E30F24D1C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FFA422-AC6A-49A8-9799-5DD9EE0FDEB3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07A6259E-28FA-488E-B552-4EE05A342F56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algn="just" rtl="0"/>
          <a:r>
            <a:rPr lang="es-E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  <a:sym typeface="Calibri"/>
            </a:rPr>
            <a:t>Crear e implementar </a:t>
          </a:r>
          <a:r>
            <a:rPr lang="es-E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</a:rPr>
            <a:t>un sistema de información </a:t>
          </a:r>
          <a:r>
            <a:rPr lang="es-ES" sz="2000" smtClean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</a:rPr>
            <a:t>web CRM </a:t>
          </a:r>
          <a:r>
            <a:rPr lang="es-E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</a:rPr>
            <a:t>TOOLS </a:t>
          </a:r>
          <a:r>
            <a:rPr lang="es-E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  <a:sym typeface="Calibri"/>
            </a:rPr>
            <a:t>con la capacidad de suministrar, almacenar y verificar información en tiempo real, para la optimización de datos con el fin de aligerar los procesos internos </a:t>
          </a:r>
          <a:r>
            <a:rPr lang="es-ES" sz="2000" dirty="0" smtClean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rPr>
            <a:t>dependiendo de la necesidad del área de Seguridad y control riesgo de la empresa Cruz verde.</a:t>
          </a:r>
          <a:endParaRPr lang="es-CO" sz="2000" b="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981404E9-1D91-4B04-8CBC-663F80E5D3B1}" type="parTrans" cxnId="{F1C65FBE-B19D-4D0A-8773-8FE13EF1F164}">
      <dgm:prSet/>
      <dgm:spPr/>
      <dgm:t>
        <a:bodyPr/>
        <a:lstStyle/>
        <a:p>
          <a:endParaRPr lang="es-CO"/>
        </a:p>
      </dgm:t>
    </dgm:pt>
    <dgm:pt modelId="{135DFC31-23E3-4599-94E3-067B0137E47B}" type="sibTrans" cxnId="{F1C65FBE-B19D-4D0A-8773-8FE13EF1F164}">
      <dgm:prSet/>
      <dgm:spPr/>
      <dgm:t>
        <a:bodyPr/>
        <a:lstStyle/>
        <a:p>
          <a:endParaRPr lang="es-CO"/>
        </a:p>
      </dgm:t>
    </dgm:pt>
    <dgm:pt modelId="{D9C57131-3976-40E7-B23F-C21F4CFC3CDF}" type="pres">
      <dgm:prSet presAssocID="{75FFA422-AC6A-49A8-9799-5DD9EE0FDEB3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66B7B86C-AC89-4C90-A898-CDB4F844D0C3}" type="pres">
      <dgm:prSet presAssocID="{07A6259E-28FA-488E-B552-4EE05A342F56}" presName="comp" presStyleCnt="0"/>
      <dgm:spPr/>
    </dgm:pt>
    <dgm:pt modelId="{6BB3F468-D28D-4363-8673-0190BA34E798}" type="pres">
      <dgm:prSet presAssocID="{07A6259E-28FA-488E-B552-4EE05A342F56}" presName="box" presStyleLbl="node1" presStyleIdx="0" presStyleCnt="1" custLinFactNeighborX="111" custLinFactNeighborY="18361"/>
      <dgm:spPr/>
      <dgm:t>
        <a:bodyPr/>
        <a:lstStyle/>
        <a:p>
          <a:endParaRPr lang="es-CO"/>
        </a:p>
      </dgm:t>
    </dgm:pt>
    <dgm:pt modelId="{688FD174-04DF-4E24-826B-87F1954816E3}" type="pres">
      <dgm:prSet presAssocID="{07A6259E-28FA-488E-B552-4EE05A342F56}" presName="img" presStyleLbl="fgImgPlace1" presStyleIdx="0" presStyleCnt="1" custScaleX="112284" custLinFactNeighborX="-8057" custLinFactNeighborY="-78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E34AA48E-8DAA-401F-8C74-438E30F24D1C}" type="pres">
      <dgm:prSet presAssocID="{07A6259E-28FA-488E-B552-4EE05A342F56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AA5F8074-EF02-4C93-B056-CB78B598FF98}" type="presOf" srcId="{07A6259E-28FA-488E-B552-4EE05A342F56}" destId="{6BB3F468-D28D-4363-8673-0190BA34E798}" srcOrd="0" destOrd="0" presId="urn:microsoft.com/office/officeart/2005/8/layout/vList4"/>
    <dgm:cxn modelId="{3B433E64-38F3-480B-AEB7-F05517201383}" type="presOf" srcId="{07A6259E-28FA-488E-B552-4EE05A342F56}" destId="{E34AA48E-8DAA-401F-8C74-438E30F24D1C}" srcOrd="1" destOrd="0" presId="urn:microsoft.com/office/officeart/2005/8/layout/vList4"/>
    <dgm:cxn modelId="{F1C65FBE-B19D-4D0A-8773-8FE13EF1F164}" srcId="{75FFA422-AC6A-49A8-9799-5DD9EE0FDEB3}" destId="{07A6259E-28FA-488E-B552-4EE05A342F56}" srcOrd="0" destOrd="0" parTransId="{981404E9-1D91-4B04-8CBC-663F80E5D3B1}" sibTransId="{135DFC31-23E3-4599-94E3-067B0137E47B}"/>
    <dgm:cxn modelId="{525700D8-6B9E-4E8F-8A9A-8EB98359AAB4}" type="presOf" srcId="{75FFA422-AC6A-49A8-9799-5DD9EE0FDEB3}" destId="{D9C57131-3976-40E7-B23F-C21F4CFC3CDF}" srcOrd="0" destOrd="0" presId="urn:microsoft.com/office/officeart/2005/8/layout/vList4"/>
    <dgm:cxn modelId="{A440350A-7620-48A3-A9AC-3DF6AD4727F9}" type="presParOf" srcId="{D9C57131-3976-40E7-B23F-C21F4CFC3CDF}" destId="{66B7B86C-AC89-4C90-A898-CDB4F844D0C3}" srcOrd="0" destOrd="0" presId="urn:microsoft.com/office/officeart/2005/8/layout/vList4"/>
    <dgm:cxn modelId="{9E8990EC-A0F9-49A2-AEB2-096C07C9849F}" type="presParOf" srcId="{66B7B86C-AC89-4C90-A898-CDB4F844D0C3}" destId="{6BB3F468-D28D-4363-8673-0190BA34E798}" srcOrd="0" destOrd="0" presId="urn:microsoft.com/office/officeart/2005/8/layout/vList4"/>
    <dgm:cxn modelId="{DFCC5BC4-5D78-4C00-B390-0F7879C34268}" type="presParOf" srcId="{66B7B86C-AC89-4C90-A898-CDB4F844D0C3}" destId="{688FD174-04DF-4E24-826B-87F1954816E3}" srcOrd="1" destOrd="0" presId="urn:microsoft.com/office/officeart/2005/8/layout/vList4"/>
    <dgm:cxn modelId="{76042E12-C86E-48F0-996F-0286B3490A43}" type="presParOf" srcId="{66B7B86C-AC89-4C90-A898-CDB4F844D0C3}" destId="{E34AA48E-8DAA-401F-8C74-438E30F24D1C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B3F468-D28D-4363-8673-0190BA34E798}">
      <dsp:nvSpPr>
        <dsp:cNvPr id="0" name=""/>
        <dsp:cNvSpPr/>
      </dsp:nvSpPr>
      <dsp:spPr>
        <a:xfrm>
          <a:off x="0" y="0"/>
          <a:ext cx="8461612" cy="3270557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just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0" i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En la empresa cruz verde se evidencia que el área de investigación y seguridad física, no cuenta con un manejo de información indicado, puesto que a la hora de generar, validar y gestionar la información; no es clara ya que se maneja de forma manual y esto implica qué, los empleados se demoren en sus tareas. Dado a que a la hora de la ejecución de un informe se incumplen los tiempos de entrega</a:t>
          </a:r>
          <a:r>
            <a:rPr lang="es-CO" sz="2000" b="0" i="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.</a:t>
          </a:r>
          <a:endParaRPr lang="es-CO" sz="2000" b="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2019378" y="0"/>
        <a:ext cx="6442233" cy="3270557"/>
      </dsp:txXfrm>
    </dsp:sp>
    <dsp:sp modelId="{688FD174-04DF-4E24-826B-87F1954816E3}">
      <dsp:nvSpPr>
        <dsp:cNvPr id="0" name=""/>
        <dsp:cNvSpPr/>
      </dsp:nvSpPr>
      <dsp:spPr>
        <a:xfrm>
          <a:off x="86762" y="325014"/>
          <a:ext cx="1900207" cy="2616445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B3F468-D28D-4363-8673-0190BA34E798}">
      <dsp:nvSpPr>
        <dsp:cNvPr id="0" name=""/>
        <dsp:cNvSpPr/>
      </dsp:nvSpPr>
      <dsp:spPr>
        <a:xfrm>
          <a:off x="0" y="0"/>
          <a:ext cx="8461612" cy="3270557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just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  <a:sym typeface="Calibri"/>
            </a:rPr>
            <a:t>Crear e implementar </a:t>
          </a:r>
          <a:r>
            <a:rPr lang="es-ES" sz="20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</a:rPr>
            <a:t>un sistema de información </a:t>
          </a:r>
          <a:r>
            <a:rPr lang="es-ES" sz="2000" kern="1200" smtClean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</a:rPr>
            <a:t>web CRM </a:t>
          </a:r>
          <a:r>
            <a:rPr lang="es-ES" sz="20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</a:rPr>
            <a:t>TOOLS </a:t>
          </a:r>
          <a:r>
            <a:rPr lang="es-ES" sz="20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  <a:sym typeface="Calibri"/>
            </a:rPr>
            <a:t>con la capacidad de suministrar, almacenar y verificar información en tiempo real, para la optimización de datos con el fin de aligerar los procesos internos </a:t>
          </a:r>
          <a:r>
            <a:rPr lang="es-ES" sz="2000" kern="1200" dirty="0" smtClean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rPr>
            <a:t>dependiendo de la necesidad del área de Seguridad y control riesgo de la empresa Cruz verde.</a:t>
          </a:r>
          <a:endParaRPr lang="es-CO" sz="2000" b="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2019378" y="0"/>
        <a:ext cx="6442233" cy="3270557"/>
      </dsp:txXfrm>
    </dsp:sp>
    <dsp:sp modelId="{688FD174-04DF-4E24-826B-87F1954816E3}">
      <dsp:nvSpPr>
        <dsp:cNvPr id="0" name=""/>
        <dsp:cNvSpPr/>
      </dsp:nvSpPr>
      <dsp:spPr>
        <a:xfrm>
          <a:off x="86762" y="325014"/>
          <a:ext cx="1900207" cy="2616445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40134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32851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111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11042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17145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9693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CO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937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CO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6210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CO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11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2" name="Google Shape;35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80495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png"/><Relationship Id="rId4" Type="http://schemas.openxmlformats.org/officeDocument/2006/relationships/image" Target="../media/image1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fraestructura">
  <p:cSld name="Infraestructura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295" y="-40944"/>
            <a:ext cx="9366758" cy="702506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4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431"/>
            </a:srgbClr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4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34"/>
          <p:cNvPicPr preferRelativeResize="0"/>
          <p:nvPr/>
        </p:nvPicPr>
        <p:blipFill rotWithShape="1">
          <a:blip r:embed="rId3">
            <a:alphaModFix/>
          </a:blip>
          <a:srcRect l="46767" b="14698"/>
          <a:stretch/>
        </p:blipFill>
        <p:spPr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4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CO" sz="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ación 2">
  <p:cSld name="Formación 2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3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431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43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43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43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CO" sz="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ustrial 2">
  <p:cSld name="Industrial 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44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86" name="Google Shape;86;p44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431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7" name="Google Shape;87;p44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44"/>
            <p:cNvPicPr preferRelativeResize="0"/>
            <p:nvPr/>
          </p:nvPicPr>
          <p:blipFill rotWithShape="1">
            <a:blip r:embed="rId4">
              <a:alphaModFix/>
            </a:blip>
            <a:srcRect t="14312" r="17370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" name="Google Shape;89;p44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44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CO" sz="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ro">
  <p:cSld name="Agro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207278" y="0"/>
            <a:ext cx="8936719" cy="689894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45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431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45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45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45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CO" sz="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>
  <p:cSld name="1_Título y objeto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5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5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5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ación">
  <p:cSld name="Formació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6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25" name="Google Shape;25;p36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431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" name="Google Shape;26;p36"/>
            <p:cNvPicPr preferRelativeResize="0"/>
            <p:nvPr/>
          </p:nvPicPr>
          <p:blipFill rotWithShape="1">
            <a:blip r:embed="rId2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36"/>
            <p:cNvPicPr preferRelativeResize="0"/>
            <p:nvPr/>
          </p:nvPicPr>
          <p:blipFill rotWithShape="1">
            <a:blip r:embed="rId3">
              <a:alphaModFix/>
            </a:blip>
            <a:srcRect t="14312" r="17370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28;p3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" name="Google Shape;29;p36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6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CO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GC-F--004 V.01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06179" y="607767"/>
            <a:ext cx="3593005" cy="3593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Portada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70973" y="1889901"/>
            <a:ext cx="3267075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7"/>
          <p:cNvPicPr preferRelativeResize="0"/>
          <p:nvPr/>
        </p:nvPicPr>
        <p:blipFill rotWithShape="1">
          <a:blip r:embed="rId3">
            <a:alphaModFix/>
          </a:blip>
          <a:srcRect l="10521" t="17753" r="14498" b="22946"/>
          <a:stretch/>
        </p:blipFill>
        <p:spPr>
          <a:xfrm>
            <a:off x="-90899" y="-71436"/>
            <a:ext cx="9270122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8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8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38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leo">
  <p:cSld name="Empleo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39"/>
          <p:cNvGrpSpPr/>
          <p:nvPr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43" name="Google Shape;43;p39" descr="D:\Fotos\Empleo\10 Final_22.jpg"/>
            <p:cNvPicPr preferRelativeResize="0"/>
            <p:nvPr/>
          </p:nvPicPr>
          <p:blipFill rotWithShape="1">
            <a:blip r:embed="rId2">
              <a:alphaModFix/>
            </a:blip>
            <a:srcRect b="-10827"/>
            <a:stretch/>
          </p:blipFill>
          <p:spPr>
            <a:xfrm>
              <a:off x="0" y="-611035"/>
              <a:ext cx="9144000" cy="8358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" name="Google Shape;44;p39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431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39"/>
            <p:cNvSpPr txBox="1"/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342900" marR="0" lvl="0" indent="-139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6" name="Google Shape;46;p39"/>
            <p:cNvPicPr preferRelativeResize="0"/>
            <p:nvPr/>
          </p:nvPicPr>
          <p:blipFill rotWithShape="1">
            <a:blip r:embed="rId3">
              <a:alphaModFix/>
            </a:blip>
            <a:srcRect l="46767" b="14698"/>
            <a:stretch/>
          </p:blipFill>
          <p:spPr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3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3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" name="Google Shape;49;p39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CO" sz="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rendimiento">
  <p:cSld name="Emprendimien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40" descr="D:\Fotos\Fondo Emprender\emprendedores\_MG_4258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-1"/>
            <a:ext cx="91439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40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431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40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" name="Google Shape;54;p40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40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CO" sz="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orld Skills">
  <p:cSld name="World Skill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"/>
            <a:ext cx="9144001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" name="Google Shape;60;p41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61" name="Google Shape;61;p41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431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2" name="Google Shape;62;p41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41"/>
            <p:cNvPicPr preferRelativeResize="0"/>
            <p:nvPr/>
          </p:nvPicPr>
          <p:blipFill rotWithShape="1">
            <a:blip r:embed="rId4">
              <a:alphaModFix/>
            </a:blip>
            <a:srcRect t="14312" r="17370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" name="Google Shape;64;p41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41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CO" sz="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ustrial">
  <p:cSld name="Industri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42"/>
          <p:cNvPicPr preferRelativeResize="0"/>
          <p:nvPr/>
        </p:nvPicPr>
        <p:blipFill rotWithShape="1">
          <a:blip r:embed="rId2">
            <a:alphaModFix/>
          </a:blip>
          <a:srcRect b="-934"/>
          <a:stretch/>
        </p:blipFill>
        <p:spPr>
          <a:xfrm>
            <a:off x="-1" y="0"/>
            <a:ext cx="9144001" cy="698412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42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431"/>
            </a:srgbClr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42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42"/>
          <p:cNvPicPr preferRelativeResize="0"/>
          <p:nvPr/>
        </p:nvPicPr>
        <p:blipFill rotWithShape="1">
          <a:blip r:embed="rId3">
            <a:alphaModFix/>
          </a:blip>
          <a:srcRect l="46767" b="14698"/>
          <a:stretch/>
        </p:blipFill>
        <p:spPr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42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CO" sz="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CO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Hoja_de_c_lculo_de_Microsoft_Excel3.xlsx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Hoja_de_c_lculo_de_Microsoft_Excel2.xlsx"/><Relationship Id="rId5" Type="http://schemas.openxmlformats.org/officeDocument/2006/relationships/image" Target="../media/image35.emf"/><Relationship Id="rId4" Type="http://schemas.openxmlformats.org/officeDocument/2006/relationships/package" Target="../embeddings/Hoja_de_c_lculo_de_Microsoft_Excel1.xlsx"/><Relationship Id="rId9" Type="http://schemas.openxmlformats.org/officeDocument/2006/relationships/image" Target="../media/image3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/>
        </p:nvSpPr>
        <p:spPr>
          <a:xfrm>
            <a:off x="932397" y="221779"/>
            <a:ext cx="8481837" cy="93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A5"/>
              </a:buClr>
              <a:buSzPts val="6000"/>
              <a:buFont typeface="Calibri"/>
              <a:buNone/>
            </a:pPr>
            <a:r>
              <a:rPr lang="es-CO" sz="5400" b="1" i="0" u="none" strike="noStrike" cap="none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CRM </a:t>
            </a:r>
            <a:r>
              <a:rPr lang="es-CO" sz="54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TOOLS</a:t>
            </a:r>
            <a:endParaRPr sz="12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2"/>
          <p:cNvSpPr txBox="1"/>
          <p:nvPr/>
        </p:nvSpPr>
        <p:spPr>
          <a:xfrm>
            <a:off x="1127578" y="5296746"/>
            <a:ext cx="6020954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5400"/>
              <a:buFont typeface="Calibri"/>
              <a:buNone/>
            </a:pPr>
            <a:r>
              <a:rPr lang="es-CO" sz="5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GRACIAS</a:t>
            </a:r>
            <a:endParaRPr sz="5400" b="0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6" name="Google Shape;356;p32"/>
          <p:cNvPicPr preferRelativeResize="0"/>
          <p:nvPr/>
        </p:nvPicPr>
        <p:blipFill rotWithShape="1">
          <a:blip r:embed="rId4">
            <a:alphaModFix/>
          </a:blip>
          <a:srcRect l="50000" t="11628" r="-3743" b="17500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/>
        </p:nvSpPr>
        <p:spPr>
          <a:xfrm>
            <a:off x="2595829" y="455418"/>
            <a:ext cx="5664870" cy="93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4000" b="0" i="0" u="none" strike="noStrike" cap="none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INTEGRANTES</a:t>
            </a:r>
            <a:endParaRPr sz="40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3467284" y="2564413"/>
            <a:ext cx="5503295" cy="275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s-CO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Brayan </a:t>
            </a:r>
            <a:r>
              <a:rPr lang="es-C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Camilo Pérez </a:t>
            </a:r>
            <a:r>
              <a:rPr lang="es-CO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Gutiérrez</a:t>
            </a:r>
          </a:p>
          <a:p>
            <a:pPr marL="342900" indent="-34290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s-C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Edwin Mauricio Velásquez </a:t>
            </a:r>
            <a:r>
              <a:rPr lang="es-CO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Cuesta</a:t>
            </a:r>
            <a:endParaRPr lang="es-CO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s-C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Jhon Jairo Torres Sánchez</a:t>
            </a:r>
            <a:endParaRPr lang="es-CO" sz="24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s-CO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Richard </a:t>
            </a:r>
            <a:r>
              <a:rPr lang="es-C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Madera Hoyos</a:t>
            </a:r>
          </a:p>
          <a:p>
            <a:pPr marL="342900" indent="-34290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</a:pPr>
            <a:endParaRPr lang="es-CO" sz="24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</a:pPr>
            <a:endParaRPr lang="es-CO" dirty="0" smtClean="0"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992" y="2559695"/>
            <a:ext cx="1973249" cy="2759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 txBox="1">
            <a:spLocks noGrp="1"/>
          </p:cNvSpPr>
          <p:nvPr>
            <p:ph type="title"/>
          </p:nvPr>
        </p:nvSpPr>
        <p:spPr>
          <a:xfrm>
            <a:off x="2720975" y="4808538"/>
            <a:ext cx="6423025" cy="1592262"/>
          </a:xfrm>
          <a:prstGeom prst="rect">
            <a:avLst/>
          </a:prstGeom>
          <a:solidFill>
            <a:srgbClr val="8A8A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CO"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sz="4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6179" y="607767"/>
            <a:ext cx="3593005" cy="3593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/>
          <p:nvPr/>
        </p:nvSpPr>
        <p:spPr>
          <a:xfrm rot="-803363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-136478" y="324984"/>
            <a:ext cx="9570657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5400" lvl="0">
              <a:buClr>
                <a:schemeClr val="dk1"/>
              </a:buClr>
              <a:buSzPts val="3200"/>
            </a:pPr>
            <a:r>
              <a:rPr lang="es-ES" sz="4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DROGUERÍAS Y FARMACIAS CRUZ VERDE</a:t>
            </a:r>
            <a:endParaRPr lang="es-ES" sz="4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val="1583467343"/>
              </p:ext>
            </p:extLst>
          </p:nvPr>
        </p:nvGraphicFramePr>
        <p:xfrm>
          <a:off x="354842" y="2487017"/>
          <a:ext cx="8461612" cy="3270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/>
          <p:nvPr/>
        </p:nvSpPr>
        <p:spPr>
          <a:xfrm rot="-803363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8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8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8"/>
          <p:cNvSpPr txBox="1"/>
          <p:nvPr/>
        </p:nvSpPr>
        <p:spPr>
          <a:xfrm>
            <a:off x="1694310" y="395443"/>
            <a:ext cx="9069906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480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480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" name="Diagrama 17"/>
          <p:cNvGraphicFramePr/>
          <p:nvPr>
            <p:extLst>
              <p:ext uri="{D42A27DB-BD31-4B8C-83A1-F6EECF244321}">
                <p14:modId xmlns:p14="http://schemas.microsoft.com/office/powerpoint/2010/main" val="3613502176"/>
              </p:ext>
            </p:extLst>
          </p:nvPr>
        </p:nvGraphicFramePr>
        <p:xfrm>
          <a:off x="364273" y="2510736"/>
          <a:ext cx="8461612" cy="3270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46344" y="2605410"/>
            <a:ext cx="846280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dirty="0"/>
              <a:t>Administrar la información del área de investigaciones con todos los procesos y subprocesos que se </a:t>
            </a:r>
            <a:r>
              <a:rPr lang="es-ES" dirty="0" smtClean="0"/>
              <a:t>maneja con un control de acceso al aplicativo.</a:t>
            </a:r>
          </a:p>
          <a:p>
            <a:pPr fontAlgn="base"/>
            <a:endParaRPr lang="es-E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dirty="0" smtClean="0"/>
              <a:t>Gestionar </a:t>
            </a:r>
            <a:r>
              <a:rPr lang="es-ES" dirty="0"/>
              <a:t>la información </a:t>
            </a:r>
            <a:r>
              <a:rPr lang="es-ES" dirty="0" smtClean="0"/>
              <a:t>y reportes de </a:t>
            </a:r>
            <a:r>
              <a:rPr lang="es-ES" dirty="0"/>
              <a:t>seguridad física </a:t>
            </a:r>
            <a:r>
              <a:rPr lang="es-ES" dirty="0" smtClean="0"/>
              <a:t>para </a:t>
            </a:r>
            <a:r>
              <a:rPr lang="es-ES" dirty="0"/>
              <a:t>optimización de procesos </a:t>
            </a:r>
            <a:r>
              <a:rPr lang="es-ES" dirty="0" smtClean="0"/>
              <a:t>internos cada uno desde su modulo.</a:t>
            </a:r>
          </a:p>
          <a:p>
            <a:pPr fontAlgn="base"/>
            <a:endParaRPr lang="es-E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dirty="0" smtClean="0"/>
              <a:t>Crea </a:t>
            </a:r>
            <a:r>
              <a:rPr lang="es-ES" dirty="0"/>
              <a:t>una interfaz que permita el cargue de reportes por parte del lideres </a:t>
            </a:r>
            <a:r>
              <a:rPr lang="es-ES" dirty="0" smtClean="0"/>
              <a:t>o usuarios </a:t>
            </a:r>
            <a:r>
              <a:rPr lang="es-ES" dirty="0"/>
              <a:t>del sistema de </a:t>
            </a:r>
            <a:r>
              <a:rPr lang="es-ES" dirty="0" smtClean="0"/>
              <a:t>información.</a:t>
            </a:r>
          </a:p>
          <a:p>
            <a:pPr fontAlgn="base"/>
            <a:endParaRPr lang="es-ES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dirty="0" smtClean="0"/>
              <a:t>Contribuir </a:t>
            </a:r>
            <a:r>
              <a:rPr lang="es-ES" dirty="0"/>
              <a:t>con un seguimiento y control a los de indicadores propuestos por </a:t>
            </a:r>
            <a:r>
              <a:rPr lang="es-ES" dirty="0" smtClean="0"/>
              <a:t>gerencia.</a:t>
            </a:r>
            <a:endParaRPr lang="es-CO" dirty="0"/>
          </a:p>
        </p:txBody>
      </p:sp>
      <p:sp>
        <p:nvSpPr>
          <p:cNvPr id="4" name="Google Shape;162;p8"/>
          <p:cNvSpPr txBox="1"/>
          <p:nvPr/>
        </p:nvSpPr>
        <p:spPr>
          <a:xfrm>
            <a:off x="1694310" y="395443"/>
            <a:ext cx="9069906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480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</a:t>
            </a:r>
            <a:r>
              <a:rPr lang="es-CO" sz="480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ESPECIFICOS</a:t>
            </a:r>
            <a:endParaRPr sz="480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31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/>
          <p:nvPr/>
        </p:nvSpPr>
        <p:spPr>
          <a:xfrm>
            <a:off x="364273" y="324984"/>
            <a:ext cx="90699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ts val="5400"/>
            </a:pPr>
            <a:r>
              <a:rPr lang="es-CO" sz="4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ENTIDAD - RELACION</a:t>
            </a:r>
            <a:endParaRPr lang="es-CO" sz="4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485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8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/>
          <p:nvPr/>
        </p:nvSpPr>
        <p:spPr>
          <a:xfrm>
            <a:off x="364273" y="324984"/>
            <a:ext cx="90699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4400" dirty="0" smtClean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DIAGRAMA DE GANTT</a:t>
            </a:r>
            <a:endParaRPr sz="44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032" y="1635617"/>
            <a:ext cx="9247031" cy="505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5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/>
          <p:nvPr/>
        </p:nvSpPr>
        <p:spPr>
          <a:xfrm>
            <a:off x="364273" y="324984"/>
            <a:ext cx="90699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4400" dirty="0" smtClean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INFORME COSTOS</a:t>
            </a:r>
            <a:endParaRPr sz="44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015922"/>
              </p:ext>
            </p:extLst>
          </p:nvPr>
        </p:nvGraphicFramePr>
        <p:xfrm>
          <a:off x="122311" y="2436338"/>
          <a:ext cx="8968902" cy="2266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2" name="Hoja de cálculo" r:id="rId4" imgW="11677612" imgH="2162001" progId="Excel.Sheet.12">
                  <p:embed/>
                </p:oleObj>
              </mc:Choice>
              <mc:Fallback>
                <p:oleObj name="Hoja de cálculo" r:id="rId4" imgW="11677612" imgH="216200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2311" y="2436338"/>
                        <a:ext cx="8968902" cy="22662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546667"/>
              </p:ext>
            </p:extLst>
          </p:nvPr>
        </p:nvGraphicFramePr>
        <p:xfrm>
          <a:off x="1370487" y="5181291"/>
          <a:ext cx="6324724" cy="454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3" name="Hoja de cálculo" r:id="rId6" imgW="5429313" imgH="390708" progId="Excel.Sheet.12">
                  <p:embed/>
                </p:oleObj>
              </mc:Choice>
              <mc:Fallback>
                <p:oleObj name="Hoja de cálculo" r:id="rId6" imgW="5429313" imgH="39070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70487" y="5181291"/>
                        <a:ext cx="6324724" cy="4549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to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524451"/>
              </p:ext>
            </p:extLst>
          </p:nvPr>
        </p:nvGraphicFramePr>
        <p:xfrm>
          <a:off x="2441740" y="5905339"/>
          <a:ext cx="352425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4" name="Hoja de cálculo" r:id="rId8" imgW="3524379" imgH="209731" progId="Excel.Sheet.12">
                  <p:embed/>
                </p:oleObj>
              </mc:Choice>
              <mc:Fallback>
                <p:oleObj name="Hoja de cálculo" r:id="rId8" imgW="3524379" imgH="20973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41740" y="5905339"/>
                        <a:ext cx="352425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254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255</Words>
  <Application>Microsoft Office PowerPoint</Application>
  <PresentationFormat>Presentación en pantalla (4:3)</PresentationFormat>
  <Paragraphs>29</Paragraphs>
  <Slides>10</Slides>
  <Notes>9</Notes>
  <HiddenSlides>0</HiddenSlides>
  <MMClips>0</MMClips>
  <ScaleCrop>false</ScaleCrop>
  <HeadingPairs>
    <vt:vector size="8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Presentación SENA-GC-F-004-V1</vt:lpstr>
      <vt:lpstr>Hoja de cálculo</vt:lpstr>
      <vt:lpstr>Presentación de PowerPoint</vt:lpstr>
      <vt:lpstr>Presentación de PowerPoint</vt:lpstr>
      <vt:lpstr>PLANTEAMIENTO DEL PROBLEMA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Edwin Mauricio Velasquez Cuesta</cp:lastModifiedBy>
  <cp:revision>47</cp:revision>
  <dcterms:modified xsi:type="dcterms:W3CDTF">2021-06-30T02:13:05Z</dcterms:modified>
</cp:coreProperties>
</file>