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Fjalla One"/>
      <p:regular r:id="rId33"/>
    </p:embeddedFont>
    <p:embeddedFont>
      <p:font typeface="Barlow Semi Condensed Medium"/>
      <p:regular r:id="rId34"/>
      <p:bold r:id="rId35"/>
      <p:italic r:id="rId36"/>
      <p:boldItalic r:id="rId37"/>
    </p:embeddedFont>
    <p:embeddedFont>
      <p:font typeface="Barlow Semi Condense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c1dpyl39QYl9Ruxy/WyxXOqz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BarlowSemiCondensed-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FjallaOne-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arlowSemiCondensedMedium-bold.fntdata"/><Relationship Id="rId12" Type="http://schemas.openxmlformats.org/officeDocument/2006/relationships/slide" Target="slides/slide8.xml"/><Relationship Id="rId34" Type="http://schemas.openxmlformats.org/officeDocument/2006/relationships/font" Target="fonts/BarlowSemiCondensedMedium-regular.fntdata"/><Relationship Id="rId15" Type="http://schemas.openxmlformats.org/officeDocument/2006/relationships/slide" Target="slides/slide11.xml"/><Relationship Id="rId37" Type="http://schemas.openxmlformats.org/officeDocument/2006/relationships/font" Target="fonts/BarlowSemiCondensedMedium-boldItalic.fntdata"/><Relationship Id="rId14" Type="http://schemas.openxmlformats.org/officeDocument/2006/relationships/slide" Target="slides/slide10.xml"/><Relationship Id="rId36" Type="http://schemas.openxmlformats.org/officeDocument/2006/relationships/font" Target="fonts/BarlowSemiCondensedMedium-italic.fntdata"/><Relationship Id="rId17" Type="http://schemas.openxmlformats.org/officeDocument/2006/relationships/slide" Target="slides/slide13.xml"/><Relationship Id="rId39" Type="http://schemas.openxmlformats.org/officeDocument/2006/relationships/font" Target="fonts/BarlowSemiCondensed-bold.fntdata"/><Relationship Id="rId16" Type="http://schemas.openxmlformats.org/officeDocument/2006/relationships/slide" Target="slides/slide12.xml"/><Relationship Id="rId38" Type="http://schemas.openxmlformats.org/officeDocument/2006/relationships/font" Target="fonts/BarlowSemi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f878d5447b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1f878d5447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b0ada13ad0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0" name="Google Shape;780;g1b0ada13ad0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b0ada13a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g1b0ada13ad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f878d5447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g1f878d5447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b0ada13ad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0" name="Google Shape;1070;g1b0ada13ad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1b0ada13ad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7" name="Google Shape;1077;g1b0ada13ad0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b0ada13a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4" name="Google Shape;1084;g1b0ada13ad0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9d8c2c8b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g19d8c2c8b4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2" name="Google Shape;10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b0ada13ad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0" name="Google Shape;1100;g1b0ada13ad0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b0ada13ad0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7" name="Google Shape;1107;g1b0ada13ad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b0ada13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3" name="Google Shape;1113;g1b0ada13a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b0ada13ad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9" name="Google Shape;1119;g1b0ada13ad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1b0ada13ad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7" name="Google Shape;1127;g1b0ada13ad0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b0ada13ad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6" name="Google Shape;1136;g1b0ada13ad0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b0ada13ad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g1b0ada13ad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1f878d5447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8" name="Google Shape;1148;g1f878d5447b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f878d544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1f878d5447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b0ada13ad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g1b0ada13ad0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b0ada13ad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1b0ada13ad0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9d8c2c8b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g19d8c2c8b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b0ada13a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1b0ada13ad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12"/>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12"/>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12"/>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12"/>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12"/>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12"/>
          <p:cNvGrpSpPr/>
          <p:nvPr/>
        </p:nvGrpSpPr>
        <p:grpSpPr>
          <a:xfrm>
            <a:off x="8064275" y="887850"/>
            <a:ext cx="581800" cy="582350"/>
            <a:chOff x="8064275" y="887850"/>
            <a:chExt cx="581800" cy="582350"/>
          </a:xfrm>
        </p:grpSpPr>
        <p:sp>
          <p:nvSpPr>
            <p:cNvPr id="14" name="Google Shape;14;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12"/>
          <p:cNvGrpSpPr/>
          <p:nvPr/>
        </p:nvGrpSpPr>
        <p:grpSpPr>
          <a:xfrm>
            <a:off x="7353050" y="316275"/>
            <a:ext cx="292025" cy="292575"/>
            <a:chOff x="7353050" y="316275"/>
            <a:chExt cx="292025" cy="292575"/>
          </a:xfrm>
        </p:grpSpPr>
        <p:sp>
          <p:nvSpPr>
            <p:cNvPr id="21" name="Google Shape;21;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1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12"/>
          <p:cNvGrpSpPr/>
          <p:nvPr/>
        </p:nvGrpSpPr>
        <p:grpSpPr>
          <a:xfrm>
            <a:off x="5443350" y="289275"/>
            <a:ext cx="175013" cy="27000"/>
            <a:chOff x="5662375" y="212375"/>
            <a:chExt cx="175013" cy="27000"/>
          </a:xfrm>
        </p:grpSpPr>
        <p:sp>
          <p:nvSpPr>
            <p:cNvPr id="32" name="Google Shape;32;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12"/>
          <p:cNvGrpSpPr/>
          <p:nvPr/>
        </p:nvGrpSpPr>
        <p:grpSpPr>
          <a:xfrm>
            <a:off x="8490050" y="170875"/>
            <a:ext cx="175013" cy="27000"/>
            <a:chOff x="5662375" y="212375"/>
            <a:chExt cx="175013" cy="27000"/>
          </a:xfrm>
        </p:grpSpPr>
        <p:sp>
          <p:nvSpPr>
            <p:cNvPr id="36" name="Google Shape;36;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12"/>
          <p:cNvGrpSpPr/>
          <p:nvPr/>
        </p:nvGrpSpPr>
        <p:grpSpPr>
          <a:xfrm>
            <a:off x="8068750" y="1581800"/>
            <a:ext cx="175013" cy="27000"/>
            <a:chOff x="5662375" y="212375"/>
            <a:chExt cx="175013" cy="27000"/>
          </a:xfrm>
        </p:grpSpPr>
        <p:sp>
          <p:nvSpPr>
            <p:cNvPr id="40" name="Google Shape;40;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1" name="Shape 451"/>
        <p:cNvGrpSpPr/>
        <p:nvPr/>
      </p:nvGrpSpPr>
      <p:grpSpPr>
        <a:xfrm>
          <a:off x="0" y="0"/>
          <a:ext cx="0" cy="0"/>
          <a:chOff x="0" y="0"/>
          <a:chExt cx="0" cy="0"/>
        </a:xfrm>
      </p:grpSpPr>
      <p:sp>
        <p:nvSpPr>
          <p:cNvPr id="452" name="Google Shape;452;p21"/>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3" name="Google Shape;453;p21"/>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454" name="Google Shape;454;p21"/>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455" name="Google Shape;455;p21"/>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56" name="Google Shape;456;p21"/>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57" name="Google Shape;457;p21"/>
          <p:cNvGrpSpPr/>
          <p:nvPr/>
        </p:nvGrpSpPr>
        <p:grpSpPr>
          <a:xfrm flipH="1">
            <a:off x="499400" y="959675"/>
            <a:ext cx="581800" cy="582350"/>
            <a:chOff x="8064275" y="887850"/>
            <a:chExt cx="581800" cy="582350"/>
          </a:xfrm>
        </p:grpSpPr>
        <p:sp>
          <p:nvSpPr>
            <p:cNvPr id="458" name="Google Shape;45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21"/>
          <p:cNvGrpSpPr/>
          <p:nvPr/>
        </p:nvGrpSpPr>
        <p:grpSpPr>
          <a:xfrm flipH="1">
            <a:off x="1500400" y="388100"/>
            <a:ext cx="292025" cy="292575"/>
            <a:chOff x="7353050" y="316275"/>
            <a:chExt cx="292025" cy="292575"/>
          </a:xfrm>
        </p:grpSpPr>
        <p:sp>
          <p:nvSpPr>
            <p:cNvPr id="465" name="Google Shape;465;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9" name="Google Shape;469;p21"/>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1"/>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1"/>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1"/>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1"/>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1"/>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5" name="Google Shape;475;p21"/>
          <p:cNvGrpSpPr/>
          <p:nvPr/>
        </p:nvGrpSpPr>
        <p:grpSpPr>
          <a:xfrm flipH="1">
            <a:off x="3527112" y="361100"/>
            <a:ext cx="175013" cy="27000"/>
            <a:chOff x="5662375" y="212375"/>
            <a:chExt cx="175013" cy="27000"/>
          </a:xfrm>
        </p:grpSpPr>
        <p:sp>
          <p:nvSpPr>
            <p:cNvPr id="476" name="Google Shape;476;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21"/>
          <p:cNvGrpSpPr/>
          <p:nvPr/>
        </p:nvGrpSpPr>
        <p:grpSpPr>
          <a:xfrm flipH="1">
            <a:off x="480412" y="242700"/>
            <a:ext cx="175013" cy="27000"/>
            <a:chOff x="5662375" y="212375"/>
            <a:chExt cx="175013" cy="27000"/>
          </a:xfrm>
        </p:grpSpPr>
        <p:sp>
          <p:nvSpPr>
            <p:cNvPr id="480" name="Google Shape;480;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3" name="Google Shape;483;p21"/>
          <p:cNvGrpSpPr/>
          <p:nvPr/>
        </p:nvGrpSpPr>
        <p:grpSpPr>
          <a:xfrm flipH="1">
            <a:off x="901712" y="1653625"/>
            <a:ext cx="175013" cy="27000"/>
            <a:chOff x="5662375" y="212375"/>
            <a:chExt cx="175013" cy="27000"/>
          </a:xfrm>
        </p:grpSpPr>
        <p:sp>
          <p:nvSpPr>
            <p:cNvPr id="484" name="Google Shape;484;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87" name="Google Shape;487;p21"/>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88" name="Google Shape;488;p21"/>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89" name="Google Shape;489;p21"/>
          <p:cNvGrpSpPr/>
          <p:nvPr/>
        </p:nvGrpSpPr>
        <p:grpSpPr>
          <a:xfrm rot="10800000">
            <a:off x="499400" y="3940925"/>
            <a:ext cx="581800" cy="582350"/>
            <a:chOff x="8064275" y="887850"/>
            <a:chExt cx="581800" cy="582350"/>
          </a:xfrm>
        </p:grpSpPr>
        <p:sp>
          <p:nvSpPr>
            <p:cNvPr id="490" name="Google Shape;490;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21"/>
          <p:cNvGrpSpPr/>
          <p:nvPr/>
        </p:nvGrpSpPr>
        <p:grpSpPr>
          <a:xfrm rot="10800000">
            <a:off x="1819575" y="4586750"/>
            <a:ext cx="292025" cy="292575"/>
            <a:chOff x="7353050" y="316275"/>
            <a:chExt cx="292025" cy="292575"/>
          </a:xfrm>
        </p:grpSpPr>
        <p:sp>
          <p:nvSpPr>
            <p:cNvPr id="497" name="Google Shape;497;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21"/>
          <p:cNvGrpSpPr/>
          <p:nvPr/>
        </p:nvGrpSpPr>
        <p:grpSpPr>
          <a:xfrm rot="10800000">
            <a:off x="212525" y="4645550"/>
            <a:ext cx="175000" cy="175000"/>
            <a:chOff x="8792300" y="321275"/>
            <a:chExt cx="175000" cy="175000"/>
          </a:xfrm>
        </p:grpSpPr>
        <p:sp>
          <p:nvSpPr>
            <p:cNvPr id="502" name="Google Shape;502;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21"/>
          <p:cNvGrpSpPr/>
          <p:nvPr/>
        </p:nvGrpSpPr>
        <p:grpSpPr>
          <a:xfrm rot="10800000">
            <a:off x="480412" y="4852325"/>
            <a:ext cx="175013" cy="27000"/>
            <a:chOff x="5662375" y="212375"/>
            <a:chExt cx="175013" cy="27000"/>
          </a:xfrm>
        </p:grpSpPr>
        <p:sp>
          <p:nvSpPr>
            <p:cNvPr id="507" name="Google Shape;507;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21"/>
          <p:cNvGrpSpPr/>
          <p:nvPr/>
        </p:nvGrpSpPr>
        <p:grpSpPr>
          <a:xfrm rot="10800000">
            <a:off x="1054112" y="3898600"/>
            <a:ext cx="175013" cy="27000"/>
            <a:chOff x="5662375" y="212375"/>
            <a:chExt cx="175013" cy="27000"/>
          </a:xfrm>
        </p:grpSpPr>
        <p:sp>
          <p:nvSpPr>
            <p:cNvPr id="511" name="Google Shape;511;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4" name="Shape 5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515" name="Shape 515"/>
        <p:cNvGrpSpPr/>
        <p:nvPr/>
      </p:nvGrpSpPr>
      <p:grpSpPr>
        <a:xfrm>
          <a:off x="0" y="0"/>
          <a:ext cx="0" cy="0"/>
          <a:chOff x="0" y="0"/>
          <a:chExt cx="0" cy="0"/>
        </a:xfrm>
      </p:grpSpPr>
      <p:sp>
        <p:nvSpPr>
          <p:cNvPr id="516" name="Google Shape;516;p23"/>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17" name="Google Shape;517;p23"/>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18" name="Google Shape;518;p23"/>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19" name="Google Shape;519;p23"/>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520" name="Google Shape;520;p23"/>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21" name="Google Shape;521;p23"/>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522" name="Google Shape;522;p23"/>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523" name="Google Shape;523;p23"/>
          <p:cNvGrpSpPr/>
          <p:nvPr/>
        </p:nvGrpSpPr>
        <p:grpSpPr>
          <a:xfrm>
            <a:off x="261711" y="-1158"/>
            <a:ext cx="8550327" cy="3981600"/>
            <a:chOff x="261711" y="-1158"/>
            <a:chExt cx="8550327" cy="3981600"/>
          </a:xfrm>
        </p:grpSpPr>
        <p:cxnSp>
          <p:nvCxnSpPr>
            <p:cNvPr id="524" name="Google Shape;524;p23"/>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525" name="Google Shape;525;p23"/>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526" name="Google Shape;526;p23"/>
            <p:cNvGrpSpPr/>
            <p:nvPr/>
          </p:nvGrpSpPr>
          <p:grpSpPr>
            <a:xfrm rot="10800000">
              <a:off x="343275" y="3300779"/>
              <a:ext cx="344736" cy="345385"/>
              <a:chOff x="7353050" y="316275"/>
              <a:chExt cx="292025" cy="292575"/>
            </a:xfrm>
          </p:grpSpPr>
          <p:sp>
            <p:nvSpPr>
              <p:cNvPr id="527" name="Google Shape;527;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23"/>
            <p:cNvGrpSpPr/>
            <p:nvPr/>
          </p:nvGrpSpPr>
          <p:grpSpPr>
            <a:xfrm rot="10800000">
              <a:off x="8520013" y="714742"/>
              <a:ext cx="292025" cy="292575"/>
              <a:chOff x="7353050" y="316275"/>
              <a:chExt cx="292025" cy="292575"/>
            </a:xfrm>
          </p:grpSpPr>
          <p:sp>
            <p:nvSpPr>
              <p:cNvPr id="532" name="Google Shape;532;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23"/>
            <p:cNvGrpSpPr/>
            <p:nvPr/>
          </p:nvGrpSpPr>
          <p:grpSpPr>
            <a:xfrm rot="10800000">
              <a:off x="261711" y="465077"/>
              <a:ext cx="507562" cy="507984"/>
              <a:chOff x="8064275" y="887850"/>
              <a:chExt cx="581800" cy="582350"/>
            </a:xfrm>
          </p:grpSpPr>
          <p:sp>
            <p:nvSpPr>
              <p:cNvPr id="537" name="Google Shape;537;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543" name="Shape 543"/>
        <p:cNvGrpSpPr/>
        <p:nvPr/>
      </p:nvGrpSpPr>
      <p:grpSpPr>
        <a:xfrm>
          <a:off x="0" y="0"/>
          <a:ext cx="0" cy="0"/>
          <a:chOff x="0" y="0"/>
          <a:chExt cx="0" cy="0"/>
        </a:xfrm>
      </p:grpSpPr>
      <p:cxnSp>
        <p:nvCxnSpPr>
          <p:cNvPr id="544" name="Google Shape;544;p24"/>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545" name="Google Shape;545;p24"/>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546" name="Google Shape;546;p24"/>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547" name="Google Shape;547;p24"/>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548" name="Google Shape;548;p24"/>
          <p:cNvGrpSpPr/>
          <p:nvPr/>
        </p:nvGrpSpPr>
        <p:grpSpPr>
          <a:xfrm flipH="1" rot="5400000">
            <a:off x="7407333" y="1284925"/>
            <a:ext cx="581800" cy="582350"/>
            <a:chOff x="8064275" y="887850"/>
            <a:chExt cx="581800" cy="582350"/>
          </a:xfrm>
        </p:grpSpPr>
        <p:sp>
          <p:nvSpPr>
            <p:cNvPr id="549" name="Google Shape;549;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24"/>
          <p:cNvGrpSpPr/>
          <p:nvPr/>
        </p:nvGrpSpPr>
        <p:grpSpPr>
          <a:xfrm flipH="1" rot="5400000">
            <a:off x="7869720" y="2754200"/>
            <a:ext cx="292025" cy="292575"/>
            <a:chOff x="7353050" y="316275"/>
            <a:chExt cx="292025" cy="292575"/>
          </a:xfrm>
        </p:grpSpPr>
        <p:sp>
          <p:nvSpPr>
            <p:cNvPr id="556" name="Google Shape;556;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0" name="Google Shape;560;p24"/>
          <p:cNvGrpSpPr/>
          <p:nvPr/>
        </p:nvGrpSpPr>
        <p:grpSpPr>
          <a:xfrm flipH="1" rot="5400000">
            <a:off x="8012458" y="178175"/>
            <a:ext cx="175000" cy="175000"/>
            <a:chOff x="8792300" y="321275"/>
            <a:chExt cx="175000" cy="175000"/>
          </a:xfrm>
        </p:grpSpPr>
        <p:sp>
          <p:nvSpPr>
            <p:cNvPr id="561" name="Google Shape;561;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24"/>
          <p:cNvGrpSpPr/>
          <p:nvPr/>
        </p:nvGrpSpPr>
        <p:grpSpPr>
          <a:xfrm rot="5400000">
            <a:off x="7551683" y="3879926"/>
            <a:ext cx="293111" cy="293388"/>
            <a:chOff x="3164039" y="430875"/>
            <a:chExt cx="293111" cy="293388"/>
          </a:xfrm>
        </p:grpSpPr>
        <p:sp>
          <p:nvSpPr>
            <p:cNvPr id="566" name="Google Shape;566;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2" name="Google Shape;572;p24"/>
          <p:cNvGrpSpPr/>
          <p:nvPr/>
        </p:nvGrpSpPr>
        <p:grpSpPr>
          <a:xfrm flipH="1" rot="5400000">
            <a:off x="8259052" y="323144"/>
            <a:ext cx="175013" cy="27000"/>
            <a:chOff x="5662375" y="212375"/>
            <a:chExt cx="175013" cy="27000"/>
          </a:xfrm>
        </p:grpSpPr>
        <p:sp>
          <p:nvSpPr>
            <p:cNvPr id="573" name="Google Shape;573;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76" name="Google Shape;576;p24"/>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577" name="Google Shape;577;p24"/>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578" name="Google Shape;578;p24"/>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579" name="Google Shape;579;p24"/>
          <p:cNvGrpSpPr/>
          <p:nvPr/>
        </p:nvGrpSpPr>
        <p:grpSpPr>
          <a:xfrm rot="5400000">
            <a:off x="621475" y="4062025"/>
            <a:ext cx="581800" cy="582350"/>
            <a:chOff x="8064275" y="887850"/>
            <a:chExt cx="581800" cy="582350"/>
          </a:xfrm>
        </p:grpSpPr>
        <p:sp>
          <p:nvSpPr>
            <p:cNvPr id="580" name="Google Shape;580;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24"/>
          <p:cNvGrpSpPr/>
          <p:nvPr/>
        </p:nvGrpSpPr>
        <p:grpSpPr>
          <a:xfrm rot="5400000">
            <a:off x="1482825" y="3350800"/>
            <a:ext cx="292025" cy="292575"/>
            <a:chOff x="7353050" y="316275"/>
            <a:chExt cx="292025" cy="292575"/>
          </a:xfrm>
        </p:grpSpPr>
        <p:sp>
          <p:nvSpPr>
            <p:cNvPr id="587" name="Google Shape;587;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24"/>
          <p:cNvGrpSpPr/>
          <p:nvPr/>
        </p:nvGrpSpPr>
        <p:grpSpPr>
          <a:xfrm rot="5400000">
            <a:off x="1595125" y="4790325"/>
            <a:ext cx="175000" cy="175000"/>
            <a:chOff x="8792300" y="321275"/>
            <a:chExt cx="175000" cy="175000"/>
          </a:xfrm>
        </p:grpSpPr>
        <p:sp>
          <p:nvSpPr>
            <p:cNvPr id="592" name="Google Shape;592;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6" name="Google Shape;596;p24"/>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4"/>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4"/>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4"/>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4"/>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4"/>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2" name="Google Shape;602;p24"/>
          <p:cNvGrpSpPr/>
          <p:nvPr/>
        </p:nvGrpSpPr>
        <p:grpSpPr>
          <a:xfrm rot="5400000">
            <a:off x="1701119" y="1515381"/>
            <a:ext cx="175013" cy="27000"/>
            <a:chOff x="5662375" y="212375"/>
            <a:chExt cx="175013" cy="27000"/>
          </a:xfrm>
        </p:grpSpPr>
        <p:sp>
          <p:nvSpPr>
            <p:cNvPr id="603" name="Google Shape;603;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6" name="Google Shape;606;p24"/>
          <p:cNvGrpSpPr/>
          <p:nvPr/>
        </p:nvGrpSpPr>
        <p:grpSpPr>
          <a:xfrm rot="5400000">
            <a:off x="1819519" y="4562081"/>
            <a:ext cx="175013" cy="27000"/>
            <a:chOff x="5662375" y="212375"/>
            <a:chExt cx="175013" cy="27000"/>
          </a:xfrm>
        </p:grpSpPr>
        <p:sp>
          <p:nvSpPr>
            <p:cNvPr id="607" name="Google Shape;607;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0" name="Google Shape;610;p24"/>
          <p:cNvGrpSpPr/>
          <p:nvPr/>
        </p:nvGrpSpPr>
        <p:grpSpPr>
          <a:xfrm rot="5400000">
            <a:off x="408594" y="4140781"/>
            <a:ext cx="175013" cy="27000"/>
            <a:chOff x="5662375" y="212375"/>
            <a:chExt cx="175013" cy="27000"/>
          </a:xfrm>
        </p:grpSpPr>
        <p:sp>
          <p:nvSpPr>
            <p:cNvPr id="611" name="Google Shape;611;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614" name="Shape 614"/>
        <p:cNvGrpSpPr/>
        <p:nvPr/>
      </p:nvGrpSpPr>
      <p:grpSpPr>
        <a:xfrm>
          <a:off x="0" y="0"/>
          <a:ext cx="0" cy="0"/>
          <a:chOff x="0" y="0"/>
          <a:chExt cx="0" cy="0"/>
        </a:xfrm>
      </p:grpSpPr>
      <p:grpSp>
        <p:nvGrpSpPr>
          <p:cNvPr id="615" name="Google Shape;615;p25"/>
          <p:cNvGrpSpPr/>
          <p:nvPr/>
        </p:nvGrpSpPr>
        <p:grpSpPr>
          <a:xfrm>
            <a:off x="261711" y="-1158"/>
            <a:ext cx="8550327" cy="3981600"/>
            <a:chOff x="261711" y="-1158"/>
            <a:chExt cx="8550327" cy="3981600"/>
          </a:xfrm>
        </p:grpSpPr>
        <p:cxnSp>
          <p:nvCxnSpPr>
            <p:cNvPr id="616" name="Google Shape;616;p25"/>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617" name="Google Shape;617;p25"/>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618" name="Google Shape;618;p25"/>
            <p:cNvGrpSpPr/>
            <p:nvPr/>
          </p:nvGrpSpPr>
          <p:grpSpPr>
            <a:xfrm rot="10800000">
              <a:off x="343275" y="3300779"/>
              <a:ext cx="344736" cy="345385"/>
              <a:chOff x="7353050" y="316275"/>
              <a:chExt cx="292025" cy="292575"/>
            </a:xfrm>
          </p:grpSpPr>
          <p:sp>
            <p:nvSpPr>
              <p:cNvPr id="619" name="Google Shape;61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25"/>
            <p:cNvGrpSpPr/>
            <p:nvPr/>
          </p:nvGrpSpPr>
          <p:grpSpPr>
            <a:xfrm rot="10800000">
              <a:off x="8520013" y="714742"/>
              <a:ext cx="292025" cy="292575"/>
              <a:chOff x="7353050" y="316275"/>
              <a:chExt cx="292025" cy="292575"/>
            </a:xfrm>
          </p:grpSpPr>
          <p:sp>
            <p:nvSpPr>
              <p:cNvPr id="624" name="Google Shape;624;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8" name="Google Shape;628;p25"/>
            <p:cNvGrpSpPr/>
            <p:nvPr/>
          </p:nvGrpSpPr>
          <p:grpSpPr>
            <a:xfrm rot="10800000">
              <a:off x="261711" y="465077"/>
              <a:ext cx="507562" cy="507984"/>
              <a:chOff x="8064275" y="887850"/>
              <a:chExt cx="581800" cy="582350"/>
            </a:xfrm>
          </p:grpSpPr>
          <p:sp>
            <p:nvSpPr>
              <p:cNvPr id="629" name="Google Shape;629;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635" name="Shape 635"/>
        <p:cNvGrpSpPr/>
        <p:nvPr/>
      </p:nvGrpSpPr>
      <p:grpSpPr>
        <a:xfrm>
          <a:off x="0" y="0"/>
          <a:ext cx="0" cy="0"/>
          <a:chOff x="0" y="0"/>
          <a:chExt cx="0" cy="0"/>
        </a:xfrm>
      </p:grpSpPr>
      <p:grpSp>
        <p:nvGrpSpPr>
          <p:cNvPr id="636" name="Google Shape;636;p26"/>
          <p:cNvGrpSpPr/>
          <p:nvPr/>
        </p:nvGrpSpPr>
        <p:grpSpPr>
          <a:xfrm>
            <a:off x="432850" y="0"/>
            <a:ext cx="8278300" cy="5165700"/>
            <a:chOff x="432850" y="0"/>
            <a:chExt cx="8278300" cy="5165700"/>
          </a:xfrm>
        </p:grpSpPr>
        <p:cxnSp>
          <p:nvCxnSpPr>
            <p:cNvPr id="637" name="Google Shape;637;p26"/>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638" name="Google Shape;638;p26"/>
            <p:cNvGrpSpPr/>
            <p:nvPr/>
          </p:nvGrpSpPr>
          <p:grpSpPr>
            <a:xfrm>
              <a:off x="8129350" y="4292175"/>
              <a:ext cx="581800" cy="582350"/>
              <a:chOff x="8064275" y="887850"/>
              <a:chExt cx="581800" cy="582350"/>
            </a:xfrm>
          </p:grpSpPr>
          <p:sp>
            <p:nvSpPr>
              <p:cNvPr id="639" name="Google Shape;639;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26"/>
            <p:cNvGrpSpPr/>
            <p:nvPr/>
          </p:nvGrpSpPr>
          <p:grpSpPr>
            <a:xfrm>
              <a:off x="8274238" y="3720600"/>
              <a:ext cx="292025" cy="292575"/>
              <a:chOff x="7353050" y="316275"/>
              <a:chExt cx="292025" cy="292575"/>
            </a:xfrm>
          </p:grpSpPr>
          <p:sp>
            <p:nvSpPr>
              <p:cNvPr id="646" name="Google Shape;646;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26"/>
            <p:cNvGrpSpPr/>
            <p:nvPr/>
          </p:nvGrpSpPr>
          <p:grpSpPr>
            <a:xfrm>
              <a:off x="8332763" y="3212475"/>
              <a:ext cx="175000" cy="175000"/>
              <a:chOff x="8792300" y="321275"/>
              <a:chExt cx="175000" cy="175000"/>
            </a:xfrm>
          </p:grpSpPr>
          <p:sp>
            <p:nvSpPr>
              <p:cNvPr id="651" name="Google Shape;651;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55" name="Google Shape;655;p26"/>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656" name="Google Shape;656;p26"/>
            <p:cNvGrpSpPr/>
            <p:nvPr/>
          </p:nvGrpSpPr>
          <p:grpSpPr>
            <a:xfrm rot="10800000">
              <a:off x="432850" y="291788"/>
              <a:ext cx="581800" cy="582350"/>
              <a:chOff x="8064275" y="887850"/>
              <a:chExt cx="581800" cy="582350"/>
            </a:xfrm>
          </p:grpSpPr>
          <p:sp>
            <p:nvSpPr>
              <p:cNvPr id="657" name="Google Shape;657;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p26"/>
            <p:cNvGrpSpPr/>
            <p:nvPr/>
          </p:nvGrpSpPr>
          <p:grpSpPr>
            <a:xfrm rot="10800000">
              <a:off x="577738" y="1153138"/>
              <a:ext cx="292025" cy="292575"/>
              <a:chOff x="7353050" y="316275"/>
              <a:chExt cx="292025" cy="292575"/>
            </a:xfrm>
          </p:grpSpPr>
          <p:sp>
            <p:nvSpPr>
              <p:cNvPr id="664" name="Google Shape;66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26"/>
            <p:cNvGrpSpPr/>
            <p:nvPr/>
          </p:nvGrpSpPr>
          <p:grpSpPr>
            <a:xfrm rot="10800000">
              <a:off x="636238" y="1778838"/>
              <a:ext cx="175000" cy="175000"/>
              <a:chOff x="8792300" y="321275"/>
              <a:chExt cx="175000" cy="175000"/>
            </a:xfrm>
          </p:grpSpPr>
          <p:sp>
            <p:nvSpPr>
              <p:cNvPr id="669" name="Google Shape;669;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26"/>
            <p:cNvGrpSpPr/>
            <p:nvPr/>
          </p:nvGrpSpPr>
          <p:grpSpPr>
            <a:xfrm>
              <a:off x="432850" y="2003163"/>
              <a:ext cx="175013" cy="27000"/>
              <a:chOff x="5662375" y="212375"/>
              <a:chExt cx="175013" cy="27000"/>
            </a:xfrm>
          </p:grpSpPr>
          <p:sp>
            <p:nvSpPr>
              <p:cNvPr id="674" name="Google Shape;674;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7" name="Google Shape;677;p26"/>
            <p:cNvGrpSpPr/>
            <p:nvPr/>
          </p:nvGrpSpPr>
          <p:grpSpPr>
            <a:xfrm>
              <a:off x="788100" y="208488"/>
              <a:ext cx="175013" cy="27000"/>
              <a:chOff x="5662375" y="212375"/>
              <a:chExt cx="175013" cy="27000"/>
            </a:xfrm>
          </p:grpSpPr>
          <p:sp>
            <p:nvSpPr>
              <p:cNvPr id="678" name="Google Shape;678;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26"/>
            <p:cNvGrpSpPr/>
            <p:nvPr/>
          </p:nvGrpSpPr>
          <p:grpSpPr>
            <a:xfrm>
              <a:off x="8129350" y="4988725"/>
              <a:ext cx="175013" cy="27000"/>
              <a:chOff x="5662375" y="212375"/>
              <a:chExt cx="175013" cy="27000"/>
            </a:xfrm>
          </p:grpSpPr>
          <p:sp>
            <p:nvSpPr>
              <p:cNvPr id="682" name="Google Shape;682;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26"/>
            <p:cNvGrpSpPr/>
            <p:nvPr/>
          </p:nvGrpSpPr>
          <p:grpSpPr>
            <a:xfrm>
              <a:off x="8497550" y="3429425"/>
              <a:ext cx="175013" cy="27000"/>
              <a:chOff x="5662375" y="212375"/>
              <a:chExt cx="175013" cy="27000"/>
            </a:xfrm>
          </p:grpSpPr>
          <p:sp>
            <p:nvSpPr>
              <p:cNvPr id="686" name="Google Shape;686;p2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89" name="Google Shape;689;p26"/>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690" name="Google Shape;690;p26"/>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691" name="Google Shape;691;p26"/>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6"/>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6"/>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6"/>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13"/>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1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13"/>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13"/>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13"/>
          <p:cNvGrpSpPr/>
          <p:nvPr/>
        </p:nvGrpSpPr>
        <p:grpSpPr>
          <a:xfrm flipH="1">
            <a:off x="300738" y="4167800"/>
            <a:ext cx="292025" cy="292575"/>
            <a:chOff x="7353050" y="316275"/>
            <a:chExt cx="292025" cy="292575"/>
          </a:xfrm>
        </p:grpSpPr>
        <p:sp>
          <p:nvSpPr>
            <p:cNvPr id="49" name="Google Shape;49;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13"/>
          <p:cNvGrpSpPr/>
          <p:nvPr/>
        </p:nvGrpSpPr>
        <p:grpSpPr>
          <a:xfrm>
            <a:off x="148789" y="3224300"/>
            <a:ext cx="293111" cy="293388"/>
            <a:chOff x="3164039" y="430875"/>
            <a:chExt cx="293111" cy="293388"/>
          </a:xfrm>
        </p:grpSpPr>
        <p:sp>
          <p:nvSpPr>
            <p:cNvPr id="54" name="Google Shape;54;p1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1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1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13"/>
          <p:cNvGrpSpPr/>
          <p:nvPr/>
        </p:nvGrpSpPr>
        <p:grpSpPr>
          <a:xfrm>
            <a:off x="8064275" y="526925"/>
            <a:ext cx="581800" cy="582350"/>
            <a:chOff x="8064275" y="887850"/>
            <a:chExt cx="581800" cy="582350"/>
          </a:xfrm>
        </p:grpSpPr>
        <p:sp>
          <p:nvSpPr>
            <p:cNvPr id="63" name="Google Shape;63;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13"/>
          <p:cNvGrpSpPr/>
          <p:nvPr/>
        </p:nvGrpSpPr>
        <p:grpSpPr>
          <a:xfrm>
            <a:off x="7033875" y="170875"/>
            <a:ext cx="292025" cy="292575"/>
            <a:chOff x="7353050" y="316275"/>
            <a:chExt cx="292025" cy="292575"/>
          </a:xfrm>
        </p:grpSpPr>
        <p:sp>
          <p:nvSpPr>
            <p:cNvPr id="70" name="Google Shape;70;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3"/>
          <p:cNvGrpSpPr/>
          <p:nvPr/>
        </p:nvGrpSpPr>
        <p:grpSpPr>
          <a:xfrm>
            <a:off x="8757950" y="229650"/>
            <a:ext cx="175000" cy="175000"/>
            <a:chOff x="8792300" y="321275"/>
            <a:chExt cx="175000" cy="175000"/>
          </a:xfrm>
        </p:grpSpPr>
        <p:sp>
          <p:nvSpPr>
            <p:cNvPr id="75" name="Google Shape;75;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13"/>
          <p:cNvGrpSpPr/>
          <p:nvPr/>
        </p:nvGrpSpPr>
        <p:grpSpPr>
          <a:xfrm>
            <a:off x="8490050" y="170875"/>
            <a:ext cx="175013" cy="27000"/>
            <a:chOff x="5662375" y="212375"/>
            <a:chExt cx="175013" cy="27000"/>
          </a:xfrm>
        </p:grpSpPr>
        <p:sp>
          <p:nvSpPr>
            <p:cNvPr id="80" name="Google Shape;80;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3"/>
          <p:cNvGrpSpPr/>
          <p:nvPr/>
        </p:nvGrpSpPr>
        <p:grpSpPr>
          <a:xfrm>
            <a:off x="7916350" y="1124600"/>
            <a:ext cx="175013" cy="27000"/>
            <a:chOff x="5662375" y="212375"/>
            <a:chExt cx="175013" cy="27000"/>
          </a:xfrm>
        </p:grpSpPr>
        <p:sp>
          <p:nvSpPr>
            <p:cNvPr id="84" name="Google Shape;84;p1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14"/>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14"/>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14"/>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14"/>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14"/>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14"/>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14"/>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14"/>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14"/>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14"/>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14"/>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14"/>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14"/>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15"/>
          <p:cNvGrpSpPr/>
          <p:nvPr/>
        </p:nvGrpSpPr>
        <p:grpSpPr>
          <a:xfrm>
            <a:off x="2132649" y="713253"/>
            <a:ext cx="4878702" cy="3717004"/>
            <a:chOff x="399425" y="238125"/>
            <a:chExt cx="6810025" cy="5187000"/>
          </a:xfrm>
        </p:grpSpPr>
        <p:sp>
          <p:nvSpPr>
            <p:cNvPr id="103" name="Google Shape;103;p15"/>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5"/>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15"/>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15"/>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15"/>
          <p:cNvGrpSpPr/>
          <p:nvPr/>
        </p:nvGrpSpPr>
        <p:grpSpPr>
          <a:xfrm>
            <a:off x="432850" y="0"/>
            <a:ext cx="8278300" cy="5165700"/>
            <a:chOff x="432850" y="0"/>
            <a:chExt cx="8278300" cy="5165700"/>
          </a:xfrm>
        </p:grpSpPr>
        <p:cxnSp>
          <p:nvCxnSpPr>
            <p:cNvPr id="109" name="Google Shape;109;p1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15"/>
            <p:cNvGrpSpPr/>
            <p:nvPr/>
          </p:nvGrpSpPr>
          <p:grpSpPr>
            <a:xfrm>
              <a:off x="8129350" y="4292175"/>
              <a:ext cx="581800" cy="582350"/>
              <a:chOff x="8064275" y="887850"/>
              <a:chExt cx="581800" cy="582350"/>
            </a:xfrm>
          </p:grpSpPr>
          <p:sp>
            <p:nvSpPr>
              <p:cNvPr id="111" name="Google Shape;111;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5"/>
            <p:cNvGrpSpPr/>
            <p:nvPr/>
          </p:nvGrpSpPr>
          <p:grpSpPr>
            <a:xfrm>
              <a:off x="8274238" y="3720600"/>
              <a:ext cx="292025" cy="292575"/>
              <a:chOff x="7353050" y="316275"/>
              <a:chExt cx="292025" cy="292575"/>
            </a:xfrm>
          </p:grpSpPr>
          <p:sp>
            <p:nvSpPr>
              <p:cNvPr id="118" name="Google Shape;118;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8332763" y="3212475"/>
              <a:ext cx="175000" cy="175000"/>
              <a:chOff x="8792300" y="321275"/>
              <a:chExt cx="175000" cy="175000"/>
            </a:xfrm>
          </p:grpSpPr>
          <p:sp>
            <p:nvSpPr>
              <p:cNvPr id="123" name="Google Shape;123;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1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15"/>
            <p:cNvGrpSpPr/>
            <p:nvPr/>
          </p:nvGrpSpPr>
          <p:grpSpPr>
            <a:xfrm rot="10800000">
              <a:off x="432850" y="291788"/>
              <a:ext cx="581800" cy="582350"/>
              <a:chOff x="8064275" y="887850"/>
              <a:chExt cx="581800" cy="582350"/>
            </a:xfrm>
          </p:grpSpPr>
          <p:sp>
            <p:nvSpPr>
              <p:cNvPr id="129" name="Google Shape;129;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15"/>
            <p:cNvGrpSpPr/>
            <p:nvPr/>
          </p:nvGrpSpPr>
          <p:grpSpPr>
            <a:xfrm rot="10800000">
              <a:off x="577738" y="1153138"/>
              <a:ext cx="292025" cy="292575"/>
              <a:chOff x="7353050" y="316275"/>
              <a:chExt cx="292025" cy="292575"/>
            </a:xfrm>
          </p:grpSpPr>
          <p:sp>
            <p:nvSpPr>
              <p:cNvPr id="136" name="Google Shape;136;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5"/>
            <p:cNvGrpSpPr/>
            <p:nvPr/>
          </p:nvGrpSpPr>
          <p:grpSpPr>
            <a:xfrm rot="10800000">
              <a:off x="636238" y="1778838"/>
              <a:ext cx="175000" cy="175000"/>
              <a:chOff x="8792300" y="321275"/>
              <a:chExt cx="175000" cy="175000"/>
            </a:xfrm>
          </p:grpSpPr>
          <p:sp>
            <p:nvSpPr>
              <p:cNvPr id="141" name="Google Shape;141;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5"/>
            <p:cNvGrpSpPr/>
            <p:nvPr/>
          </p:nvGrpSpPr>
          <p:grpSpPr>
            <a:xfrm>
              <a:off x="432850" y="2003163"/>
              <a:ext cx="175013" cy="27000"/>
              <a:chOff x="5662375" y="212375"/>
              <a:chExt cx="175013" cy="27000"/>
            </a:xfrm>
          </p:grpSpPr>
          <p:sp>
            <p:nvSpPr>
              <p:cNvPr id="146" name="Google Shape;146;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15"/>
            <p:cNvGrpSpPr/>
            <p:nvPr/>
          </p:nvGrpSpPr>
          <p:grpSpPr>
            <a:xfrm>
              <a:off x="788100" y="208488"/>
              <a:ext cx="175013" cy="27000"/>
              <a:chOff x="5662375" y="212375"/>
              <a:chExt cx="175013" cy="27000"/>
            </a:xfrm>
          </p:grpSpPr>
          <p:sp>
            <p:nvSpPr>
              <p:cNvPr id="150" name="Google Shape;150;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15"/>
            <p:cNvGrpSpPr/>
            <p:nvPr/>
          </p:nvGrpSpPr>
          <p:grpSpPr>
            <a:xfrm>
              <a:off x="8129350" y="4988725"/>
              <a:ext cx="175013" cy="27000"/>
              <a:chOff x="5662375" y="212375"/>
              <a:chExt cx="175013" cy="27000"/>
            </a:xfrm>
          </p:grpSpPr>
          <p:sp>
            <p:nvSpPr>
              <p:cNvPr id="154" name="Google Shape;154;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15"/>
            <p:cNvGrpSpPr/>
            <p:nvPr/>
          </p:nvGrpSpPr>
          <p:grpSpPr>
            <a:xfrm>
              <a:off x="8497550" y="3429425"/>
              <a:ext cx="175013" cy="27000"/>
              <a:chOff x="5662375" y="212375"/>
              <a:chExt cx="175013" cy="27000"/>
            </a:xfrm>
          </p:grpSpPr>
          <p:sp>
            <p:nvSpPr>
              <p:cNvPr id="158" name="Google Shape;15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1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1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1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7" name="Shape 167"/>
        <p:cNvGrpSpPr/>
        <p:nvPr/>
      </p:nvGrpSpPr>
      <p:grpSpPr>
        <a:xfrm>
          <a:off x="0" y="0"/>
          <a:ext cx="0" cy="0"/>
          <a:chOff x="0" y="0"/>
          <a:chExt cx="0" cy="0"/>
        </a:xfrm>
      </p:grpSpPr>
      <p:grpSp>
        <p:nvGrpSpPr>
          <p:cNvPr id="168" name="Google Shape;168;p16"/>
          <p:cNvGrpSpPr/>
          <p:nvPr/>
        </p:nvGrpSpPr>
        <p:grpSpPr>
          <a:xfrm>
            <a:off x="-6867" y="-6625"/>
            <a:ext cx="9152342" cy="5102050"/>
            <a:chOff x="-6867" y="-6625"/>
            <a:chExt cx="9152342" cy="5102050"/>
          </a:xfrm>
        </p:grpSpPr>
        <p:cxnSp>
          <p:nvCxnSpPr>
            <p:cNvPr id="169" name="Google Shape;169;p16"/>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70" name="Google Shape;170;p16"/>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p16"/>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72" name="Google Shape;172;p16"/>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73" name="Google Shape;173;p16"/>
            <p:cNvGrpSpPr/>
            <p:nvPr/>
          </p:nvGrpSpPr>
          <p:grpSpPr>
            <a:xfrm flipH="1">
              <a:off x="1278333" y="4513075"/>
              <a:ext cx="581800" cy="582350"/>
              <a:chOff x="8064275" y="887850"/>
              <a:chExt cx="581800" cy="582350"/>
            </a:xfrm>
          </p:grpSpPr>
          <p:sp>
            <p:nvSpPr>
              <p:cNvPr id="174" name="Google Shape;174;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16"/>
            <p:cNvGrpSpPr/>
            <p:nvPr/>
          </p:nvGrpSpPr>
          <p:grpSpPr>
            <a:xfrm flipH="1">
              <a:off x="2747608" y="4340463"/>
              <a:ext cx="292025" cy="292575"/>
              <a:chOff x="7353050" y="316275"/>
              <a:chExt cx="292025" cy="292575"/>
            </a:xfrm>
          </p:grpSpPr>
          <p:sp>
            <p:nvSpPr>
              <p:cNvPr id="181" name="Google Shape;181;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16"/>
            <p:cNvGrpSpPr/>
            <p:nvPr/>
          </p:nvGrpSpPr>
          <p:grpSpPr>
            <a:xfrm flipH="1">
              <a:off x="171308" y="4315025"/>
              <a:ext cx="175000" cy="175000"/>
              <a:chOff x="8792300" y="321275"/>
              <a:chExt cx="175000" cy="175000"/>
            </a:xfrm>
          </p:grpSpPr>
          <p:sp>
            <p:nvSpPr>
              <p:cNvPr id="186" name="Google Shape;186;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16"/>
            <p:cNvGrpSpPr/>
            <p:nvPr/>
          </p:nvGrpSpPr>
          <p:grpSpPr>
            <a:xfrm>
              <a:off x="3873197" y="4657550"/>
              <a:ext cx="293111" cy="293388"/>
              <a:chOff x="3164039" y="430875"/>
              <a:chExt cx="293111" cy="293388"/>
            </a:xfrm>
          </p:grpSpPr>
          <p:sp>
            <p:nvSpPr>
              <p:cNvPr id="191" name="Google Shape;19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16"/>
            <p:cNvGrpSpPr/>
            <p:nvPr/>
          </p:nvGrpSpPr>
          <p:grpSpPr>
            <a:xfrm flipH="1">
              <a:off x="242270" y="4142425"/>
              <a:ext cx="175013" cy="27000"/>
              <a:chOff x="5662375" y="212375"/>
              <a:chExt cx="175013" cy="27000"/>
            </a:xfrm>
          </p:grpSpPr>
          <p:sp>
            <p:nvSpPr>
              <p:cNvPr id="198" name="Google Shape;198;p1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1" name="Google Shape;201;p16"/>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202" name="Google Shape;202;p16"/>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203" name="Google Shape;203;p16"/>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204" name="Google Shape;204;p16"/>
            <p:cNvGrpSpPr/>
            <p:nvPr/>
          </p:nvGrpSpPr>
          <p:grpSpPr>
            <a:xfrm>
              <a:off x="8064275" y="1040250"/>
              <a:ext cx="581800" cy="582350"/>
              <a:chOff x="8064275" y="887850"/>
              <a:chExt cx="581800" cy="582350"/>
            </a:xfrm>
          </p:grpSpPr>
          <p:sp>
            <p:nvSpPr>
              <p:cNvPr id="205" name="Google Shape;205;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16"/>
            <p:cNvGrpSpPr/>
            <p:nvPr/>
          </p:nvGrpSpPr>
          <p:grpSpPr>
            <a:xfrm>
              <a:off x="7353050" y="316275"/>
              <a:ext cx="292025" cy="292575"/>
              <a:chOff x="7353050" y="316275"/>
              <a:chExt cx="292025" cy="292575"/>
            </a:xfrm>
          </p:grpSpPr>
          <p:sp>
            <p:nvSpPr>
              <p:cNvPr id="212" name="Google Shape;212;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6"/>
            <p:cNvGrpSpPr/>
            <p:nvPr/>
          </p:nvGrpSpPr>
          <p:grpSpPr>
            <a:xfrm>
              <a:off x="8792300" y="321275"/>
              <a:ext cx="175000" cy="175000"/>
              <a:chOff x="8792300" y="321275"/>
              <a:chExt cx="175000" cy="175000"/>
            </a:xfrm>
          </p:grpSpPr>
          <p:sp>
            <p:nvSpPr>
              <p:cNvPr id="217" name="Google Shape;217;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16"/>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6"/>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6"/>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6"/>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6"/>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6"/>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16"/>
            <p:cNvGrpSpPr/>
            <p:nvPr/>
          </p:nvGrpSpPr>
          <p:grpSpPr>
            <a:xfrm>
              <a:off x="8490050" y="170875"/>
              <a:ext cx="175013" cy="27000"/>
              <a:chOff x="5662375" y="212375"/>
              <a:chExt cx="175013" cy="27000"/>
            </a:xfrm>
          </p:grpSpPr>
          <p:sp>
            <p:nvSpPr>
              <p:cNvPr id="228" name="Google Shape;228;p1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16"/>
            <p:cNvGrpSpPr/>
            <p:nvPr/>
          </p:nvGrpSpPr>
          <p:grpSpPr>
            <a:xfrm>
              <a:off x="8678350" y="1658000"/>
              <a:ext cx="175013" cy="27000"/>
              <a:chOff x="5662375" y="212375"/>
              <a:chExt cx="175013" cy="27000"/>
            </a:xfrm>
          </p:grpSpPr>
          <p:sp>
            <p:nvSpPr>
              <p:cNvPr id="232" name="Google Shape;232;p1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235" name="Shape 235"/>
        <p:cNvGrpSpPr/>
        <p:nvPr/>
      </p:nvGrpSpPr>
      <p:grpSpPr>
        <a:xfrm>
          <a:off x="0" y="0"/>
          <a:ext cx="0" cy="0"/>
          <a:chOff x="0" y="0"/>
          <a:chExt cx="0" cy="0"/>
        </a:xfrm>
      </p:grpSpPr>
      <p:sp>
        <p:nvSpPr>
          <p:cNvPr id="236" name="Google Shape;236;p17"/>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237" name="Google Shape;237;p17"/>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238" name="Google Shape;238;p17"/>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239" name="Google Shape;239;p17"/>
          <p:cNvGrpSpPr/>
          <p:nvPr/>
        </p:nvGrpSpPr>
        <p:grpSpPr>
          <a:xfrm flipH="1">
            <a:off x="431725" y="4183775"/>
            <a:ext cx="292025" cy="292575"/>
            <a:chOff x="7353050" y="316275"/>
            <a:chExt cx="292025" cy="292575"/>
          </a:xfrm>
        </p:grpSpPr>
        <p:sp>
          <p:nvSpPr>
            <p:cNvPr id="240" name="Google Shape;240;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 name="Google Shape;244;p17"/>
          <p:cNvGrpSpPr/>
          <p:nvPr/>
        </p:nvGrpSpPr>
        <p:grpSpPr>
          <a:xfrm>
            <a:off x="1075789" y="4604675"/>
            <a:ext cx="293111" cy="293388"/>
            <a:chOff x="3164039" y="430875"/>
            <a:chExt cx="293111" cy="293388"/>
          </a:xfrm>
        </p:grpSpPr>
        <p:sp>
          <p:nvSpPr>
            <p:cNvPr id="245" name="Google Shape;245;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1" name="Google Shape;251;p17"/>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252" name="Google Shape;252;p17"/>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253" name="Google Shape;253;p17"/>
          <p:cNvGrpSpPr/>
          <p:nvPr/>
        </p:nvGrpSpPr>
        <p:grpSpPr>
          <a:xfrm>
            <a:off x="8064275" y="526925"/>
            <a:ext cx="581800" cy="582350"/>
            <a:chOff x="8064275" y="887850"/>
            <a:chExt cx="581800" cy="582350"/>
          </a:xfrm>
        </p:grpSpPr>
        <p:sp>
          <p:nvSpPr>
            <p:cNvPr id="254" name="Google Shape;254;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17"/>
          <p:cNvGrpSpPr/>
          <p:nvPr/>
        </p:nvGrpSpPr>
        <p:grpSpPr>
          <a:xfrm>
            <a:off x="7033875" y="170875"/>
            <a:ext cx="292025" cy="292575"/>
            <a:chOff x="7353050" y="316275"/>
            <a:chExt cx="292025" cy="292575"/>
          </a:xfrm>
        </p:grpSpPr>
        <p:sp>
          <p:nvSpPr>
            <p:cNvPr id="261" name="Google Shape;261;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17"/>
          <p:cNvGrpSpPr/>
          <p:nvPr/>
        </p:nvGrpSpPr>
        <p:grpSpPr>
          <a:xfrm>
            <a:off x="8757950" y="229650"/>
            <a:ext cx="175000" cy="175000"/>
            <a:chOff x="8792300" y="321275"/>
            <a:chExt cx="175000" cy="175000"/>
          </a:xfrm>
        </p:grpSpPr>
        <p:sp>
          <p:nvSpPr>
            <p:cNvPr id="266" name="Google Shape;266;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17"/>
          <p:cNvGrpSpPr/>
          <p:nvPr/>
        </p:nvGrpSpPr>
        <p:grpSpPr>
          <a:xfrm>
            <a:off x="8490050" y="170875"/>
            <a:ext cx="175013" cy="27000"/>
            <a:chOff x="5662375" y="212375"/>
            <a:chExt cx="175013" cy="27000"/>
          </a:xfrm>
        </p:grpSpPr>
        <p:sp>
          <p:nvSpPr>
            <p:cNvPr id="271" name="Google Shape;271;p1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17"/>
          <p:cNvGrpSpPr/>
          <p:nvPr/>
        </p:nvGrpSpPr>
        <p:grpSpPr>
          <a:xfrm>
            <a:off x="7916350" y="1124600"/>
            <a:ext cx="175013" cy="27000"/>
            <a:chOff x="5662375" y="212375"/>
            <a:chExt cx="175013" cy="27000"/>
          </a:xfrm>
        </p:grpSpPr>
        <p:sp>
          <p:nvSpPr>
            <p:cNvPr id="275" name="Google Shape;275;p1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78" name="Shape 278"/>
        <p:cNvGrpSpPr/>
        <p:nvPr/>
      </p:nvGrpSpPr>
      <p:grpSpPr>
        <a:xfrm>
          <a:off x="0" y="0"/>
          <a:ext cx="0" cy="0"/>
          <a:chOff x="0" y="0"/>
          <a:chExt cx="0" cy="0"/>
        </a:xfrm>
      </p:grpSpPr>
      <p:sp>
        <p:nvSpPr>
          <p:cNvPr id="279" name="Google Shape;279;p18"/>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80" name="Google Shape;280;p18"/>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1" name="Google Shape;281;p18"/>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82" name="Google Shape;282;p18"/>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3" name="Google Shape;283;p18"/>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84" name="Google Shape;284;p18"/>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5" name="Google Shape;285;p18"/>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86" name="Google Shape;286;p18"/>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7" name="Google Shape;287;p18"/>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88" name="Google Shape;288;p18"/>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89" name="Google Shape;289;p18"/>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90" name="Google Shape;290;p18"/>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18"/>
          <p:cNvGrpSpPr/>
          <p:nvPr/>
        </p:nvGrpSpPr>
        <p:grpSpPr>
          <a:xfrm flipH="1">
            <a:off x="423750" y="125363"/>
            <a:ext cx="292025" cy="292575"/>
            <a:chOff x="7353050" y="316275"/>
            <a:chExt cx="292025" cy="292575"/>
          </a:xfrm>
        </p:grpSpPr>
        <p:sp>
          <p:nvSpPr>
            <p:cNvPr id="292" name="Google Shape;292;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18"/>
          <p:cNvGrpSpPr/>
          <p:nvPr/>
        </p:nvGrpSpPr>
        <p:grpSpPr>
          <a:xfrm>
            <a:off x="1638739" y="558163"/>
            <a:ext cx="293111" cy="293388"/>
            <a:chOff x="3164039" y="430875"/>
            <a:chExt cx="293111" cy="293388"/>
          </a:xfrm>
        </p:grpSpPr>
        <p:sp>
          <p:nvSpPr>
            <p:cNvPr id="297" name="Google Shape;297;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18"/>
          <p:cNvGrpSpPr/>
          <p:nvPr/>
        </p:nvGrpSpPr>
        <p:grpSpPr>
          <a:xfrm>
            <a:off x="1591750" y="362600"/>
            <a:ext cx="175013" cy="27000"/>
            <a:chOff x="5662375" y="212375"/>
            <a:chExt cx="175013" cy="27000"/>
          </a:xfrm>
        </p:grpSpPr>
        <p:sp>
          <p:nvSpPr>
            <p:cNvPr id="304" name="Google Shape;304;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7" name="Google Shape;307;p18"/>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308" name="Google Shape;308;p18"/>
          <p:cNvGrpSpPr/>
          <p:nvPr/>
        </p:nvGrpSpPr>
        <p:grpSpPr>
          <a:xfrm>
            <a:off x="7823875" y="202375"/>
            <a:ext cx="581800" cy="582350"/>
            <a:chOff x="8064275" y="887850"/>
            <a:chExt cx="581800" cy="582350"/>
          </a:xfrm>
        </p:grpSpPr>
        <p:sp>
          <p:nvSpPr>
            <p:cNvPr id="309" name="Google Shape;309;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18"/>
          <p:cNvGrpSpPr/>
          <p:nvPr/>
        </p:nvGrpSpPr>
        <p:grpSpPr>
          <a:xfrm flipH="1">
            <a:off x="8698650" y="1117488"/>
            <a:ext cx="292025" cy="292575"/>
            <a:chOff x="7353050" y="316275"/>
            <a:chExt cx="292025" cy="292575"/>
          </a:xfrm>
        </p:grpSpPr>
        <p:sp>
          <p:nvSpPr>
            <p:cNvPr id="316" name="Google Shape;316;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p18"/>
          <p:cNvGrpSpPr/>
          <p:nvPr/>
        </p:nvGrpSpPr>
        <p:grpSpPr>
          <a:xfrm>
            <a:off x="8678350" y="1581800"/>
            <a:ext cx="175013" cy="27000"/>
            <a:chOff x="5662375" y="212375"/>
            <a:chExt cx="175013" cy="27000"/>
          </a:xfrm>
        </p:grpSpPr>
        <p:sp>
          <p:nvSpPr>
            <p:cNvPr id="321" name="Google Shape;321;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4" name="Shape 324"/>
        <p:cNvGrpSpPr/>
        <p:nvPr/>
      </p:nvGrpSpPr>
      <p:grpSpPr>
        <a:xfrm>
          <a:off x="0" y="0"/>
          <a:ext cx="0" cy="0"/>
          <a:chOff x="0" y="0"/>
          <a:chExt cx="0" cy="0"/>
        </a:xfrm>
      </p:grpSpPr>
      <p:sp>
        <p:nvSpPr>
          <p:cNvPr id="325" name="Google Shape;325;p19"/>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26" name="Google Shape;326;p19"/>
          <p:cNvGrpSpPr/>
          <p:nvPr/>
        </p:nvGrpSpPr>
        <p:grpSpPr>
          <a:xfrm>
            <a:off x="432850" y="0"/>
            <a:ext cx="8278300" cy="5165700"/>
            <a:chOff x="432850" y="0"/>
            <a:chExt cx="8278300" cy="5165700"/>
          </a:xfrm>
        </p:grpSpPr>
        <p:cxnSp>
          <p:nvCxnSpPr>
            <p:cNvPr id="327" name="Google Shape;327;p19"/>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28" name="Google Shape;328;p19"/>
            <p:cNvGrpSpPr/>
            <p:nvPr/>
          </p:nvGrpSpPr>
          <p:grpSpPr>
            <a:xfrm>
              <a:off x="8129350" y="4292175"/>
              <a:ext cx="581800" cy="582350"/>
              <a:chOff x="8064275" y="887850"/>
              <a:chExt cx="581800" cy="582350"/>
            </a:xfrm>
          </p:grpSpPr>
          <p:sp>
            <p:nvSpPr>
              <p:cNvPr id="329" name="Google Shape;329;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9"/>
            <p:cNvGrpSpPr/>
            <p:nvPr/>
          </p:nvGrpSpPr>
          <p:grpSpPr>
            <a:xfrm>
              <a:off x="8274238" y="3720600"/>
              <a:ext cx="292025" cy="292575"/>
              <a:chOff x="7353050" y="316275"/>
              <a:chExt cx="292025" cy="292575"/>
            </a:xfrm>
          </p:grpSpPr>
          <p:sp>
            <p:nvSpPr>
              <p:cNvPr id="336" name="Google Shape;336;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 name="Google Shape;340;p19"/>
            <p:cNvGrpSpPr/>
            <p:nvPr/>
          </p:nvGrpSpPr>
          <p:grpSpPr>
            <a:xfrm>
              <a:off x="8332763" y="3212475"/>
              <a:ext cx="175000" cy="175000"/>
              <a:chOff x="8792300" y="321275"/>
              <a:chExt cx="175000" cy="175000"/>
            </a:xfrm>
          </p:grpSpPr>
          <p:sp>
            <p:nvSpPr>
              <p:cNvPr id="341" name="Google Shape;341;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5" name="Google Shape;345;p19"/>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46" name="Google Shape;346;p19"/>
            <p:cNvGrpSpPr/>
            <p:nvPr/>
          </p:nvGrpSpPr>
          <p:grpSpPr>
            <a:xfrm rot="10800000">
              <a:off x="432850" y="291788"/>
              <a:ext cx="581800" cy="582350"/>
              <a:chOff x="8064275" y="887850"/>
              <a:chExt cx="581800" cy="582350"/>
            </a:xfrm>
          </p:grpSpPr>
          <p:sp>
            <p:nvSpPr>
              <p:cNvPr id="347" name="Google Shape;347;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19"/>
            <p:cNvGrpSpPr/>
            <p:nvPr/>
          </p:nvGrpSpPr>
          <p:grpSpPr>
            <a:xfrm rot="10800000">
              <a:off x="577738" y="1153138"/>
              <a:ext cx="292025" cy="292575"/>
              <a:chOff x="7353050" y="316275"/>
              <a:chExt cx="292025" cy="292575"/>
            </a:xfrm>
          </p:grpSpPr>
          <p:sp>
            <p:nvSpPr>
              <p:cNvPr id="354" name="Google Shape;354;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19"/>
            <p:cNvGrpSpPr/>
            <p:nvPr/>
          </p:nvGrpSpPr>
          <p:grpSpPr>
            <a:xfrm rot="10800000">
              <a:off x="636238" y="1778838"/>
              <a:ext cx="175000" cy="175000"/>
              <a:chOff x="8792300" y="321275"/>
              <a:chExt cx="175000" cy="175000"/>
            </a:xfrm>
          </p:grpSpPr>
          <p:sp>
            <p:nvSpPr>
              <p:cNvPr id="359" name="Google Shape;359;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19"/>
            <p:cNvGrpSpPr/>
            <p:nvPr/>
          </p:nvGrpSpPr>
          <p:grpSpPr>
            <a:xfrm>
              <a:off x="432850" y="2003163"/>
              <a:ext cx="175013" cy="27000"/>
              <a:chOff x="5662375" y="212375"/>
              <a:chExt cx="175013" cy="27000"/>
            </a:xfrm>
          </p:grpSpPr>
          <p:sp>
            <p:nvSpPr>
              <p:cNvPr id="364" name="Google Shape;364;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 name="Google Shape;367;p19"/>
            <p:cNvGrpSpPr/>
            <p:nvPr/>
          </p:nvGrpSpPr>
          <p:grpSpPr>
            <a:xfrm>
              <a:off x="788100" y="208488"/>
              <a:ext cx="175013" cy="27000"/>
              <a:chOff x="5662375" y="212375"/>
              <a:chExt cx="175013" cy="27000"/>
            </a:xfrm>
          </p:grpSpPr>
          <p:sp>
            <p:nvSpPr>
              <p:cNvPr id="368" name="Google Shape;368;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19"/>
            <p:cNvGrpSpPr/>
            <p:nvPr/>
          </p:nvGrpSpPr>
          <p:grpSpPr>
            <a:xfrm>
              <a:off x="8129350" y="4988725"/>
              <a:ext cx="175013" cy="27000"/>
              <a:chOff x="5662375" y="212375"/>
              <a:chExt cx="175013" cy="27000"/>
            </a:xfrm>
          </p:grpSpPr>
          <p:sp>
            <p:nvSpPr>
              <p:cNvPr id="372" name="Google Shape;372;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19"/>
            <p:cNvGrpSpPr/>
            <p:nvPr/>
          </p:nvGrpSpPr>
          <p:grpSpPr>
            <a:xfrm>
              <a:off x="8497550" y="3429425"/>
              <a:ext cx="175013" cy="27000"/>
              <a:chOff x="5662375" y="212375"/>
              <a:chExt cx="175013" cy="27000"/>
            </a:xfrm>
          </p:grpSpPr>
          <p:sp>
            <p:nvSpPr>
              <p:cNvPr id="376" name="Google Shape;376;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79" name="Google Shape;379;p19"/>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80" name="Google Shape;380;p19"/>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81" name="Google Shape;381;p1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5" name="Shape 385"/>
        <p:cNvGrpSpPr/>
        <p:nvPr/>
      </p:nvGrpSpPr>
      <p:grpSpPr>
        <a:xfrm>
          <a:off x="0" y="0"/>
          <a:ext cx="0" cy="0"/>
          <a:chOff x="0" y="0"/>
          <a:chExt cx="0" cy="0"/>
        </a:xfrm>
      </p:grpSpPr>
      <p:sp>
        <p:nvSpPr>
          <p:cNvPr id="386" name="Google Shape;386;p20"/>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387" name="Google Shape;387;p20"/>
          <p:cNvGrpSpPr/>
          <p:nvPr/>
        </p:nvGrpSpPr>
        <p:grpSpPr>
          <a:xfrm>
            <a:off x="4484494" y="4433000"/>
            <a:ext cx="175013" cy="27000"/>
            <a:chOff x="5662375" y="212375"/>
            <a:chExt cx="175013" cy="27000"/>
          </a:xfrm>
        </p:grpSpPr>
        <p:sp>
          <p:nvSpPr>
            <p:cNvPr id="388" name="Google Shape;388;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1" name="Google Shape;391;p20"/>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92" name="Google Shape;392;p20"/>
          <p:cNvGrpSpPr/>
          <p:nvPr/>
        </p:nvGrpSpPr>
        <p:grpSpPr>
          <a:xfrm>
            <a:off x="432850" y="0"/>
            <a:ext cx="8278300" cy="5165700"/>
            <a:chOff x="432850" y="0"/>
            <a:chExt cx="8278300" cy="5165700"/>
          </a:xfrm>
        </p:grpSpPr>
        <p:cxnSp>
          <p:nvCxnSpPr>
            <p:cNvPr id="393" name="Google Shape;393;p20"/>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94" name="Google Shape;394;p20"/>
            <p:cNvGrpSpPr/>
            <p:nvPr/>
          </p:nvGrpSpPr>
          <p:grpSpPr>
            <a:xfrm>
              <a:off x="8129350" y="4292175"/>
              <a:ext cx="581800" cy="582350"/>
              <a:chOff x="8064275" y="887850"/>
              <a:chExt cx="581800" cy="582350"/>
            </a:xfrm>
          </p:grpSpPr>
          <p:sp>
            <p:nvSpPr>
              <p:cNvPr id="395" name="Google Shape;395;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20"/>
            <p:cNvGrpSpPr/>
            <p:nvPr/>
          </p:nvGrpSpPr>
          <p:grpSpPr>
            <a:xfrm>
              <a:off x="8274238" y="3720600"/>
              <a:ext cx="292025" cy="292575"/>
              <a:chOff x="7353050" y="316275"/>
              <a:chExt cx="292025" cy="292575"/>
            </a:xfrm>
          </p:grpSpPr>
          <p:sp>
            <p:nvSpPr>
              <p:cNvPr id="402" name="Google Shape;402;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p20"/>
            <p:cNvGrpSpPr/>
            <p:nvPr/>
          </p:nvGrpSpPr>
          <p:grpSpPr>
            <a:xfrm>
              <a:off x="8332763" y="3212475"/>
              <a:ext cx="175000" cy="175000"/>
              <a:chOff x="8792300" y="321275"/>
              <a:chExt cx="175000" cy="175000"/>
            </a:xfrm>
          </p:grpSpPr>
          <p:sp>
            <p:nvSpPr>
              <p:cNvPr id="407" name="Google Shape;407;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11" name="Google Shape;411;p20"/>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412" name="Google Shape;412;p20"/>
            <p:cNvGrpSpPr/>
            <p:nvPr/>
          </p:nvGrpSpPr>
          <p:grpSpPr>
            <a:xfrm rot="10800000">
              <a:off x="432850" y="291788"/>
              <a:ext cx="581800" cy="582350"/>
              <a:chOff x="8064275" y="887850"/>
              <a:chExt cx="581800" cy="582350"/>
            </a:xfrm>
          </p:grpSpPr>
          <p:sp>
            <p:nvSpPr>
              <p:cNvPr id="413" name="Google Shape;413;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20"/>
            <p:cNvGrpSpPr/>
            <p:nvPr/>
          </p:nvGrpSpPr>
          <p:grpSpPr>
            <a:xfrm rot="10800000">
              <a:off x="577738" y="1153138"/>
              <a:ext cx="292025" cy="292575"/>
              <a:chOff x="7353050" y="316275"/>
              <a:chExt cx="292025" cy="292575"/>
            </a:xfrm>
          </p:grpSpPr>
          <p:sp>
            <p:nvSpPr>
              <p:cNvPr id="420" name="Google Shape;420;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20"/>
            <p:cNvGrpSpPr/>
            <p:nvPr/>
          </p:nvGrpSpPr>
          <p:grpSpPr>
            <a:xfrm rot="10800000">
              <a:off x="636238" y="1778838"/>
              <a:ext cx="175000" cy="175000"/>
              <a:chOff x="8792300" y="321275"/>
              <a:chExt cx="175000" cy="175000"/>
            </a:xfrm>
          </p:grpSpPr>
          <p:sp>
            <p:nvSpPr>
              <p:cNvPr id="425" name="Google Shape;425;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20"/>
            <p:cNvGrpSpPr/>
            <p:nvPr/>
          </p:nvGrpSpPr>
          <p:grpSpPr>
            <a:xfrm>
              <a:off x="432850" y="2003163"/>
              <a:ext cx="175013" cy="27000"/>
              <a:chOff x="5662375" y="212375"/>
              <a:chExt cx="175013" cy="27000"/>
            </a:xfrm>
          </p:grpSpPr>
          <p:sp>
            <p:nvSpPr>
              <p:cNvPr id="430" name="Google Shape;430;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20"/>
            <p:cNvGrpSpPr/>
            <p:nvPr/>
          </p:nvGrpSpPr>
          <p:grpSpPr>
            <a:xfrm>
              <a:off x="788100" y="208488"/>
              <a:ext cx="175013" cy="27000"/>
              <a:chOff x="5662375" y="212375"/>
              <a:chExt cx="175013" cy="27000"/>
            </a:xfrm>
          </p:grpSpPr>
          <p:sp>
            <p:nvSpPr>
              <p:cNvPr id="434" name="Google Shape;434;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20"/>
            <p:cNvGrpSpPr/>
            <p:nvPr/>
          </p:nvGrpSpPr>
          <p:grpSpPr>
            <a:xfrm>
              <a:off x="8129350" y="4988725"/>
              <a:ext cx="175013" cy="27000"/>
              <a:chOff x="5662375" y="212375"/>
              <a:chExt cx="175013" cy="27000"/>
            </a:xfrm>
          </p:grpSpPr>
          <p:sp>
            <p:nvSpPr>
              <p:cNvPr id="438" name="Google Shape;438;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20"/>
            <p:cNvGrpSpPr/>
            <p:nvPr/>
          </p:nvGrpSpPr>
          <p:grpSpPr>
            <a:xfrm>
              <a:off x="8497550" y="3429425"/>
              <a:ext cx="175013" cy="27000"/>
              <a:chOff x="5662375" y="212375"/>
              <a:chExt cx="175013" cy="27000"/>
            </a:xfrm>
          </p:grpSpPr>
          <p:sp>
            <p:nvSpPr>
              <p:cNvPr id="442" name="Google Shape;442;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5" name="Google Shape;445;p20"/>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446" name="Google Shape;446;p20"/>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447" name="Google Shape;447;p20"/>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0"/>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0"/>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0"/>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s://towardsdatascience.com/getting-started-with-data-collection-using" TargetMode="External"/><Relationship Id="rId4" Type="http://schemas.openxmlformats.org/officeDocument/2006/relationships/hyperlink" Target="https://liris.cnrs.fr/Documents/Liris-6508.pdf" TargetMode="External"/><Relationship Id="rId5" Type="http://schemas.openxmlformats.org/officeDocument/2006/relationships/hyperlink" Target="https://towardsdatascience.com/getting-started-with-data-collection-using-twitter-api-v2-in-less-than-an-hour-600fbd5b5558" TargetMode="External"/><Relationship Id="rId6" Type="http://schemas.openxmlformats.org/officeDocument/2006/relationships/hyperlink" Target="https://towardsdatascience.com/predicting-tweet-sentiment-with-word2vec-embeddings-67aace9b019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g1f878d5447b_0_51"/>
          <p:cNvSpPr txBox="1"/>
          <p:nvPr>
            <p:ph type="title"/>
          </p:nvPr>
        </p:nvSpPr>
        <p:spPr>
          <a:xfrm>
            <a:off x="2582250" y="1828425"/>
            <a:ext cx="3979500" cy="131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5200"/>
              <a:buFont typeface="Arial"/>
              <a:buNone/>
            </a:pPr>
            <a:r>
              <a:rPr lang="en-US" sz="3800"/>
              <a:t>Twitter Sentiment Analysis</a:t>
            </a:r>
            <a:endParaRPr sz="4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
          <p:cNvSpPr txBox="1"/>
          <p:nvPr>
            <p:ph type="title"/>
          </p:nvPr>
        </p:nvSpPr>
        <p:spPr>
          <a:xfrm>
            <a:off x="1673706" y="449845"/>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i="0" lang="en-US">
                <a:solidFill>
                  <a:srgbClr val="2B3E51"/>
                </a:solidFill>
                <a:latin typeface="Fjalla One"/>
                <a:ea typeface="Fjalla One"/>
                <a:cs typeface="Fjalla One"/>
                <a:sym typeface="Fjalla One"/>
              </a:rPr>
              <a:t>Best Open Source APIs for Natural Language Processing</a:t>
            </a:r>
            <a:br>
              <a:rPr i="0" lang="en-US">
                <a:solidFill>
                  <a:srgbClr val="2B3E51"/>
                </a:solidFill>
                <a:latin typeface="Barlow Semi Condensed"/>
                <a:ea typeface="Barlow Semi Condensed"/>
                <a:cs typeface="Barlow Semi Condensed"/>
                <a:sym typeface="Barlow Semi Condensed"/>
              </a:rPr>
            </a:br>
            <a:endParaRPr>
              <a:latin typeface="Barlow Semi Condensed"/>
              <a:ea typeface="Barlow Semi Condensed"/>
              <a:cs typeface="Barlow Semi Condensed"/>
              <a:sym typeface="Barlow Semi Condensed"/>
            </a:endParaRPr>
          </a:p>
        </p:txBody>
      </p:sp>
      <p:sp>
        <p:nvSpPr>
          <p:cNvPr id="763" name="Google Shape;763;p7"/>
          <p:cNvSpPr txBox="1"/>
          <p:nvPr/>
        </p:nvSpPr>
        <p:spPr>
          <a:xfrm>
            <a:off x="628575" y="1914530"/>
            <a:ext cx="788670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Barlow Semi Condensed"/>
                <a:ea typeface="Barlow Semi Condensed"/>
                <a:cs typeface="Barlow Semi Condensed"/>
                <a:sym typeface="Barlow Semi Condensed"/>
              </a:rPr>
              <a:t>NLTK :</a:t>
            </a:r>
            <a:r>
              <a:rPr b="0" i="0" lang="en-US" sz="1400" u="none" cap="none" strike="noStrike">
                <a:solidFill>
                  <a:srgbClr val="008BFF"/>
                </a:solidFill>
                <a:latin typeface="Barlow Semi Condensed"/>
                <a:ea typeface="Barlow Semi Condensed"/>
                <a:cs typeface="Barlow Semi Condensed"/>
                <a:sym typeface="Barlow Semi Condensed"/>
              </a:rPr>
              <a:t> </a:t>
            </a:r>
            <a:r>
              <a:rPr b="0" i="0" lang="en-US" sz="1400" u="none" cap="none" strike="noStrike">
                <a:solidFill>
                  <a:srgbClr val="2B3E51"/>
                </a:solidFill>
                <a:latin typeface="Barlow Semi Condensed"/>
                <a:ea typeface="Barlow Semi Condensed"/>
                <a:cs typeface="Barlow Semi Condensed"/>
                <a:sym typeface="Barlow Semi Condensed"/>
              </a:rPr>
              <a:t>Programmers that want a relatively easy start with NLP code.</a:t>
            </a:r>
            <a:endParaRPr b="1" i="0" sz="1400" u="none" cap="none" strike="noStrike">
              <a:solidFill>
                <a:srgbClr val="2B3E51"/>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8BFF"/>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Barlow Semi Condensed"/>
                <a:ea typeface="Barlow Semi Condensed"/>
                <a:cs typeface="Barlow Semi Condensed"/>
                <a:sym typeface="Barlow Semi Condensed"/>
              </a:rPr>
              <a:t>SpaCy :</a:t>
            </a:r>
            <a:r>
              <a:rPr b="0" i="0" lang="en-US" sz="1400" u="none" cap="none" strike="noStrike">
                <a:solidFill>
                  <a:srgbClr val="008BFF"/>
                </a:solidFill>
                <a:latin typeface="Barlow Semi Condensed"/>
                <a:ea typeface="Barlow Semi Condensed"/>
                <a:cs typeface="Barlow Semi Condensed"/>
                <a:sym typeface="Barlow Semi Condensed"/>
              </a:rPr>
              <a:t> </a:t>
            </a:r>
            <a:r>
              <a:rPr b="0" i="0" lang="en-US" sz="1400" u="none" cap="none" strike="noStrike">
                <a:solidFill>
                  <a:srgbClr val="2B3E51"/>
                </a:solidFill>
                <a:latin typeface="Barlow Semi Condensed"/>
                <a:ea typeface="Barlow Semi Condensed"/>
                <a:cs typeface="Barlow Semi Condensed"/>
                <a:sym typeface="Barlow Semi Condensed"/>
              </a:rPr>
              <a:t>Developers that want high-performance NLP analysis.</a:t>
            </a:r>
            <a:endParaRPr b="0" i="0" sz="1400" u="none" cap="none" strike="noStrike">
              <a:solidFill>
                <a:srgbClr val="2B3E51"/>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8BFF"/>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Barlow Semi Condensed"/>
                <a:ea typeface="Barlow Semi Condensed"/>
                <a:cs typeface="Barlow Semi Condensed"/>
                <a:sym typeface="Barlow Semi Condensed"/>
              </a:rPr>
              <a:t>TextBlob :</a:t>
            </a:r>
            <a:r>
              <a:rPr b="0" i="0" lang="en-US" sz="1400" u="none" cap="none" strike="noStrike">
                <a:solidFill>
                  <a:srgbClr val="008BFF"/>
                </a:solidFill>
                <a:latin typeface="Barlow Semi Condensed"/>
                <a:ea typeface="Barlow Semi Condensed"/>
                <a:cs typeface="Barlow Semi Condensed"/>
                <a:sym typeface="Barlow Semi Condensed"/>
              </a:rPr>
              <a:t> </a:t>
            </a:r>
            <a:r>
              <a:rPr b="0" i="0" lang="en-US" sz="1400" u="none" cap="none" strike="noStrike">
                <a:solidFill>
                  <a:srgbClr val="2B3E51"/>
                </a:solidFill>
                <a:latin typeface="Barlow Semi Condensed"/>
                <a:ea typeface="Barlow Semi Condensed"/>
                <a:cs typeface="Barlow Semi Condensed"/>
                <a:sym typeface="Barlow Semi Condensed"/>
              </a:rPr>
              <a:t>Developers that want a user-friendly interface and functionality.</a:t>
            </a:r>
            <a:endParaRPr b="0" i="0" sz="1400" u="none" cap="none" strike="noStrike">
              <a:solidFill>
                <a:srgbClr val="2B3E51"/>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8BFF"/>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Barlow Semi Condensed"/>
                <a:ea typeface="Barlow Semi Condensed"/>
                <a:cs typeface="Barlow Semi Condensed"/>
                <a:sym typeface="Barlow Semi Condensed"/>
              </a:rPr>
              <a:t>Stanford Core NLP :</a:t>
            </a:r>
            <a:r>
              <a:rPr b="0" i="0" lang="en-US" sz="1400" u="none" cap="none" strike="noStrike">
                <a:solidFill>
                  <a:srgbClr val="008BFF"/>
                </a:solidFill>
                <a:latin typeface="Barlow Semi Condensed"/>
                <a:ea typeface="Barlow Semi Condensed"/>
                <a:cs typeface="Barlow Semi Condensed"/>
                <a:sym typeface="Barlow Semi Condensed"/>
              </a:rPr>
              <a:t> </a:t>
            </a:r>
            <a:r>
              <a:rPr b="0" i="0" lang="en-US" sz="1400" u="none" cap="none" strike="noStrike">
                <a:solidFill>
                  <a:srgbClr val="2B3E51"/>
                </a:solidFill>
                <a:latin typeface="Barlow Semi Condensed"/>
                <a:ea typeface="Barlow Semi Condensed"/>
                <a:cs typeface="Barlow Semi Condensed"/>
                <a:sym typeface="Barlow Semi Condensed"/>
              </a:rPr>
              <a:t>Researchers and developers who want to perform multi-level and multi-language NLP.</a:t>
            </a:r>
            <a:endParaRPr b="1" i="0" sz="1400" u="none" cap="none" strike="noStrike">
              <a:solidFill>
                <a:srgbClr val="2B3E51"/>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8BFF"/>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Barlow Semi Condensed"/>
                <a:ea typeface="Barlow Semi Condensed"/>
                <a:cs typeface="Barlow Semi Condensed"/>
                <a:sym typeface="Barlow Semi Condensed"/>
              </a:rPr>
              <a:t>GenSim :</a:t>
            </a:r>
            <a:r>
              <a:rPr b="0" i="0" lang="en-US" sz="1400" u="none" cap="none" strike="noStrike">
                <a:solidFill>
                  <a:srgbClr val="008BFF"/>
                </a:solidFill>
                <a:latin typeface="Barlow Semi Condensed"/>
                <a:ea typeface="Barlow Semi Condensed"/>
                <a:cs typeface="Barlow Semi Condensed"/>
                <a:sym typeface="Barlow Semi Condensed"/>
              </a:rPr>
              <a:t> </a:t>
            </a:r>
            <a:r>
              <a:rPr b="0" i="0" lang="en-US" sz="1400" u="none" cap="none" strike="noStrike">
                <a:solidFill>
                  <a:srgbClr val="2B3E51"/>
                </a:solidFill>
                <a:latin typeface="Barlow Semi Condensed"/>
                <a:ea typeface="Barlow Semi Condensed"/>
                <a:cs typeface="Barlow Semi Condensed"/>
                <a:sym typeface="Barlow Semi Condensed"/>
              </a:rPr>
              <a:t>Developers that primarily want to perform document comparison NLP tasks.</a:t>
            </a:r>
            <a:endParaRPr b="0" i="0" sz="1400" u="none" cap="none" strike="noStrike">
              <a:solidFill>
                <a:srgbClr val="2B3E51"/>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Present Algorithms</a:t>
            </a:r>
            <a:endParaRPr/>
          </a:p>
        </p:txBody>
      </p:sp>
      <p:sp>
        <p:nvSpPr>
          <p:cNvPr id="769" name="Google Shape;769;p6"/>
          <p:cNvSpPr txBox="1"/>
          <p:nvPr/>
        </p:nvSpPr>
        <p:spPr>
          <a:xfrm>
            <a:off x="842963" y="1292588"/>
            <a:ext cx="7922418"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Semi Condensed"/>
                <a:ea typeface="Barlow Semi Condensed"/>
                <a:cs typeface="Barlow Semi Condensed"/>
                <a:sym typeface="Barlow Semi Condensed"/>
              </a:rPr>
              <a:t>Naive Bayes:  </a:t>
            </a:r>
            <a:r>
              <a:rPr b="0" i="0" lang="en-US" sz="1400" u="none" cap="none" strike="noStrike">
                <a:solidFill>
                  <a:srgbClr val="000000"/>
                </a:solidFill>
                <a:latin typeface="Barlow Semi Condensed"/>
                <a:ea typeface="Barlow Semi Condensed"/>
                <a:cs typeface="Barlow Semi Condensed"/>
                <a:sym typeface="Barlow Semi Condensed"/>
              </a:rPr>
              <a:t>This algorithm is known to work well for many text classification problems and requires relatively few training examples.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Semi Condensed"/>
                <a:ea typeface="Barlow Semi Condensed"/>
                <a:cs typeface="Barlow Semi Condensed"/>
                <a:sym typeface="Barlow Semi Condensed"/>
              </a:rPr>
              <a:t>Support Vector Machine:  </a:t>
            </a:r>
            <a:r>
              <a:rPr b="0" i="0" lang="en-US" sz="1400" u="none" cap="none" strike="noStrike">
                <a:solidFill>
                  <a:srgbClr val="000000"/>
                </a:solidFill>
                <a:latin typeface="Barlow Semi Condensed"/>
                <a:ea typeface="Barlow Semi Condensed"/>
                <a:cs typeface="Barlow Semi Condensed"/>
                <a:sym typeface="Barlow Semi Condensed"/>
              </a:rPr>
              <a:t>Like Naive Bayes classifiers, support vector classifiers also work well for text classification and require relative few training examples.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Semi Condensed"/>
                <a:ea typeface="Barlow Semi Condensed"/>
                <a:cs typeface="Barlow Semi Condensed"/>
                <a:sym typeface="Barlow Semi Condensed"/>
              </a:rPr>
              <a:t>Decision Tree</a:t>
            </a:r>
            <a:r>
              <a:rPr b="0" i="0" lang="en-US" sz="1400" u="none" cap="none" strike="noStrike">
                <a:solidFill>
                  <a:srgbClr val="000000"/>
                </a:solidFill>
                <a:latin typeface="Barlow Semi Condensed"/>
                <a:ea typeface="Barlow Semi Condensed"/>
                <a:cs typeface="Barlow Semi Condensed"/>
                <a:sym typeface="Barlow Semi Condensed"/>
              </a:rPr>
              <a:t>:  Decision Trees often do a good job of learning to classify and have the additional property of producing easily explainable results in the form of decision trees.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Semi Condensed"/>
                <a:ea typeface="Barlow Semi Condensed"/>
                <a:cs typeface="Barlow Semi Condensed"/>
                <a:sym typeface="Barlow Semi Condensed"/>
              </a:rPr>
              <a:t>XGBoost:</a:t>
            </a:r>
            <a:r>
              <a:rPr b="0" i="0" lang="en-US" sz="1400" u="none" cap="none" strike="noStrike">
                <a:solidFill>
                  <a:srgbClr val="000000"/>
                </a:solidFill>
                <a:latin typeface="Barlow Semi Condensed"/>
                <a:ea typeface="Barlow Semi Condensed"/>
                <a:cs typeface="Barlow Semi Condensed"/>
                <a:sym typeface="Barlow Semi Condensed"/>
              </a:rPr>
              <a:t>  This algorithm uses a set of different decision trees known as a random forest.  It is known to be both fast and often achieves very high accuracy.  However, it is not as interpretable as a simple decision tree.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Semi Condensed"/>
              <a:ea typeface="Barlow Semi Condensed"/>
              <a:cs typeface="Barlow Semi Condensed"/>
              <a:sym typeface="Barlow Semi Condensed"/>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Barlow Semi Condensed"/>
                <a:ea typeface="Barlow Semi Condensed"/>
                <a:cs typeface="Barlow Semi Condensed"/>
                <a:sym typeface="Barlow Semi Condensed"/>
              </a:rPr>
              <a:t>k-Nearest Neighbors:</a:t>
            </a:r>
            <a:r>
              <a:rPr b="0" i="0" lang="en-US" sz="1400" u="none" cap="none" strike="noStrike">
                <a:solidFill>
                  <a:srgbClr val="000000"/>
                </a:solidFill>
                <a:latin typeface="Barlow Semi Condensed"/>
                <a:ea typeface="Barlow Semi Condensed"/>
                <a:cs typeface="Barlow Semi Condensed"/>
                <a:sym typeface="Barlow Semi Condensed"/>
              </a:rPr>
              <a:t>  This algorithm works by finding the training examples closest to the test example.</a:t>
            </a:r>
            <a:endParaRPr b="0" i="0" sz="1400" u="none" cap="none" strike="noStrik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8"/>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Why CNN in Sentimental Analysis? </a:t>
            </a:r>
            <a:endParaRPr/>
          </a:p>
        </p:txBody>
      </p:sp>
      <p:sp>
        <p:nvSpPr>
          <p:cNvPr id="775" name="Google Shape;775;p8"/>
          <p:cNvSpPr txBox="1"/>
          <p:nvPr/>
        </p:nvSpPr>
        <p:spPr>
          <a:xfrm>
            <a:off x="1227906" y="1144015"/>
            <a:ext cx="6807900" cy="1477500"/>
          </a:xfrm>
          <a:prstGeom prst="rect">
            <a:avLst/>
          </a:prstGeom>
          <a:noFill/>
          <a:ln>
            <a:noFill/>
          </a:ln>
        </p:spPr>
        <p:txBody>
          <a:bodyPr anchorCtr="0" anchor="t" bIns="45700" lIns="91425" spcFirstLastPara="1" rIns="91425" wrap="square" tIns="45700">
            <a:spAutoFit/>
          </a:bodyPr>
          <a:lstStyle/>
          <a:p>
            <a:pPr indent="-279400" lvl="0" marL="285750" marR="0" rtl="0" algn="l">
              <a:lnSpc>
                <a:spcPct val="100000"/>
              </a:lnSpc>
              <a:spcBef>
                <a:spcPts val="0"/>
              </a:spcBef>
              <a:spcAft>
                <a:spcPts val="0"/>
              </a:spcAft>
              <a:buClr>
                <a:srgbClr val="000000"/>
              </a:buClr>
              <a:buSzPts val="1500"/>
              <a:buFont typeface="Arial"/>
              <a:buChar char="•"/>
            </a:pPr>
            <a:r>
              <a:rPr lang="en-US" sz="1500">
                <a:solidFill>
                  <a:srgbClr val="2E2E2E"/>
                </a:solidFill>
                <a:latin typeface="Barlow Semi Condensed"/>
                <a:ea typeface="Barlow Semi Condensed"/>
                <a:cs typeface="Barlow Semi Condensed"/>
                <a:sym typeface="Barlow Semi Condensed"/>
              </a:rPr>
              <a:t>C</a:t>
            </a:r>
            <a:r>
              <a:rPr b="0" i="0" lang="en-US" sz="1500" u="none" cap="none" strike="noStrike">
                <a:solidFill>
                  <a:srgbClr val="2E2E2E"/>
                </a:solidFill>
                <a:latin typeface="Barlow Semi Condensed"/>
                <a:ea typeface="Barlow Semi Condensed"/>
                <a:cs typeface="Barlow Semi Condensed"/>
                <a:sym typeface="Barlow Semi Condensed"/>
              </a:rPr>
              <a:t>onvolutional </a:t>
            </a:r>
            <a:r>
              <a:rPr lang="en-US" sz="1500">
                <a:solidFill>
                  <a:srgbClr val="2E2E2E"/>
                </a:solidFill>
                <a:latin typeface="Barlow Semi Condensed"/>
                <a:ea typeface="Barlow Semi Condensed"/>
                <a:cs typeface="Barlow Semi Condensed"/>
                <a:sym typeface="Barlow Semi Condensed"/>
              </a:rPr>
              <a:t>N</a:t>
            </a:r>
            <a:r>
              <a:rPr b="0" i="0" lang="en-US" sz="1500" u="none" cap="none" strike="noStrike">
                <a:solidFill>
                  <a:srgbClr val="2E2E2E"/>
                </a:solidFill>
                <a:latin typeface="Barlow Semi Condensed"/>
                <a:ea typeface="Barlow Semi Condensed"/>
                <a:cs typeface="Barlow Semi Condensed"/>
                <a:sym typeface="Barlow Semi Condensed"/>
              </a:rPr>
              <a:t>eural </a:t>
            </a:r>
            <a:r>
              <a:rPr lang="en-US" sz="1500">
                <a:solidFill>
                  <a:srgbClr val="2E2E2E"/>
                </a:solidFill>
                <a:latin typeface="Barlow Semi Condensed"/>
                <a:ea typeface="Barlow Semi Condensed"/>
                <a:cs typeface="Barlow Semi Condensed"/>
                <a:sym typeface="Barlow Semi Condensed"/>
              </a:rPr>
              <a:t>N</a:t>
            </a:r>
            <a:r>
              <a:rPr b="0" i="0" lang="en-US" sz="1500" u="none" cap="none" strike="noStrike">
                <a:solidFill>
                  <a:srgbClr val="2E2E2E"/>
                </a:solidFill>
                <a:latin typeface="Barlow Semi Condensed"/>
                <a:ea typeface="Barlow Semi Condensed"/>
                <a:cs typeface="Barlow Semi Condensed"/>
                <a:sym typeface="Barlow Semi Condensed"/>
              </a:rPr>
              <a:t>etwork is one of the most effective methods to do </a:t>
            </a:r>
            <a:r>
              <a:rPr lang="en-US" sz="1500">
                <a:solidFill>
                  <a:srgbClr val="2E2E2E"/>
                </a:solidFill>
                <a:latin typeface="Barlow Semi Condensed"/>
                <a:ea typeface="Barlow Semi Condensed"/>
                <a:cs typeface="Barlow Semi Condensed"/>
                <a:sym typeface="Barlow Semi Condensed"/>
              </a:rPr>
              <a:t>text</a:t>
            </a:r>
            <a:r>
              <a:rPr b="0" i="0" lang="en-US" sz="1500" u="none" cap="none" strike="noStrike">
                <a:solidFill>
                  <a:srgbClr val="2E2E2E"/>
                </a:solidFill>
                <a:latin typeface="Barlow Semi Condensed"/>
                <a:ea typeface="Barlow Semi Condensed"/>
                <a:cs typeface="Barlow Semi Condensed"/>
                <a:sym typeface="Barlow Semi Condensed"/>
              </a:rPr>
              <a:t> classification.</a:t>
            </a:r>
            <a:endParaRPr b="0" i="0" sz="1500" u="none" cap="none" strike="noStrike">
              <a:solidFill>
                <a:srgbClr val="2E2E2E"/>
              </a:solidFill>
              <a:latin typeface="Barlow Semi Condensed"/>
              <a:ea typeface="Barlow Semi Condensed"/>
              <a:cs typeface="Barlow Semi Condensed"/>
              <a:sym typeface="Barlow Semi Condensed"/>
            </a:endParaRPr>
          </a:p>
          <a:p>
            <a:pPr indent="0" lvl="0" marL="457200" marR="0" rtl="0" algn="l">
              <a:lnSpc>
                <a:spcPct val="100000"/>
              </a:lnSpc>
              <a:spcBef>
                <a:spcPts val="0"/>
              </a:spcBef>
              <a:spcAft>
                <a:spcPts val="0"/>
              </a:spcAft>
              <a:buNone/>
            </a:pPr>
            <a:r>
              <a:t/>
            </a:r>
            <a:endParaRPr sz="1500">
              <a:solidFill>
                <a:srgbClr val="2E2E2E"/>
              </a:solidFill>
              <a:latin typeface="Barlow Semi Condensed"/>
              <a:ea typeface="Barlow Semi Condensed"/>
              <a:cs typeface="Barlow Semi Condensed"/>
              <a:sym typeface="Barlow Semi Condensed"/>
            </a:endParaRPr>
          </a:p>
          <a:p>
            <a:pPr indent="-27940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2E2E2E"/>
                </a:solidFill>
                <a:latin typeface="Barlow Semi Condensed"/>
                <a:ea typeface="Barlow Semi Condensed"/>
                <a:cs typeface="Barlow Semi Condensed"/>
                <a:sym typeface="Barlow Semi Condensed"/>
              </a:rPr>
              <a:t> CNN has a convolutional layer to extract information by a larger piece of text, so we work for sentiment analysis with convolutional neural network, and we design a simple convolutional neural network model and test it on benchmark</a:t>
            </a:r>
            <a:r>
              <a:rPr lang="en-US" sz="1500">
                <a:solidFill>
                  <a:srgbClr val="2E2E2E"/>
                </a:solidFill>
                <a:latin typeface="Barlow Semi Condensed"/>
                <a:ea typeface="Barlow Semi Condensed"/>
                <a:cs typeface="Barlow Semi Condensed"/>
                <a:sym typeface="Barlow Semi Condensed"/>
              </a:rPr>
              <a:t>.</a:t>
            </a:r>
            <a:endParaRPr b="0" i="0" sz="1500" u="none" cap="none" strike="noStrike">
              <a:solidFill>
                <a:srgbClr val="000000"/>
              </a:solidFill>
              <a:latin typeface="Barlow Semi Condensed"/>
              <a:ea typeface="Barlow Semi Condensed"/>
              <a:cs typeface="Barlow Semi Condensed"/>
              <a:sym typeface="Barlow Semi Condensed"/>
            </a:endParaRPr>
          </a:p>
        </p:txBody>
      </p:sp>
      <p:pic>
        <p:nvPicPr>
          <p:cNvPr id="776" name="Google Shape;776;p8"/>
          <p:cNvPicPr preferRelativeResize="0"/>
          <p:nvPr/>
        </p:nvPicPr>
        <p:blipFill rotWithShape="1">
          <a:blip r:embed="rId3">
            <a:alphaModFix/>
          </a:blip>
          <a:srcRect b="0" l="0" r="0" t="0"/>
          <a:stretch/>
        </p:blipFill>
        <p:spPr>
          <a:xfrm>
            <a:off x="4062412" y="2968433"/>
            <a:ext cx="3331369" cy="1829595"/>
          </a:xfrm>
          <a:prstGeom prst="rect">
            <a:avLst/>
          </a:prstGeom>
          <a:noFill/>
          <a:ln>
            <a:noFill/>
          </a:ln>
        </p:spPr>
      </p:pic>
      <p:sp>
        <p:nvSpPr>
          <p:cNvPr id="777" name="Google Shape;777;p8"/>
          <p:cNvSpPr txBox="1"/>
          <p:nvPr/>
        </p:nvSpPr>
        <p:spPr>
          <a:xfrm>
            <a:off x="1316500" y="2854525"/>
            <a:ext cx="2316600" cy="2031900"/>
          </a:xfrm>
          <a:prstGeom prst="rect">
            <a:avLst/>
          </a:prstGeom>
          <a:noFill/>
          <a:ln>
            <a:noFill/>
          </a:ln>
        </p:spPr>
        <p:txBody>
          <a:bodyPr anchorCtr="0" anchor="t" bIns="91425" lIns="91425" spcFirstLastPara="1" rIns="91425" wrap="square" tIns="91425">
            <a:spAutoFit/>
          </a:bodyPr>
          <a:lstStyle/>
          <a:p>
            <a:pPr indent="-279400" lvl="0" marL="285750" rtl="0" algn="l">
              <a:spcBef>
                <a:spcPts val="0"/>
              </a:spcBef>
              <a:spcAft>
                <a:spcPts val="0"/>
              </a:spcAft>
              <a:buSzPts val="1500"/>
              <a:buChar char="•"/>
            </a:pPr>
            <a:r>
              <a:rPr lang="en-US" sz="1500">
                <a:solidFill>
                  <a:srgbClr val="2E2E2E"/>
                </a:solidFill>
                <a:latin typeface="Barlow Semi Condensed"/>
                <a:ea typeface="Barlow Semi Condensed"/>
                <a:cs typeface="Barlow Semi Condensed"/>
                <a:sym typeface="Barlow Semi Condensed"/>
              </a:rPr>
              <a:t>T</a:t>
            </a:r>
            <a:r>
              <a:rPr lang="en-US" sz="1500">
                <a:solidFill>
                  <a:srgbClr val="2E2E2E"/>
                </a:solidFill>
                <a:latin typeface="Barlow Semi Condensed"/>
                <a:ea typeface="Barlow Semi Condensed"/>
                <a:cs typeface="Barlow Semi Condensed"/>
                <a:sym typeface="Barlow Semi Condensed"/>
              </a:rPr>
              <a:t>he result shows that it achieves better accuracy performance in twitter sentiment classification than some of traditional method such as the SVM and Naive Bayes 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1b0ada13ad0_2_37"/>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Proposed model</a:t>
            </a:r>
            <a:endParaRPr/>
          </a:p>
        </p:txBody>
      </p:sp>
      <p:sp>
        <p:nvSpPr>
          <p:cNvPr id="783" name="Google Shape;783;g1b0ada13ad0_2_37"/>
          <p:cNvSpPr txBox="1"/>
          <p:nvPr/>
        </p:nvSpPr>
        <p:spPr>
          <a:xfrm>
            <a:off x="1214025" y="1201125"/>
            <a:ext cx="3000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900"/>
              <a:t>System Modules</a:t>
            </a:r>
            <a:endParaRPr sz="2200"/>
          </a:p>
        </p:txBody>
      </p:sp>
      <p:sp>
        <p:nvSpPr>
          <p:cNvPr id="784" name="Google Shape;784;g1b0ada13ad0_2_37"/>
          <p:cNvSpPr txBox="1"/>
          <p:nvPr/>
        </p:nvSpPr>
        <p:spPr>
          <a:xfrm>
            <a:off x="1214025" y="2274375"/>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t> 2.     </a:t>
            </a:r>
            <a:r>
              <a:rPr lang="en-US" sz="1500"/>
              <a:t>Word2Vec Model</a:t>
            </a:r>
            <a:endParaRPr sz="1800"/>
          </a:p>
        </p:txBody>
      </p:sp>
      <p:sp>
        <p:nvSpPr>
          <p:cNvPr id="785" name="Google Shape;785;g1b0ada13ad0_2_37"/>
          <p:cNvSpPr txBox="1"/>
          <p:nvPr/>
        </p:nvSpPr>
        <p:spPr>
          <a:xfrm>
            <a:off x="1214025" y="2752725"/>
            <a:ext cx="6677100" cy="1143600"/>
          </a:xfrm>
          <a:prstGeom prst="rect">
            <a:avLst/>
          </a:prstGeom>
          <a:noFill/>
          <a:ln>
            <a:noFill/>
          </a:ln>
        </p:spPr>
        <p:txBody>
          <a:bodyPr anchorCtr="0" anchor="t" bIns="91425" lIns="91425" spcFirstLastPara="1" rIns="91425" wrap="square" tIns="91425">
            <a:spAutoFit/>
          </a:bodyPr>
          <a:lstStyle/>
          <a:p>
            <a:pPr indent="-317500" lvl="0" marL="914400" rtl="0" algn="l">
              <a:lnSpc>
                <a:spcPct val="115000"/>
              </a:lnSpc>
              <a:spcBef>
                <a:spcPts val="0"/>
              </a:spcBef>
              <a:spcAft>
                <a:spcPts val="0"/>
              </a:spcAft>
              <a:buSzPts val="1400"/>
              <a:buAutoNum type="alphaLcPeriod"/>
            </a:pPr>
            <a:r>
              <a:rPr lang="en-US"/>
              <a:t>Word Embeddings</a:t>
            </a:r>
            <a:endParaRPr/>
          </a:p>
          <a:p>
            <a:pPr indent="-317500" lvl="0" marL="914400" rtl="0" algn="l">
              <a:lnSpc>
                <a:spcPct val="115000"/>
              </a:lnSpc>
              <a:spcBef>
                <a:spcPts val="0"/>
              </a:spcBef>
              <a:spcAft>
                <a:spcPts val="0"/>
              </a:spcAft>
              <a:buSzPts val="1400"/>
              <a:buAutoNum type="alphaLcPeriod"/>
            </a:pPr>
            <a:r>
              <a:rPr lang="en-US"/>
              <a:t>Continuous Bag of Words</a:t>
            </a:r>
            <a:endParaRPr/>
          </a:p>
          <a:p>
            <a:pPr indent="-317500" lvl="0" marL="914400" rtl="0" algn="l">
              <a:lnSpc>
                <a:spcPct val="115000"/>
              </a:lnSpc>
              <a:spcBef>
                <a:spcPts val="0"/>
              </a:spcBef>
              <a:spcAft>
                <a:spcPts val="0"/>
              </a:spcAft>
              <a:buSzPts val="1400"/>
              <a:buAutoNum type="alphaLcPeriod"/>
            </a:pPr>
            <a:r>
              <a:rPr lang="en-US"/>
              <a:t>Skip-Gram</a:t>
            </a:r>
            <a:endParaRPr/>
          </a:p>
          <a:p>
            <a:pPr indent="-317500" lvl="0" marL="914400" rtl="0" algn="l">
              <a:lnSpc>
                <a:spcPct val="115000"/>
              </a:lnSpc>
              <a:spcBef>
                <a:spcPts val="0"/>
              </a:spcBef>
              <a:spcAft>
                <a:spcPts val="0"/>
              </a:spcAft>
              <a:buSzPts val="1400"/>
              <a:buAutoNum type="alphaLcPeriod"/>
            </a:pPr>
            <a:r>
              <a:rPr lang="en-US"/>
              <a:t>Word2Vec Vectors</a:t>
            </a:r>
            <a:endParaRPr sz="1700"/>
          </a:p>
        </p:txBody>
      </p:sp>
      <p:sp>
        <p:nvSpPr>
          <p:cNvPr id="786" name="Google Shape;786;g1b0ada13ad0_2_37"/>
          <p:cNvSpPr txBox="1"/>
          <p:nvPr/>
        </p:nvSpPr>
        <p:spPr>
          <a:xfrm>
            <a:off x="1214025" y="4141925"/>
            <a:ext cx="4954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t>  3.    Convolutional Neural Network</a:t>
            </a:r>
            <a:endParaRPr sz="1500"/>
          </a:p>
        </p:txBody>
      </p:sp>
      <p:sp>
        <p:nvSpPr>
          <p:cNvPr id="787" name="Google Shape;787;g1b0ada13ad0_2_37"/>
          <p:cNvSpPr txBox="1"/>
          <p:nvPr/>
        </p:nvSpPr>
        <p:spPr>
          <a:xfrm>
            <a:off x="1214025" y="1768500"/>
            <a:ext cx="30000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AutoNum type="arabicPeriod"/>
            </a:pPr>
            <a:r>
              <a:rPr lang="en-US" sz="1500"/>
              <a:t>Tweepy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1b0ada13ad0_2_0"/>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Proposed model</a:t>
            </a:r>
            <a:endParaRPr/>
          </a:p>
        </p:txBody>
      </p:sp>
      <p:sp>
        <p:nvSpPr>
          <p:cNvPr id="793" name="Google Shape;793;g1b0ada13ad0_2_0"/>
          <p:cNvSpPr txBox="1"/>
          <p:nvPr/>
        </p:nvSpPr>
        <p:spPr>
          <a:xfrm>
            <a:off x="1101900" y="1223950"/>
            <a:ext cx="6940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t>We will be collecting 1.6 M data from the twitter API. These datasets are divided into training datasets and testing datasets</a:t>
            </a:r>
            <a:endParaRPr sz="1500"/>
          </a:p>
        </p:txBody>
      </p:sp>
      <p:sp>
        <p:nvSpPr>
          <p:cNvPr id="794" name="Google Shape;794;g1b0ada13ad0_2_0"/>
          <p:cNvSpPr txBox="1"/>
          <p:nvPr/>
        </p:nvSpPr>
        <p:spPr>
          <a:xfrm>
            <a:off x="1136875" y="1848850"/>
            <a:ext cx="6502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t>Before we Use the Textblob we will convert the emojis in the text and convert them into the appropriate meanings</a:t>
            </a:r>
            <a:endParaRPr sz="1500"/>
          </a:p>
        </p:txBody>
      </p:sp>
      <p:sp>
        <p:nvSpPr>
          <p:cNvPr id="795" name="Google Shape;795;g1b0ada13ad0_2_0"/>
          <p:cNvSpPr txBox="1"/>
          <p:nvPr/>
        </p:nvSpPr>
        <p:spPr>
          <a:xfrm>
            <a:off x="1101900" y="2513225"/>
            <a:ext cx="6502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t>The Preprocessing of data does not end here as they are various steps involved in making the data adaptable to our model that is being created</a:t>
            </a:r>
            <a:endParaRPr sz="1500"/>
          </a:p>
        </p:txBody>
      </p:sp>
      <p:pic>
        <p:nvPicPr>
          <p:cNvPr id="796" name="Google Shape;796;g1b0ada13ad0_2_0"/>
          <p:cNvPicPr preferRelativeResize="0"/>
          <p:nvPr/>
        </p:nvPicPr>
        <p:blipFill rotWithShape="1">
          <a:blip r:embed="rId3">
            <a:alphaModFix/>
          </a:blip>
          <a:srcRect b="0" l="0" r="0" t="0"/>
          <a:stretch/>
        </p:blipFill>
        <p:spPr>
          <a:xfrm>
            <a:off x="2851033" y="3368378"/>
            <a:ext cx="3003941" cy="148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g1f878d5447b_0_36"/>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Process Overview</a:t>
            </a:r>
            <a:endParaRPr/>
          </a:p>
        </p:txBody>
      </p:sp>
      <p:pic>
        <p:nvPicPr>
          <p:cNvPr id="802" name="Google Shape;802;g1f878d5447b_0_36"/>
          <p:cNvPicPr preferRelativeResize="0"/>
          <p:nvPr/>
        </p:nvPicPr>
        <p:blipFill>
          <a:blip r:embed="rId3">
            <a:alphaModFix/>
          </a:blip>
          <a:stretch>
            <a:fillRect/>
          </a:stretch>
        </p:blipFill>
        <p:spPr>
          <a:xfrm>
            <a:off x="1724025" y="1494478"/>
            <a:ext cx="5695950" cy="295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grpSp>
        <p:nvGrpSpPr>
          <p:cNvPr id="807" name="Google Shape;807;p3"/>
          <p:cNvGrpSpPr/>
          <p:nvPr/>
        </p:nvGrpSpPr>
        <p:grpSpPr>
          <a:xfrm>
            <a:off x="4572000" y="2014952"/>
            <a:ext cx="4430405" cy="3106404"/>
            <a:chOff x="862950" y="825025"/>
            <a:chExt cx="5862650" cy="4111175"/>
          </a:xfrm>
        </p:grpSpPr>
        <p:sp>
          <p:nvSpPr>
            <p:cNvPr id="808" name="Google Shape;808;p3"/>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p3"/>
          <p:cNvGrpSpPr/>
          <p:nvPr/>
        </p:nvGrpSpPr>
        <p:grpSpPr>
          <a:xfrm>
            <a:off x="731647" y="662076"/>
            <a:ext cx="635100" cy="734640"/>
            <a:chOff x="731647" y="573573"/>
            <a:chExt cx="635100" cy="734640"/>
          </a:xfrm>
        </p:grpSpPr>
        <p:grpSp>
          <p:nvGrpSpPr>
            <p:cNvPr id="1018" name="Google Shape;1018;p3"/>
            <p:cNvGrpSpPr/>
            <p:nvPr/>
          </p:nvGrpSpPr>
          <p:grpSpPr>
            <a:xfrm>
              <a:off x="731647" y="573573"/>
              <a:ext cx="635100" cy="635100"/>
              <a:chOff x="917231" y="750460"/>
              <a:chExt cx="635100" cy="635100"/>
            </a:xfrm>
          </p:grpSpPr>
          <p:sp>
            <p:nvSpPr>
              <p:cNvPr id="1019" name="Google Shape;1019;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1" name="Google Shape;1021;p3"/>
            <p:cNvGrpSpPr/>
            <p:nvPr/>
          </p:nvGrpSpPr>
          <p:grpSpPr>
            <a:xfrm>
              <a:off x="961679" y="1281213"/>
              <a:ext cx="175013" cy="27000"/>
              <a:chOff x="5662375" y="212375"/>
              <a:chExt cx="175013" cy="27000"/>
            </a:xfrm>
          </p:grpSpPr>
          <p:sp>
            <p:nvSpPr>
              <p:cNvPr id="1022" name="Google Shape;102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3" name="Google Shape;102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24" name="Google Shape;102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25" name="Google Shape;1025;p3"/>
          <p:cNvGrpSpPr/>
          <p:nvPr/>
        </p:nvGrpSpPr>
        <p:grpSpPr>
          <a:xfrm>
            <a:off x="731647" y="1478751"/>
            <a:ext cx="635100" cy="733491"/>
            <a:chOff x="731647" y="1650460"/>
            <a:chExt cx="635100" cy="733491"/>
          </a:xfrm>
        </p:grpSpPr>
        <p:grpSp>
          <p:nvGrpSpPr>
            <p:cNvPr id="1026" name="Google Shape;1026;p3"/>
            <p:cNvGrpSpPr/>
            <p:nvPr/>
          </p:nvGrpSpPr>
          <p:grpSpPr>
            <a:xfrm>
              <a:off x="731647" y="1650460"/>
              <a:ext cx="635100" cy="635100"/>
              <a:chOff x="917231" y="1827973"/>
              <a:chExt cx="635100" cy="635100"/>
            </a:xfrm>
          </p:grpSpPr>
          <p:sp>
            <p:nvSpPr>
              <p:cNvPr id="1027" name="Google Shape;1027;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9" name="Google Shape;1029;p3"/>
            <p:cNvGrpSpPr/>
            <p:nvPr/>
          </p:nvGrpSpPr>
          <p:grpSpPr>
            <a:xfrm>
              <a:off x="961679" y="2356951"/>
              <a:ext cx="175013" cy="27000"/>
              <a:chOff x="5662375" y="212375"/>
              <a:chExt cx="175013" cy="27000"/>
            </a:xfrm>
          </p:grpSpPr>
          <p:sp>
            <p:nvSpPr>
              <p:cNvPr id="1030" name="Google Shape;103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31" name="Google Shape;103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32" name="Google Shape;103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33" name="Google Shape;1033;p3"/>
          <p:cNvGrpSpPr/>
          <p:nvPr/>
        </p:nvGrpSpPr>
        <p:grpSpPr>
          <a:xfrm>
            <a:off x="731647" y="2299338"/>
            <a:ext cx="635100" cy="734983"/>
            <a:chOff x="731647" y="2728277"/>
            <a:chExt cx="635100" cy="734983"/>
          </a:xfrm>
        </p:grpSpPr>
        <p:grpSp>
          <p:nvGrpSpPr>
            <p:cNvPr id="1034" name="Google Shape;1034;p3"/>
            <p:cNvGrpSpPr/>
            <p:nvPr/>
          </p:nvGrpSpPr>
          <p:grpSpPr>
            <a:xfrm>
              <a:off x="731647" y="2728277"/>
              <a:ext cx="635100" cy="635100"/>
              <a:chOff x="917231" y="2905502"/>
              <a:chExt cx="635100" cy="635100"/>
            </a:xfrm>
          </p:grpSpPr>
          <p:sp>
            <p:nvSpPr>
              <p:cNvPr id="1035" name="Google Shape;1035;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7" name="Google Shape;1037;p3"/>
            <p:cNvGrpSpPr/>
            <p:nvPr/>
          </p:nvGrpSpPr>
          <p:grpSpPr>
            <a:xfrm>
              <a:off x="961679" y="3436260"/>
              <a:ext cx="175013" cy="27000"/>
              <a:chOff x="5662375" y="212375"/>
              <a:chExt cx="175013" cy="27000"/>
            </a:xfrm>
          </p:grpSpPr>
          <p:sp>
            <p:nvSpPr>
              <p:cNvPr id="1038" name="Google Shape;103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39" name="Google Shape;103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40" name="Google Shape;104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041" name="Google Shape;1041;p3"/>
          <p:cNvGrpSpPr/>
          <p:nvPr/>
        </p:nvGrpSpPr>
        <p:grpSpPr>
          <a:xfrm>
            <a:off x="731647" y="3168714"/>
            <a:ext cx="635100" cy="734704"/>
            <a:chOff x="731647" y="3806675"/>
            <a:chExt cx="635100" cy="734704"/>
          </a:xfrm>
        </p:grpSpPr>
        <p:grpSp>
          <p:nvGrpSpPr>
            <p:cNvPr id="1042" name="Google Shape;1042;p3"/>
            <p:cNvGrpSpPr/>
            <p:nvPr/>
          </p:nvGrpSpPr>
          <p:grpSpPr>
            <a:xfrm>
              <a:off x="731647" y="3806675"/>
              <a:ext cx="635100" cy="635100"/>
              <a:chOff x="917231" y="3983097"/>
              <a:chExt cx="635100" cy="635100"/>
            </a:xfrm>
          </p:grpSpPr>
          <p:sp>
            <p:nvSpPr>
              <p:cNvPr id="1043" name="Google Shape;1043;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5" name="Google Shape;1045;p3"/>
            <p:cNvGrpSpPr/>
            <p:nvPr/>
          </p:nvGrpSpPr>
          <p:grpSpPr>
            <a:xfrm>
              <a:off x="961679" y="4514379"/>
              <a:ext cx="175013" cy="27000"/>
              <a:chOff x="5662375" y="212375"/>
              <a:chExt cx="175013" cy="27000"/>
            </a:xfrm>
          </p:grpSpPr>
          <p:sp>
            <p:nvSpPr>
              <p:cNvPr id="1046" name="Google Shape;104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47" name="Google Shape;104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48" name="Google Shape;104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049" name="Google Shape;1049;p3"/>
          <p:cNvSpPr txBox="1"/>
          <p:nvPr>
            <p:ph type="title"/>
          </p:nvPr>
        </p:nvSpPr>
        <p:spPr>
          <a:xfrm>
            <a:off x="3614738" y="356616"/>
            <a:ext cx="4907386"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US"/>
              <a:t>The steps involved in text analytics </a:t>
            </a:r>
            <a:endParaRPr/>
          </a:p>
        </p:txBody>
      </p:sp>
      <p:sp>
        <p:nvSpPr>
          <p:cNvPr id="1050" name="Google Shape;1050;p3"/>
          <p:cNvSpPr txBox="1"/>
          <p:nvPr>
            <p:ph idx="1" type="subTitle"/>
          </p:nvPr>
        </p:nvSpPr>
        <p:spPr>
          <a:xfrm>
            <a:off x="1448916" y="815262"/>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Collect tweets</a:t>
            </a:r>
            <a:endParaRPr/>
          </a:p>
        </p:txBody>
      </p:sp>
      <p:sp>
        <p:nvSpPr>
          <p:cNvPr id="1051" name="Google Shape;1051;p3"/>
          <p:cNvSpPr txBox="1"/>
          <p:nvPr>
            <p:ph idx="3" type="subTitle"/>
          </p:nvPr>
        </p:nvSpPr>
        <p:spPr>
          <a:xfrm>
            <a:off x="1448916" y="1622515"/>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accent1"/>
                </a:solidFill>
              </a:rPr>
              <a:t> Pre-process tweets</a:t>
            </a:r>
            <a:endParaRPr/>
          </a:p>
        </p:txBody>
      </p:sp>
      <p:sp>
        <p:nvSpPr>
          <p:cNvPr id="1052" name="Google Shape;1052;p3"/>
          <p:cNvSpPr txBox="1"/>
          <p:nvPr>
            <p:ph idx="5" type="subTitle"/>
          </p:nvPr>
        </p:nvSpPr>
        <p:spPr>
          <a:xfrm>
            <a:off x="1453290" y="2433121"/>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accent1"/>
                </a:solidFill>
              </a:rPr>
              <a:t>Apply sentiment analysis</a:t>
            </a:r>
            <a:endParaRPr/>
          </a:p>
        </p:txBody>
      </p:sp>
      <p:sp>
        <p:nvSpPr>
          <p:cNvPr id="1053" name="Google Shape;1053;p3"/>
          <p:cNvSpPr txBox="1"/>
          <p:nvPr>
            <p:ph idx="7" type="subTitle"/>
          </p:nvPr>
        </p:nvSpPr>
        <p:spPr>
          <a:xfrm>
            <a:off x="1436574" y="3309180"/>
            <a:ext cx="3204393"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800">
                <a:solidFill>
                  <a:schemeClr val="accent1"/>
                </a:solidFill>
              </a:rPr>
              <a:t>Apply named entity recognition</a:t>
            </a:r>
            <a:endParaRPr/>
          </a:p>
        </p:txBody>
      </p:sp>
      <p:sp>
        <p:nvSpPr>
          <p:cNvPr id="1054" name="Google Shape;1054;p3"/>
          <p:cNvSpPr txBox="1"/>
          <p:nvPr>
            <p:ph idx="9" type="title"/>
          </p:nvPr>
        </p:nvSpPr>
        <p:spPr>
          <a:xfrm>
            <a:off x="813816" y="810879"/>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1</a:t>
            </a:r>
            <a:endParaRPr/>
          </a:p>
        </p:txBody>
      </p:sp>
      <p:sp>
        <p:nvSpPr>
          <p:cNvPr id="1055" name="Google Shape;1055;p3"/>
          <p:cNvSpPr txBox="1"/>
          <p:nvPr>
            <p:ph idx="13" type="title"/>
          </p:nvPr>
        </p:nvSpPr>
        <p:spPr>
          <a:xfrm>
            <a:off x="813816" y="162251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2</a:t>
            </a:r>
            <a:endParaRPr/>
          </a:p>
        </p:txBody>
      </p:sp>
      <p:sp>
        <p:nvSpPr>
          <p:cNvPr id="1056" name="Google Shape;1056;p3"/>
          <p:cNvSpPr txBox="1"/>
          <p:nvPr>
            <p:ph idx="14" type="title"/>
          </p:nvPr>
        </p:nvSpPr>
        <p:spPr>
          <a:xfrm>
            <a:off x="813816" y="245142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3</a:t>
            </a:r>
            <a:endParaRPr/>
          </a:p>
        </p:txBody>
      </p:sp>
      <p:sp>
        <p:nvSpPr>
          <p:cNvPr id="1057" name="Google Shape;1057;p3"/>
          <p:cNvSpPr txBox="1"/>
          <p:nvPr>
            <p:ph idx="15" type="title"/>
          </p:nvPr>
        </p:nvSpPr>
        <p:spPr>
          <a:xfrm>
            <a:off x="813816" y="332139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4</a:t>
            </a:r>
            <a:endParaRPr/>
          </a:p>
        </p:txBody>
      </p:sp>
      <p:grpSp>
        <p:nvGrpSpPr>
          <p:cNvPr id="1058" name="Google Shape;1058;p3"/>
          <p:cNvGrpSpPr/>
          <p:nvPr/>
        </p:nvGrpSpPr>
        <p:grpSpPr>
          <a:xfrm>
            <a:off x="741174" y="3993823"/>
            <a:ext cx="635100" cy="734704"/>
            <a:chOff x="731647" y="3806675"/>
            <a:chExt cx="635100" cy="734704"/>
          </a:xfrm>
        </p:grpSpPr>
        <p:grpSp>
          <p:nvGrpSpPr>
            <p:cNvPr id="1059" name="Google Shape;1059;p3"/>
            <p:cNvGrpSpPr/>
            <p:nvPr/>
          </p:nvGrpSpPr>
          <p:grpSpPr>
            <a:xfrm>
              <a:off x="731647" y="3806675"/>
              <a:ext cx="635100" cy="635100"/>
              <a:chOff x="917231" y="3983097"/>
              <a:chExt cx="635100" cy="635100"/>
            </a:xfrm>
          </p:grpSpPr>
          <p:sp>
            <p:nvSpPr>
              <p:cNvPr id="1060" name="Google Shape;1060;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2" name="Google Shape;1062;p3"/>
            <p:cNvGrpSpPr/>
            <p:nvPr/>
          </p:nvGrpSpPr>
          <p:grpSpPr>
            <a:xfrm>
              <a:off x="961679" y="4514379"/>
              <a:ext cx="175013" cy="27000"/>
              <a:chOff x="5662375" y="212375"/>
              <a:chExt cx="175013" cy="27000"/>
            </a:xfrm>
          </p:grpSpPr>
          <p:sp>
            <p:nvSpPr>
              <p:cNvPr id="1063" name="Google Shape;1063;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64" name="Google Shape;1064;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65" name="Google Shape;1065;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066" name="Google Shape;1066;p3"/>
          <p:cNvSpPr txBox="1"/>
          <p:nvPr/>
        </p:nvSpPr>
        <p:spPr>
          <a:xfrm>
            <a:off x="823343" y="4146500"/>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US" sz="2000" u="none" cap="none" strike="noStrike">
                <a:solidFill>
                  <a:schemeClr val="lt1"/>
                </a:solidFill>
                <a:latin typeface="Fjalla One"/>
                <a:ea typeface="Fjalla One"/>
                <a:cs typeface="Fjalla One"/>
                <a:sym typeface="Fjalla One"/>
              </a:rPr>
              <a:t>5</a:t>
            </a:r>
            <a:endParaRPr b="0" i="0" sz="1400" u="none" cap="none" strike="noStrike">
              <a:solidFill>
                <a:srgbClr val="000000"/>
              </a:solidFill>
              <a:latin typeface="Arial"/>
              <a:ea typeface="Arial"/>
              <a:cs typeface="Arial"/>
              <a:sym typeface="Arial"/>
            </a:endParaRPr>
          </a:p>
        </p:txBody>
      </p:sp>
      <p:sp>
        <p:nvSpPr>
          <p:cNvPr id="1067" name="Google Shape;1067;p3"/>
          <p:cNvSpPr txBox="1"/>
          <p:nvPr/>
        </p:nvSpPr>
        <p:spPr>
          <a:xfrm>
            <a:off x="1467168" y="4083070"/>
            <a:ext cx="3204393" cy="38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accent1"/>
                </a:solidFill>
                <a:latin typeface="Barlow Semi Condensed Medium"/>
                <a:ea typeface="Barlow Semi Condensed Medium"/>
                <a:cs typeface="Barlow Semi Condensed Medium"/>
                <a:sym typeface="Barlow Semi Condensed Medium"/>
              </a:rPr>
              <a:t>Cluster Tweets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g1b0ada13ad0_0_6"/>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Twitter API</a:t>
            </a:r>
            <a:endParaRPr/>
          </a:p>
        </p:txBody>
      </p:sp>
      <p:sp>
        <p:nvSpPr>
          <p:cNvPr id="1073" name="Google Shape;1073;g1b0ada13ad0_0_6"/>
          <p:cNvSpPr txBox="1"/>
          <p:nvPr>
            <p:ph idx="1" type="body"/>
          </p:nvPr>
        </p:nvSpPr>
        <p:spPr>
          <a:xfrm>
            <a:off x="504950" y="990241"/>
            <a:ext cx="7705500" cy="20196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Barlow Semi Condensed"/>
              <a:buChar char="•"/>
            </a:pPr>
            <a:r>
              <a:rPr lang="en-US" sz="1400">
                <a:solidFill>
                  <a:srgbClr val="000000"/>
                </a:solidFill>
              </a:rPr>
              <a:t>The tweets are collected through Tweepy</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49250" lvl="0" marL="457200" rtl="0" algn="l">
              <a:lnSpc>
                <a:spcPct val="115000"/>
              </a:lnSpc>
              <a:spcBef>
                <a:spcPts val="0"/>
              </a:spcBef>
              <a:spcAft>
                <a:spcPts val="0"/>
              </a:spcAft>
              <a:buClr>
                <a:srgbClr val="000000"/>
              </a:buClr>
              <a:buSzPts val="1900"/>
              <a:buChar char="•"/>
            </a:pPr>
            <a:r>
              <a:rPr lang="en-US" sz="1400">
                <a:solidFill>
                  <a:srgbClr val="000000"/>
                </a:solidFill>
              </a:rPr>
              <a:t>The process of analyzing the tweets and the texts and emojis in them to classify the opinions of the people and their reaction towards the tweet, along with the viewpoint the owner of the tweet into positive, negative or neutral</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Twitter does not </a:t>
            </a:r>
            <a:r>
              <a:rPr lang="en-US" sz="1400">
                <a:solidFill>
                  <a:srgbClr val="000000"/>
                </a:solidFill>
              </a:rPr>
              <a:t>only</a:t>
            </a:r>
            <a:r>
              <a:rPr lang="en-US" sz="1400">
                <a:solidFill>
                  <a:srgbClr val="000000"/>
                </a:solidFill>
              </a:rPr>
              <a:t> contains text but also image,video and other ways of expressing one self which can be </a:t>
            </a:r>
            <a:r>
              <a:rPr lang="en-US" sz="1400">
                <a:solidFill>
                  <a:srgbClr val="000000"/>
                </a:solidFill>
              </a:rPr>
              <a:t>incorporated</a:t>
            </a:r>
            <a:r>
              <a:rPr lang="en-US" sz="1400">
                <a:solidFill>
                  <a:srgbClr val="000000"/>
                </a:solidFill>
              </a:rPr>
              <a:t> in future.</a:t>
            </a:r>
            <a:endParaRPr sz="1400">
              <a:solidFill>
                <a:srgbClr val="000000"/>
              </a:solidFill>
            </a:endParaRPr>
          </a:p>
        </p:txBody>
      </p:sp>
      <p:pic>
        <p:nvPicPr>
          <p:cNvPr id="1074" name="Google Shape;1074;g1b0ada13ad0_0_6"/>
          <p:cNvPicPr preferRelativeResize="0"/>
          <p:nvPr/>
        </p:nvPicPr>
        <p:blipFill>
          <a:blip r:embed="rId3">
            <a:alphaModFix/>
          </a:blip>
          <a:stretch>
            <a:fillRect/>
          </a:stretch>
        </p:blipFill>
        <p:spPr>
          <a:xfrm>
            <a:off x="2795600" y="2969075"/>
            <a:ext cx="5838825"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g1b0ada13ad0_0_44"/>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Preprocessing</a:t>
            </a:r>
            <a:r>
              <a:rPr lang="en-US"/>
              <a:t> </a:t>
            </a:r>
            <a:endParaRPr/>
          </a:p>
        </p:txBody>
      </p:sp>
      <p:pic>
        <p:nvPicPr>
          <p:cNvPr id="1080" name="Google Shape;1080;g1b0ada13ad0_0_44"/>
          <p:cNvPicPr preferRelativeResize="0"/>
          <p:nvPr/>
        </p:nvPicPr>
        <p:blipFill>
          <a:blip r:embed="rId3">
            <a:alphaModFix/>
          </a:blip>
          <a:stretch>
            <a:fillRect/>
          </a:stretch>
        </p:blipFill>
        <p:spPr>
          <a:xfrm>
            <a:off x="2319675" y="2611503"/>
            <a:ext cx="3581400" cy="1333500"/>
          </a:xfrm>
          <a:prstGeom prst="rect">
            <a:avLst/>
          </a:prstGeom>
          <a:noFill/>
          <a:ln>
            <a:noFill/>
          </a:ln>
        </p:spPr>
      </p:pic>
      <p:sp>
        <p:nvSpPr>
          <p:cNvPr id="1081" name="Google Shape;1081;g1b0ada13ad0_0_44"/>
          <p:cNvSpPr txBox="1"/>
          <p:nvPr/>
        </p:nvSpPr>
        <p:spPr>
          <a:xfrm>
            <a:off x="967650" y="1543275"/>
            <a:ext cx="72087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The First step is converting the emojis to their respective texts using the demote package during the data mining process through Twitter API.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g1b0ada13ad0_0_58"/>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Preprocessing </a:t>
            </a:r>
            <a:endParaRPr/>
          </a:p>
        </p:txBody>
      </p:sp>
      <p:sp>
        <p:nvSpPr>
          <p:cNvPr id="1087" name="Google Shape;1087;g1b0ada13ad0_0_58"/>
          <p:cNvSpPr txBox="1"/>
          <p:nvPr/>
        </p:nvSpPr>
        <p:spPr>
          <a:xfrm>
            <a:off x="1155900" y="1071775"/>
            <a:ext cx="67290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The next step is to remove the stop words from the texts so that the quality of the final word vectors will be high and non relevant and outliers are removed from the Tweets before creating our embedding layer using the gensim word2vec model.</a:t>
            </a:r>
            <a:endParaRPr sz="1100"/>
          </a:p>
        </p:txBody>
      </p:sp>
      <p:sp>
        <p:nvSpPr>
          <p:cNvPr id="1088" name="Google Shape;1088;g1b0ada13ad0_0_58"/>
          <p:cNvSpPr txBox="1"/>
          <p:nvPr/>
        </p:nvSpPr>
        <p:spPr>
          <a:xfrm>
            <a:off x="1155900" y="1971450"/>
            <a:ext cx="67290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After removing the stop words we are left with all the important and relevant words which helps to classify the polarity of texts</a:t>
            </a:r>
            <a:endParaRPr sz="1100"/>
          </a:p>
        </p:txBody>
      </p:sp>
      <p:pic>
        <p:nvPicPr>
          <p:cNvPr id="1089" name="Google Shape;1089;g1b0ada13ad0_0_58"/>
          <p:cNvPicPr preferRelativeResize="0"/>
          <p:nvPr/>
        </p:nvPicPr>
        <p:blipFill>
          <a:blip r:embed="rId3">
            <a:alphaModFix/>
          </a:blip>
          <a:stretch>
            <a:fillRect/>
          </a:stretch>
        </p:blipFill>
        <p:spPr>
          <a:xfrm>
            <a:off x="2319725" y="2676425"/>
            <a:ext cx="4094789" cy="208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g19d8c2c8b48_0_9"/>
          <p:cNvSpPr txBox="1"/>
          <p:nvPr>
            <p:ph type="ctrTitle"/>
          </p:nvPr>
        </p:nvSpPr>
        <p:spPr>
          <a:xfrm>
            <a:off x="354306" y="179086"/>
            <a:ext cx="3264300" cy="179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a:t>Presented by:</a:t>
            </a:r>
            <a:endParaRPr/>
          </a:p>
        </p:txBody>
      </p:sp>
      <p:sp>
        <p:nvSpPr>
          <p:cNvPr id="705" name="Google Shape;705;g19d8c2c8b48_0_9"/>
          <p:cNvSpPr txBox="1"/>
          <p:nvPr>
            <p:ph idx="1" type="subTitle"/>
          </p:nvPr>
        </p:nvSpPr>
        <p:spPr>
          <a:xfrm>
            <a:off x="354300" y="2211000"/>
            <a:ext cx="6563100" cy="293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solidFill>
                <a:srgbClr val="2E2E2E"/>
              </a:solidFill>
            </a:endParaRPr>
          </a:p>
          <a:p>
            <a:pPr indent="0" lvl="0" marL="0" rtl="0" algn="ctr">
              <a:lnSpc>
                <a:spcPct val="100000"/>
              </a:lnSpc>
              <a:spcBef>
                <a:spcPts val="0"/>
              </a:spcBef>
              <a:spcAft>
                <a:spcPts val="0"/>
              </a:spcAft>
              <a:buSzPts val="2800"/>
              <a:buNone/>
            </a:pPr>
            <a:r>
              <a:rPr lang="en-US">
                <a:solidFill>
                  <a:srgbClr val="2E2E2E"/>
                </a:solidFill>
              </a:rPr>
              <a:t>Maurus Maria Rubenson A </a:t>
            </a:r>
            <a:endParaRPr>
              <a:solidFill>
                <a:srgbClr val="2E2E2E"/>
              </a:solidFill>
            </a:endParaRPr>
          </a:p>
          <a:p>
            <a:pPr indent="0" lvl="0" marL="0" rtl="0" algn="ctr">
              <a:lnSpc>
                <a:spcPct val="100000"/>
              </a:lnSpc>
              <a:spcBef>
                <a:spcPts val="0"/>
              </a:spcBef>
              <a:spcAft>
                <a:spcPts val="0"/>
              </a:spcAft>
              <a:buSzPts val="2800"/>
              <a:buNone/>
            </a:pPr>
            <a:r>
              <a:rPr lang="en-US">
                <a:solidFill>
                  <a:srgbClr val="2E2E2E"/>
                </a:solidFill>
              </a:rPr>
              <a:t>Hashim H B</a:t>
            </a:r>
            <a:endParaRPr>
              <a:solidFill>
                <a:srgbClr val="2E2E2E"/>
              </a:solidFill>
            </a:endParaRPr>
          </a:p>
          <a:p>
            <a:pPr indent="0" lvl="0" marL="0" rtl="0" algn="ctr">
              <a:lnSpc>
                <a:spcPct val="100000"/>
              </a:lnSpc>
              <a:spcBef>
                <a:spcPts val="0"/>
              </a:spcBef>
              <a:spcAft>
                <a:spcPts val="0"/>
              </a:spcAft>
              <a:buSzPts val="2800"/>
              <a:buNone/>
            </a:pPr>
            <a:r>
              <a:rPr lang="en-US">
                <a:solidFill>
                  <a:srgbClr val="2E2E2E"/>
                </a:solidFill>
              </a:rPr>
              <a:t>Kishore V S</a:t>
            </a:r>
            <a:endParaRPr>
              <a:solidFill>
                <a:srgbClr val="2E2E2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0"/>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Conversion of word to vector</a:t>
            </a:r>
            <a:endParaRPr/>
          </a:p>
        </p:txBody>
      </p:sp>
      <p:sp>
        <p:nvSpPr>
          <p:cNvPr id="1095" name="Google Shape;1095;p10"/>
          <p:cNvSpPr txBox="1"/>
          <p:nvPr/>
        </p:nvSpPr>
        <p:spPr>
          <a:xfrm>
            <a:off x="1171575" y="1008694"/>
            <a:ext cx="678656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Barlow Semi Condensed"/>
                <a:ea typeface="Barlow Semi Condensed"/>
                <a:cs typeface="Barlow Semi Condensed"/>
                <a:sym typeface="Barlow Semi Condensed"/>
              </a:rPr>
              <a:t>Converting words to vectors, or word vectorization, is a natural language processing (NLP) process. The process uses language models to map words into vector space. A vector space represents each word by a vector of real numbers. It also allows words with similar meanings have similar representations.</a:t>
            </a:r>
            <a:endParaRPr b="0" i="0" sz="1500" u="none" cap="none" strike="noStrike">
              <a:solidFill>
                <a:schemeClr val="dk1"/>
              </a:solidFill>
              <a:latin typeface="Barlow Semi Condensed"/>
              <a:ea typeface="Barlow Semi Condensed"/>
              <a:cs typeface="Barlow Semi Condensed"/>
              <a:sym typeface="Barlow Semi Condensed"/>
            </a:endParaRPr>
          </a:p>
        </p:txBody>
      </p:sp>
      <p:pic>
        <p:nvPicPr>
          <p:cNvPr id="1096" name="Google Shape;1096;p10"/>
          <p:cNvPicPr preferRelativeResize="0"/>
          <p:nvPr/>
        </p:nvPicPr>
        <p:blipFill>
          <a:blip r:embed="rId3">
            <a:alphaModFix/>
          </a:blip>
          <a:stretch>
            <a:fillRect/>
          </a:stretch>
        </p:blipFill>
        <p:spPr>
          <a:xfrm>
            <a:off x="866772" y="2540977"/>
            <a:ext cx="3319800" cy="1956175"/>
          </a:xfrm>
          <a:prstGeom prst="rect">
            <a:avLst/>
          </a:prstGeom>
          <a:noFill/>
          <a:ln>
            <a:noFill/>
          </a:ln>
        </p:spPr>
      </p:pic>
      <p:pic>
        <p:nvPicPr>
          <p:cNvPr id="1097" name="Google Shape;1097;p10"/>
          <p:cNvPicPr preferRelativeResize="0"/>
          <p:nvPr/>
        </p:nvPicPr>
        <p:blipFill>
          <a:blip r:embed="rId4">
            <a:alphaModFix/>
          </a:blip>
          <a:stretch>
            <a:fillRect/>
          </a:stretch>
        </p:blipFill>
        <p:spPr>
          <a:xfrm>
            <a:off x="4338974" y="2540975"/>
            <a:ext cx="3662060" cy="194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g1b0ada13ad0_0_72"/>
          <p:cNvSpPr txBox="1"/>
          <p:nvPr/>
        </p:nvSpPr>
        <p:spPr>
          <a:xfrm>
            <a:off x="990750" y="1197200"/>
            <a:ext cx="7162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Then the word2vec is used to create vectors and words with most similar meanings. This helps to find the root words and help us make it classify the polarity using the embedding matrix created for all these individual data.</a:t>
            </a:r>
            <a:endParaRPr sz="1100"/>
          </a:p>
        </p:txBody>
      </p:sp>
      <p:sp>
        <p:nvSpPr>
          <p:cNvPr id="1103" name="Google Shape;1103;g1b0ada13ad0_0_72"/>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Conversion of word to vector</a:t>
            </a:r>
            <a:endParaRPr/>
          </a:p>
        </p:txBody>
      </p:sp>
      <p:pic>
        <p:nvPicPr>
          <p:cNvPr id="1104" name="Google Shape;1104;g1b0ada13ad0_0_72"/>
          <p:cNvPicPr preferRelativeResize="0"/>
          <p:nvPr/>
        </p:nvPicPr>
        <p:blipFill>
          <a:blip r:embed="rId3">
            <a:alphaModFix/>
          </a:blip>
          <a:stretch>
            <a:fillRect/>
          </a:stretch>
        </p:blipFill>
        <p:spPr>
          <a:xfrm>
            <a:off x="2216500" y="2496875"/>
            <a:ext cx="4019550" cy="1724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g1b0ada13ad0_0_109"/>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300">
                <a:solidFill>
                  <a:srgbClr val="2E2E2E"/>
                </a:solidFill>
                <a:latin typeface="Barlow Semi Condensed"/>
                <a:ea typeface="Barlow Semi Condensed"/>
                <a:cs typeface="Barlow Semi Condensed"/>
                <a:sym typeface="Barlow Semi Condensed"/>
              </a:rPr>
              <a:t>Convolutional Neural Network</a:t>
            </a:r>
            <a:endParaRPr b="1" sz="3500"/>
          </a:p>
        </p:txBody>
      </p:sp>
      <p:sp>
        <p:nvSpPr>
          <p:cNvPr id="1110" name="Google Shape;1110;g1b0ada13ad0_0_109"/>
          <p:cNvSpPr txBox="1"/>
          <p:nvPr/>
        </p:nvSpPr>
        <p:spPr>
          <a:xfrm>
            <a:off x="1549825" y="1420650"/>
            <a:ext cx="5646000" cy="332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Model: "sequential"</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_________________________________________________________________</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Layer (type)                Output Shape              Param #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embedding (Embedding)       (None, 300, 300)          12659700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dropout (Dropout)           (None, 300, 300)          0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lstm (LSTM)                 (None, 100)               160400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dense (Dense)               (None, 1)                 101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                                                                 </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Total params: 12,820,201</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Trainable params: 160,501</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Non-trainable params: 12,659,700</a:t>
            </a:r>
            <a:endParaRPr sz="105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050">
                <a:solidFill>
                  <a:srgbClr val="212529"/>
                </a:solidFill>
                <a:highlight>
                  <a:srgbClr val="FFFFFF"/>
                </a:highlight>
                <a:latin typeface="Courier New"/>
                <a:ea typeface="Courier New"/>
                <a:cs typeface="Courier New"/>
                <a:sym typeface="Courier New"/>
              </a:rPr>
              <a:t>_________________________________________________________________</a:t>
            </a:r>
            <a:endParaRPr sz="1050">
              <a:solidFill>
                <a:srgbClr val="212529"/>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pic>
        <p:nvPicPr>
          <p:cNvPr id="1115" name="Google Shape;1115;g1b0ada13ad0_0_0"/>
          <p:cNvPicPr preferRelativeResize="0"/>
          <p:nvPr/>
        </p:nvPicPr>
        <p:blipFill>
          <a:blip r:embed="rId3">
            <a:alphaModFix/>
          </a:blip>
          <a:stretch>
            <a:fillRect/>
          </a:stretch>
        </p:blipFill>
        <p:spPr>
          <a:xfrm>
            <a:off x="1874863" y="1004150"/>
            <a:ext cx="5394276" cy="3907400"/>
          </a:xfrm>
          <a:prstGeom prst="rect">
            <a:avLst/>
          </a:prstGeom>
          <a:noFill/>
          <a:ln>
            <a:noFill/>
          </a:ln>
        </p:spPr>
      </p:pic>
      <p:sp>
        <p:nvSpPr>
          <p:cNvPr id="1116" name="Google Shape;1116;g1b0ada13ad0_0_0"/>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300">
                <a:solidFill>
                  <a:srgbClr val="2E2E2E"/>
                </a:solidFill>
                <a:latin typeface="Barlow Semi Condensed"/>
                <a:ea typeface="Barlow Semi Condensed"/>
                <a:cs typeface="Barlow Semi Condensed"/>
                <a:sym typeface="Barlow Semi Condensed"/>
              </a:rPr>
              <a:t>Convolutional Neural Network</a:t>
            </a:r>
            <a:endParaRPr b="1" sz="3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g1b0ada13ad0_0_34"/>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300">
                <a:solidFill>
                  <a:srgbClr val="2E2E2E"/>
                </a:solidFill>
                <a:latin typeface="Barlow Semi Condensed"/>
                <a:ea typeface="Barlow Semi Condensed"/>
                <a:cs typeface="Barlow Semi Condensed"/>
                <a:sym typeface="Barlow Semi Condensed"/>
              </a:rPr>
              <a:t>Result and Discussion</a:t>
            </a:r>
            <a:endParaRPr b="1" sz="3500"/>
          </a:p>
        </p:txBody>
      </p:sp>
      <p:pic>
        <p:nvPicPr>
          <p:cNvPr id="1122" name="Google Shape;1122;g1b0ada13ad0_0_34"/>
          <p:cNvPicPr preferRelativeResize="0"/>
          <p:nvPr/>
        </p:nvPicPr>
        <p:blipFill>
          <a:blip r:embed="rId3">
            <a:alphaModFix/>
          </a:blip>
          <a:stretch>
            <a:fillRect/>
          </a:stretch>
        </p:blipFill>
        <p:spPr>
          <a:xfrm>
            <a:off x="1402350" y="2408916"/>
            <a:ext cx="2886075" cy="1876425"/>
          </a:xfrm>
          <a:prstGeom prst="rect">
            <a:avLst/>
          </a:prstGeom>
          <a:noFill/>
          <a:ln>
            <a:noFill/>
          </a:ln>
        </p:spPr>
      </p:pic>
      <p:sp>
        <p:nvSpPr>
          <p:cNvPr id="1123" name="Google Shape;1123;g1b0ada13ad0_0_34"/>
          <p:cNvSpPr txBox="1"/>
          <p:nvPr/>
        </p:nvSpPr>
        <p:spPr>
          <a:xfrm>
            <a:off x="1402350" y="1033413"/>
            <a:ext cx="63393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This embedding Layer is fit into the Convolutional Neural Network Sequential Model and the model is trained. The time for each model takes up a huge amount of time as each text is converted to a vector of 300 words of array. This each time the model is trained and overlapped with a loss of 50%. The final output of the accuray and the confusion matrix is given below.</a:t>
            </a:r>
            <a:endParaRPr sz="1100"/>
          </a:p>
          <a:p>
            <a:pPr indent="0" lvl="0" marL="0" rtl="0" algn="l">
              <a:lnSpc>
                <a:spcPct val="115000"/>
              </a:lnSpc>
              <a:spcBef>
                <a:spcPts val="0"/>
              </a:spcBef>
              <a:spcAft>
                <a:spcPts val="0"/>
              </a:spcAft>
              <a:buNone/>
            </a:pPr>
            <a:r>
              <a:t/>
            </a:r>
            <a:endParaRPr sz="1100"/>
          </a:p>
        </p:txBody>
      </p:sp>
      <p:pic>
        <p:nvPicPr>
          <p:cNvPr id="1124" name="Google Shape;1124;g1b0ada13ad0_0_34"/>
          <p:cNvPicPr preferRelativeResize="0"/>
          <p:nvPr/>
        </p:nvPicPr>
        <p:blipFill>
          <a:blip r:embed="rId4">
            <a:alphaModFix/>
          </a:blip>
          <a:stretch>
            <a:fillRect/>
          </a:stretch>
        </p:blipFill>
        <p:spPr>
          <a:xfrm>
            <a:off x="4440825" y="2318613"/>
            <a:ext cx="2895600" cy="200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g1b0ada13ad0_0_94"/>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300">
                <a:solidFill>
                  <a:srgbClr val="2E2E2E"/>
                </a:solidFill>
                <a:latin typeface="Barlow Semi Condensed"/>
                <a:ea typeface="Barlow Semi Condensed"/>
                <a:cs typeface="Barlow Semi Condensed"/>
                <a:sym typeface="Barlow Semi Condensed"/>
              </a:rPr>
              <a:t>Result and Discussion</a:t>
            </a:r>
            <a:endParaRPr b="1" sz="2300">
              <a:solidFill>
                <a:srgbClr val="2E2E2E"/>
              </a:solidFill>
              <a:latin typeface="Barlow Semi Condensed"/>
              <a:ea typeface="Barlow Semi Condensed"/>
              <a:cs typeface="Barlow Semi Condensed"/>
              <a:sym typeface="Barlow Semi Condensed"/>
            </a:endParaRPr>
          </a:p>
        </p:txBody>
      </p:sp>
      <p:sp>
        <p:nvSpPr>
          <p:cNvPr id="1130" name="Google Shape;1130;g1b0ada13ad0_0_94"/>
          <p:cNvSpPr txBox="1"/>
          <p:nvPr/>
        </p:nvSpPr>
        <p:spPr>
          <a:xfrm>
            <a:off x="1229875" y="1189800"/>
            <a:ext cx="67779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As the accuracy of our trained model is given above and we can see the clear increase of the accuracy through epoch is clearly seen</a:t>
            </a:r>
            <a:endParaRPr/>
          </a:p>
        </p:txBody>
      </p:sp>
      <p:sp>
        <p:nvSpPr>
          <p:cNvPr id="1131" name="Google Shape;1131;g1b0ada13ad0_0_94"/>
          <p:cNvSpPr txBox="1"/>
          <p:nvPr/>
        </p:nvSpPr>
        <p:spPr>
          <a:xfrm>
            <a:off x="1229875" y="1890300"/>
            <a:ext cx="64836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This model can be further improved as we only trained it for 6 hours and by utilizing all the data we can get accuracy up to more than 98%</a:t>
            </a:r>
            <a:endParaRPr/>
          </a:p>
        </p:txBody>
      </p:sp>
      <p:sp>
        <p:nvSpPr>
          <p:cNvPr id="1132" name="Google Shape;1132;g1b0ada13ad0_0_94"/>
          <p:cNvSpPr txBox="1"/>
          <p:nvPr/>
        </p:nvSpPr>
        <p:spPr>
          <a:xfrm>
            <a:off x="1229875" y="2644275"/>
            <a:ext cx="64836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 The present model's confusion matrix is present below and we can see the true positive compared with other three factors in it.</a:t>
            </a:r>
            <a:endParaRPr sz="1100"/>
          </a:p>
        </p:txBody>
      </p:sp>
      <p:pic>
        <p:nvPicPr>
          <p:cNvPr id="1133" name="Google Shape;1133;g1b0ada13ad0_0_94"/>
          <p:cNvPicPr preferRelativeResize="0"/>
          <p:nvPr/>
        </p:nvPicPr>
        <p:blipFill>
          <a:blip r:embed="rId3">
            <a:alphaModFix/>
          </a:blip>
          <a:stretch>
            <a:fillRect/>
          </a:stretch>
        </p:blipFill>
        <p:spPr>
          <a:xfrm>
            <a:off x="2662163" y="3518575"/>
            <a:ext cx="3819525" cy="111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pic>
        <p:nvPicPr>
          <p:cNvPr id="1138" name="Google Shape;1138;g1b0ada13ad0_0_117"/>
          <p:cNvPicPr preferRelativeResize="0"/>
          <p:nvPr/>
        </p:nvPicPr>
        <p:blipFill>
          <a:blip r:embed="rId3">
            <a:alphaModFix/>
          </a:blip>
          <a:stretch>
            <a:fillRect/>
          </a:stretch>
        </p:blipFill>
        <p:spPr>
          <a:xfrm>
            <a:off x="2772625" y="1058250"/>
            <a:ext cx="3764525" cy="3612676"/>
          </a:xfrm>
          <a:prstGeom prst="rect">
            <a:avLst/>
          </a:prstGeom>
          <a:noFill/>
          <a:ln>
            <a:noFill/>
          </a:ln>
        </p:spPr>
      </p:pic>
      <p:sp>
        <p:nvSpPr>
          <p:cNvPr id="1139" name="Google Shape;1139;g1b0ada13ad0_0_117"/>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300">
                <a:solidFill>
                  <a:srgbClr val="2E2E2E"/>
                </a:solidFill>
                <a:latin typeface="Barlow Semi Condensed"/>
                <a:ea typeface="Barlow Semi Condensed"/>
                <a:cs typeface="Barlow Semi Condensed"/>
                <a:sym typeface="Barlow Semi Condensed"/>
              </a:rPr>
              <a:t>Result and Discussion</a:t>
            </a:r>
            <a:endParaRPr b="1" sz="2300">
              <a:solidFill>
                <a:srgbClr val="2E2E2E"/>
              </a:solidFill>
              <a:latin typeface="Barlow Semi Condensed"/>
              <a:ea typeface="Barlow Semi Condensed"/>
              <a:cs typeface="Barlow Semi Condensed"/>
              <a:sym typeface="Barlow Semi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g1b0ada13ad0_0_29"/>
          <p:cNvSpPr txBox="1"/>
          <p:nvPr/>
        </p:nvSpPr>
        <p:spPr>
          <a:xfrm>
            <a:off x="1285875" y="602125"/>
            <a:ext cx="35616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750">
                <a:solidFill>
                  <a:srgbClr val="212529"/>
                </a:solidFill>
                <a:highlight>
                  <a:srgbClr val="FFFFFF"/>
                </a:highlight>
              </a:rPr>
              <a:t>Conclusion and Future Work</a:t>
            </a:r>
            <a:endParaRPr sz="2000"/>
          </a:p>
        </p:txBody>
      </p:sp>
      <p:sp>
        <p:nvSpPr>
          <p:cNvPr id="1145" name="Google Shape;1145;g1b0ada13ad0_0_29"/>
          <p:cNvSpPr txBox="1"/>
          <p:nvPr/>
        </p:nvSpPr>
        <p:spPr>
          <a:xfrm>
            <a:off x="949125" y="1363450"/>
            <a:ext cx="6990600" cy="32076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sz="1150">
                <a:solidFill>
                  <a:srgbClr val="212529"/>
                </a:solidFill>
                <a:highlight>
                  <a:srgbClr val="FFFFFF"/>
                </a:highlight>
              </a:rPr>
              <a:t>We have applied a specific way to collect data from the twitter database so that it helps us overcome the domain specific limitations and implement one of the major concepts which is applying world knowledge to the Natural Language Processing techniques.</a:t>
            </a:r>
            <a:endParaRPr sz="1150">
              <a:solidFill>
                <a:srgbClr val="212529"/>
              </a:solidFill>
              <a:highlight>
                <a:srgbClr val="FFFFFF"/>
              </a:highlight>
            </a:endParaRPr>
          </a:p>
          <a:p>
            <a:pPr indent="0" lvl="0" marL="457200" rtl="0" algn="l">
              <a:lnSpc>
                <a:spcPct val="115000"/>
              </a:lnSpc>
              <a:spcBef>
                <a:spcPts val="0"/>
              </a:spcBef>
              <a:spcAft>
                <a:spcPts val="0"/>
              </a:spcAft>
              <a:buNone/>
            </a:pPr>
            <a:r>
              <a:t/>
            </a:r>
            <a:endParaRPr sz="1150">
              <a:solidFill>
                <a:srgbClr val="212529"/>
              </a:solidFill>
              <a:highlight>
                <a:srgbClr val="FFFFFF"/>
              </a:highlight>
            </a:endParaRPr>
          </a:p>
          <a:p>
            <a:pPr indent="-317500" lvl="0" marL="457200" rtl="0" algn="l">
              <a:lnSpc>
                <a:spcPct val="115000"/>
              </a:lnSpc>
              <a:spcBef>
                <a:spcPts val="0"/>
              </a:spcBef>
              <a:spcAft>
                <a:spcPts val="0"/>
              </a:spcAft>
              <a:buClr>
                <a:srgbClr val="2B3E51"/>
              </a:buClr>
              <a:buSzPts val="1400"/>
              <a:buFont typeface="Barlow Semi Condensed"/>
              <a:buChar char="•"/>
            </a:pPr>
            <a:r>
              <a:rPr lang="en-US" sz="1150">
                <a:solidFill>
                  <a:srgbClr val="212529"/>
                </a:solidFill>
                <a:highlight>
                  <a:srgbClr val="FFFFFF"/>
                </a:highlight>
              </a:rPr>
              <a:t>We will also include the emojis and convert them to the related meaningful texts</a:t>
            </a:r>
            <a:endParaRPr sz="1150">
              <a:solidFill>
                <a:srgbClr val="212529"/>
              </a:solidFill>
              <a:highlight>
                <a:srgbClr val="FFFFFF"/>
              </a:highlight>
            </a:endParaRPr>
          </a:p>
          <a:p>
            <a:pPr indent="0" lvl="0" marL="457200" rtl="0" algn="l">
              <a:lnSpc>
                <a:spcPct val="115000"/>
              </a:lnSpc>
              <a:spcBef>
                <a:spcPts val="0"/>
              </a:spcBef>
              <a:spcAft>
                <a:spcPts val="0"/>
              </a:spcAft>
              <a:buNone/>
            </a:pPr>
            <a:r>
              <a:t/>
            </a:r>
            <a:endParaRPr sz="1150">
              <a:solidFill>
                <a:srgbClr val="212529"/>
              </a:solidFill>
              <a:highlight>
                <a:srgbClr val="FFFFFF"/>
              </a:highlight>
            </a:endParaRPr>
          </a:p>
          <a:p>
            <a:pPr indent="-301625" lvl="0" marL="457200" rtl="0" algn="l">
              <a:lnSpc>
                <a:spcPct val="115000"/>
              </a:lnSpc>
              <a:spcBef>
                <a:spcPts val="0"/>
              </a:spcBef>
              <a:spcAft>
                <a:spcPts val="0"/>
              </a:spcAft>
              <a:buClr>
                <a:srgbClr val="212529"/>
              </a:buClr>
              <a:buSzPts val="1150"/>
              <a:buChar char="•"/>
            </a:pPr>
            <a:r>
              <a:rPr lang="en-US" sz="1150">
                <a:solidFill>
                  <a:srgbClr val="212529"/>
                </a:solidFill>
                <a:highlight>
                  <a:srgbClr val="FFFFFF"/>
                </a:highlight>
              </a:rPr>
              <a:t>As twitter is a social networking platform it will provide us with quality data and to help us build models to directly connect with the people or the audience.</a:t>
            </a:r>
            <a:endParaRPr sz="1150">
              <a:solidFill>
                <a:srgbClr val="212529"/>
              </a:solidFill>
              <a:highlight>
                <a:srgbClr val="FFFFFF"/>
              </a:highlight>
            </a:endParaRPr>
          </a:p>
          <a:p>
            <a:pPr indent="0" lvl="0" marL="457200" rtl="0" algn="l">
              <a:lnSpc>
                <a:spcPct val="115000"/>
              </a:lnSpc>
              <a:spcBef>
                <a:spcPts val="0"/>
              </a:spcBef>
              <a:spcAft>
                <a:spcPts val="0"/>
              </a:spcAft>
              <a:buNone/>
            </a:pPr>
            <a:r>
              <a:t/>
            </a:r>
            <a:endParaRPr sz="1150">
              <a:solidFill>
                <a:srgbClr val="212529"/>
              </a:solidFill>
              <a:highlight>
                <a:srgbClr val="FFFFFF"/>
              </a:highlight>
            </a:endParaRPr>
          </a:p>
          <a:p>
            <a:pPr indent="-301625" lvl="0" marL="457200" rtl="0" algn="l">
              <a:lnSpc>
                <a:spcPct val="115000"/>
              </a:lnSpc>
              <a:spcBef>
                <a:spcPts val="0"/>
              </a:spcBef>
              <a:spcAft>
                <a:spcPts val="0"/>
              </a:spcAft>
              <a:buClr>
                <a:srgbClr val="212529"/>
              </a:buClr>
              <a:buSzPts val="1150"/>
              <a:buChar char="•"/>
            </a:pPr>
            <a:r>
              <a:rPr lang="en-US" sz="1150">
                <a:solidFill>
                  <a:srgbClr val="212529"/>
                </a:solidFill>
                <a:highlight>
                  <a:srgbClr val="FFFFFF"/>
                </a:highlight>
              </a:rPr>
              <a:t>With use of twitter as a Database we can explore various clusters of data and we can do proper collection of data and remove the other domain texts at the collection process itself. </a:t>
            </a:r>
            <a:endParaRPr sz="1150">
              <a:solidFill>
                <a:srgbClr val="212529"/>
              </a:solidFill>
              <a:highlight>
                <a:srgbClr val="FFFFFF"/>
              </a:highlight>
            </a:endParaRPr>
          </a:p>
          <a:p>
            <a:pPr indent="0" lvl="0" marL="457200" rtl="0" algn="l">
              <a:lnSpc>
                <a:spcPct val="115000"/>
              </a:lnSpc>
              <a:spcBef>
                <a:spcPts val="0"/>
              </a:spcBef>
              <a:spcAft>
                <a:spcPts val="0"/>
              </a:spcAft>
              <a:buNone/>
            </a:pPr>
            <a:r>
              <a:t/>
            </a:r>
            <a:endParaRPr sz="1150">
              <a:solidFill>
                <a:srgbClr val="212529"/>
              </a:solidFill>
              <a:highlight>
                <a:srgbClr val="FFFFFF"/>
              </a:highlight>
            </a:endParaRPr>
          </a:p>
          <a:p>
            <a:pPr indent="-301625" lvl="0" marL="457200" rtl="0" algn="l">
              <a:lnSpc>
                <a:spcPct val="115000"/>
              </a:lnSpc>
              <a:spcBef>
                <a:spcPts val="0"/>
              </a:spcBef>
              <a:spcAft>
                <a:spcPts val="0"/>
              </a:spcAft>
              <a:buClr>
                <a:srgbClr val="212529"/>
              </a:buClr>
              <a:buSzPts val="1150"/>
              <a:buChar char="•"/>
            </a:pPr>
            <a:r>
              <a:rPr lang="en-US" sz="1150">
                <a:solidFill>
                  <a:srgbClr val="212529"/>
                </a:solidFill>
                <a:highlight>
                  <a:srgbClr val="FFFFFF"/>
                </a:highlight>
              </a:rPr>
              <a:t>The speed of collection may help us build models of each domain separately and using hierarchical methods we can classify the polarities of tweets of specific domains</a:t>
            </a:r>
            <a:endParaRPr sz="1150">
              <a:solidFill>
                <a:srgbClr val="212529"/>
              </a:solidFill>
              <a:highlight>
                <a:srgbClr val="FFFFFF"/>
              </a:highlight>
            </a:endParaRPr>
          </a:p>
          <a:p>
            <a:pPr indent="0" lvl="0" marL="0" rtl="0" algn="l">
              <a:lnSpc>
                <a:spcPct val="115000"/>
              </a:lnSpc>
              <a:spcBef>
                <a:spcPts val="0"/>
              </a:spcBef>
              <a:spcAft>
                <a:spcPts val="0"/>
              </a:spcAft>
              <a:buNone/>
            </a:pPr>
            <a:r>
              <a:t/>
            </a:r>
            <a:endParaRPr sz="1150">
              <a:solidFill>
                <a:srgbClr val="212529"/>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g1f878d5447b_0_44"/>
          <p:cNvSpPr txBox="1"/>
          <p:nvPr/>
        </p:nvSpPr>
        <p:spPr>
          <a:xfrm>
            <a:off x="1324375" y="502050"/>
            <a:ext cx="3561600" cy="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750">
                <a:solidFill>
                  <a:srgbClr val="212529"/>
                </a:solidFill>
                <a:highlight>
                  <a:srgbClr val="FFFFFF"/>
                </a:highlight>
              </a:rPr>
              <a:t>Reference</a:t>
            </a:r>
            <a:endParaRPr sz="2000"/>
          </a:p>
        </p:txBody>
      </p:sp>
      <p:sp>
        <p:nvSpPr>
          <p:cNvPr id="1151" name="Google Shape;1151;g1f878d5447b_0_44"/>
          <p:cNvSpPr txBox="1"/>
          <p:nvPr/>
        </p:nvSpPr>
        <p:spPr>
          <a:xfrm>
            <a:off x="1207075" y="1354650"/>
            <a:ext cx="6565500" cy="312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https://liris.cnrs.fr/Documents/Liris-6508.pdf</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https://towardsdatascience.com/getting-started-with-data-collection-using</a:t>
            </a:r>
            <a:r>
              <a:rPr lang="en-US">
                <a:solidFill>
                  <a:schemeClr val="dk1"/>
                </a:solidFill>
                <a:latin typeface="Times New Roman"/>
                <a:ea typeface="Times New Roman"/>
                <a:cs typeface="Times New Roman"/>
                <a:sym typeface="Times New Roman"/>
              </a:rPr>
              <a:t> twitter-api-v2-in-less-than-an-hour-600fbd5b5558</a:t>
            </a:r>
            <a:endParaRPr>
              <a:solidFill>
                <a:schemeClr val="dk1"/>
              </a:solidFill>
              <a:latin typeface="Times New Roman"/>
              <a:ea typeface="Times New Roman"/>
              <a:cs typeface="Times New Roman"/>
              <a:sym typeface="Times New Roman"/>
            </a:endParaRPr>
          </a:p>
          <a:p>
            <a:pPr indent="-317500" lvl="3" marL="457200" rtl="0" algn="just">
              <a:lnSpc>
                <a:spcPct val="115000"/>
              </a:lnSpc>
              <a:spcBef>
                <a:spcPts val="0"/>
              </a:spcBef>
              <a:spcAft>
                <a:spcPts val="0"/>
              </a:spcAft>
              <a:buClr>
                <a:schemeClr val="dk1"/>
              </a:buClr>
              <a:buSzPts val="1400"/>
              <a:buFont typeface="Times New Roman"/>
              <a:buChar char="●"/>
            </a:pPr>
            <a:r>
              <a:rPr lang="en-US">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https://liris.cnrs.fr/Documents/Liris-6508.pdf</a:t>
            </a:r>
            <a:endParaRPr>
              <a:solidFill>
                <a:schemeClr val="dk1"/>
              </a:solidFill>
              <a:latin typeface="Times New Roman"/>
              <a:ea typeface="Times New Roman"/>
              <a:cs typeface="Times New Roman"/>
              <a:sym typeface="Times New Roman"/>
            </a:endParaRPr>
          </a:p>
          <a:p>
            <a:pPr indent="-317500" lvl="3" marL="457200" rtl="0" algn="just">
              <a:lnSpc>
                <a:spcPct val="115000"/>
              </a:lnSpc>
              <a:spcBef>
                <a:spcPts val="0"/>
              </a:spcBef>
              <a:spcAft>
                <a:spcPts val="0"/>
              </a:spcAft>
              <a:buClr>
                <a:schemeClr val="dk1"/>
              </a:buClr>
              <a:buSzPts val="1400"/>
              <a:buFont typeface="Times New Roman"/>
              <a:buChar char="●"/>
            </a:pPr>
            <a:r>
              <a:rPr lang="en-US">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https://towardsdatascience.com/getting-started-with-data-collection-using-twitter-api-v2-in-less-than-an-hour-600fbd5b5558</a:t>
            </a:r>
            <a:endParaRPr>
              <a:solidFill>
                <a:schemeClr val="dk1"/>
              </a:solidFill>
              <a:latin typeface="Times New Roman"/>
              <a:ea typeface="Times New Roman"/>
              <a:cs typeface="Times New Roman"/>
              <a:sym typeface="Times New Roman"/>
            </a:endParaRPr>
          </a:p>
          <a:p>
            <a:pPr indent="-317500" lvl="3" marL="457200" rtl="0" algn="just">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https://www.analyticsvidhya.com/blog/2021/06/twitter-sentiment-analysis-a-nlp-use-case-for-beginners/</a:t>
            </a:r>
            <a:endParaRPr>
              <a:solidFill>
                <a:schemeClr val="dk1"/>
              </a:solidFill>
              <a:latin typeface="Times New Roman"/>
              <a:ea typeface="Times New Roman"/>
              <a:cs typeface="Times New Roman"/>
              <a:sym typeface="Times New Roman"/>
            </a:endParaRPr>
          </a:p>
          <a:p>
            <a:pPr indent="-317500" lvl="3" marL="457200" rtl="0" algn="just">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https://www.kaggle.com/code/nitin194/twitter-sentiment-analysis-word2vec-doc2vec</a:t>
            </a:r>
            <a:endParaRPr>
              <a:solidFill>
                <a:schemeClr val="dk1"/>
              </a:solidFill>
              <a:latin typeface="Times New Roman"/>
              <a:ea typeface="Times New Roman"/>
              <a:cs typeface="Times New Roman"/>
              <a:sym typeface="Times New Roman"/>
            </a:endParaRPr>
          </a:p>
          <a:p>
            <a:pPr indent="-317500" lvl="3" marL="457200" rtl="0" algn="just">
              <a:lnSpc>
                <a:spcPct val="115000"/>
              </a:lnSpc>
              <a:spcBef>
                <a:spcPts val="0"/>
              </a:spcBef>
              <a:spcAft>
                <a:spcPts val="0"/>
              </a:spcAft>
              <a:buClr>
                <a:schemeClr val="dk1"/>
              </a:buClr>
              <a:buSzPts val="1400"/>
              <a:buFont typeface="Times New Roman"/>
              <a:buChar char="●"/>
            </a:pPr>
            <a:r>
              <a:rPr lang="en-US">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https://towardsdatascience.com/predicting-tweet-sentiment-with-word2vec-embeddings-67aace9b019d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2"/>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Abstract</a:t>
            </a:r>
            <a:endParaRPr/>
          </a:p>
        </p:txBody>
      </p:sp>
      <p:sp>
        <p:nvSpPr>
          <p:cNvPr id="711" name="Google Shape;711;p2"/>
          <p:cNvSpPr txBox="1"/>
          <p:nvPr>
            <p:ph idx="1" type="body"/>
          </p:nvPr>
        </p:nvSpPr>
        <p:spPr>
          <a:xfrm>
            <a:off x="719250" y="1709366"/>
            <a:ext cx="7705500" cy="2019675"/>
          </a:xfrm>
          <a:prstGeom prst="rect">
            <a:avLst/>
          </a:prstGeom>
          <a:noFill/>
          <a:ln>
            <a:noFill/>
          </a:ln>
        </p:spPr>
        <p:txBody>
          <a:bodyPr anchorCtr="0" anchor="ctr" bIns="91425" lIns="91425" spcFirstLastPara="1" rIns="91425" wrap="square" tIns="91425">
            <a:noAutofit/>
          </a:bodyPr>
          <a:lstStyle/>
          <a:p>
            <a:pPr indent="-171450" lvl="0" marL="171450" rtl="0" algn="l">
              <a:lnSpc>
                <a:spcPct val="100000"/>
              </a:lnSpc>
              <a:spcBef>
                <a:spcPts val="0"/>
              </a:spcBef>
              <a:spcAft>
                <a:spcPts val="0"/>
              </a:spcAft>
              <a:buClr>
                <a:schemeClr val="dk1"/>
              </a:buClr>
              <a:buSzPts val="1100"/>
              <a:buFont typeface="Arial"/>
              <a:buChar char="•"/>
            </a:pPr>
            <a:r>
              <a:rPr lang="en-US" sz="1600">
                <a:latin typeface="Barlow Semi Condensed"/>
                <a:ea typeface="Barlow Semi Condensed"/>
                <a:cs typeface="Barlow Semi Condensed"/>
                <a:sym typeface="Barlow Semi Condensed"/>
              </a:rPr>
              <a:t>In recent days with the explosion of Big Data there is a large demand for organisations and data scientists to perform information extraction using non-traditional sources of data.</a:t>
            </a:r>
            <a:endParaRPr sz="1600">
              <a:latin typeface="Barlow Semi Condensed"/>
              <a:ea typeface="Barlow Semi Condensed"/>
              <a:cs typeface="Barlow Semi Condensed"/>
              <a:sym typeface="Barlow Semi Condensed"/>
            </a:endParaRPr>
          </a:p>
          <a:p>
            <a:pPr indent="0" lvl="0" marL="457200" rtl="0" algn="l">
              <a:lnSpc>
                <a:spcPct val="100000"/>
              </a:lnSpc>
              <a:spcBef>
                <a:spcPts val="0"/>
              </a:spcBef>
              <a:spcAft>
                <a:spcPts val="0"/>
              </a:spcAft>
              <a:buNone/>
            </a:pPr>
            <a:r>
              <a:t/>
            </a:r>
            <a:endParaRPr sz="1600"/>
          </a:p>
          <a:p>
            <a:pPr indent="-171450" lvl="0" marL="171450" rtl="0" algn="l">
              <a:lnSpc>
                <a:spcPct val="100000"/>
              </a:lnSpc>
              <a:spcBef>
                <a:spcPts val="0"/>
              </a:spcBef>
              <a:spcAft>
                <a:spcPts val="0"/>
              </a:spcAft>
              <a:buClr>
                <a:schemeClr val="dk1"/>
              </a:buClr>
              <a:buSzPts val="1100"/>
              <a:buFont typeface="Arial"/>
              <a:buChar char="•"/>
            </a:pPr>
            <a:r>
              <a:rPr lang="en-US" sz="1600">
                <a:solidFill>
                  <a:srgbClr val="000000"/>
                </a:solidFill>
              </a:rPr>
              <a:t>Twitter is one of the non-traditional data sources with unlimited potential. It contains a large reserve of data sets</a:t>
            </a:r>
            <a:r>
              <a:rPr lang="en-US" sz="1100">
                <a:solidFill>
                  <a:srgbClr val="000000"/>
                </a:solidFill>
              </a:rPr>
              <a:t> </a:t>
            </a:r>
            <a:endParaRPr sz="1100">
              <a:solidFill>
                <a:srgbClr val="000000"/>
              </a:solidFill>
            </a:endParaRPr>
          </a:p>
          <a:p>
            <a:pPr indent="0" lvl="0" marL="457200" rtl="0" algn="l">
              <a:lnSpc>
                <a:spcPct val="100000"/>
              </a:lnSpc>
              <a:spcBef>
                <a:spcPts val="0"/>
              </a:spcBef>
              <a:spcAft>
                <a:spcPts val="0"/>
              </a:spcAft>
              <a:buNone/>
            </a:pPr>
            <a:r>
              <a:t/>
            </a:r>
            <a:endParaRPr sz="1100">
              <a:solidFill>
                <a:srgbClr val="000000"/>
              </a:solidFill>
            </a:endParaRPr>
          </a:p>
          <a:p>
            <a:pPr indent="-171450" lvl="0" marL="171450" rtl="0" algn="l">
              <a:lnSpc>
                <a:spcPct val="100000"/>
              </a:lnSpc>
              <a:spcBef>
                <a:spcPts val="0"/>
              </a:spcBef>
              <a:spcAft>
                <a:spcPts val="0"/>
              </a:spcAft>
              <a:buClr>
                <a:schemeClr val="dk1"/>
              </a:buClr>
              <a:buSzPts val="1100"/>
              <a:buFont typeface="Arial"/>
              <a:buChar char="•"/>
            </a:pPr>
            <a:r>
              <a:rPr lang="en-US" sz="1600">
                <a:solidFill>
                  <a:srgbClr val="000000"/>
                </a:solidFill>
              </a:rPr>
              <a:t>One of the available tools is twitter API which lets us collect data and various other information about the tweets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203200" lvl="0" marL="171450" rtl="0" algn="l">
              <a:lnSpc>
                <a:spcPct val="100000"/>
              </a:lnSpc>
              <a:spcBef>
                <a:spcPts val="0"/>
              </a:spcBef>
              <a:spcAft>
                <a:spcPts val="0"/>
              </a:spcAft>
              <a:buClr>
                <a:srgbClr val="000000"/>
              </a:buClr>
              <a:buSzPts val="1600"/>
              <a:buChar char="•"/>
            </a:pPr>
            <a:r>
              <a:rPr lang="en-US" sz="1600">
                <a:solidFill>
                  <a:srgbClr val="000000"/>
                </a:solidFill>
              </a:rPr>
              <a:t>With use of this API we can collect data </a:t>
            </a:r>
            <a:r>
              <a:rPr lang="en-US" sz="1600">
                <a:solidFill>
                  <a:srgbClr val="000000"/>
                </a:solidFill>
              </a:rPr>
              <a:t>related</a:t>
            </a:r>
            <a:r>
              <a:rPr lang="en-US" sz="1600">
                <a:solidFill>
                  <a:srgbClr val="000000"/>
                </a:solidFill>
              </a:rPr>
              <a:t> to an specific domain </a:t>
            </a:r>
            <a:endParaRPr sz="1600">
              <a:solidFill>
                <a:srgbClr val="000000"/>
              </a:solidFill>
            </a:endParaRPr>
          </a:p>
          <a:p>
            <a:pPr indent="0" lvl="0" marL="0" rtl="0" algn="l">
              <a:lnSpc>
                <a:spcPct val="100000"/>
              </a:lnSpc>
              <a:spcBef>
                <a:spcPts val="0"/>
              </a:spcBef>
              <a:spcAft>
                <a:spcPts val="0"/>
              </a:spcAft>
              <a:buNone/>
            </a:pPr>
            <a:r>
              <a:rPr lang="en-US" sz="1600">
                <a:solidFill>
                  <a:srgbClr val="000000"/>
                </a:solidFill>
              </a:rPr>
              <a:t>     and create an CNN model for it</a:t>
            </a:r>
            <a:endParaRPr sz="1600">
              <a:solidFill>
                <a:srgbClr val="000000"/>
              </a:solidFill>
            </a:endParaRPr>
          </a:p>
          <a:p>
            <a:pPr indent="0" lvl="0" marL="0" rtl="0" algn="l">
              <a:lnSpc>
                <a:spcPct val="100000"/>
              </a:lnSpc>
              <a:spcBef>
                <a:spcPts val="0"/>
              </a:spcBef>
              <a:spcAft>
                <a:spcPts val="0"/>
              </a:spcAft>
              <a:buSzPts val="1200"/>
              <a:buNone/>
            </a:pPr>
            <a:r>
              <a:t/>
            </a:r>
            <a:endParaRPr sz="1600"/>
          </a:p>
        </p:txBody>
      </p:sp>
      <p:pic>
        <p:nvPicPr>
          <p:cNvPr id="712" name="Google Shape;712;p2"/>
          <p:cNvPicPr preferRelativeResize="0"/>
          <p:nvPr/>
        </p:nvPicPr>
        <p:blipFill rotWithShape="1">
          <a:blip r:embed="rId3">
            <a:alphaModFix/>
          </a:blip>
          <a:srcRect b="0" l="0" r="0" t="0"/>
          <a:stretch/>
        </p:blipFill>
        <p:spPr>
          <a:xfrm>
            <a:off x="6620388" y="3586166"/>
            <a:ext cx="1550194" cy="15501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
          <p:cNvSpPr txBox="1"/>
          <p:nvPr>
            <p:ph idx="1" type="subTitle"/>
          </p:nvPr>
        </p:nvSpPr>
        <p:spPr>
          <a:xfrm>
            <a:off x="400050" y="2571750"/>
            <a:ext cx="3929063" cy="181451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arlow Semi Condensed"/>
                <a:ea typeface="Barlow Semi Condensed"/>
                <a:cs typeface="Barlow Semi Condensed"/>
                <a:sym typeface="Barlow Semi Condensed"/>
              </a:rPr>
              <a:t>Sentiment analysis, also referred to as opinion mining, is </a:t>
            </a:r>
            <a:r>
              <a:rPr b="1" i="0" lang="en-US" sz="1400" u="none" cap="none" strike="noStrike">
                <a:solidFill>
                  <a:srgbClr val="000000"/>
                </a:solidFill>
                <a:latin typeface="Barlow Semi Condensed"/>
                <a:ea typeface="Barlow Semi Condensed"/>
                <a:cs typeface="Barlow Semi Condensed"/>
                <a:sym typeface="Barlow Semi Condensed"/>
              </a:rPr>
              <a:t>an approach to natural language processing (NLP) that identifies the emotional tone behind a body of text</a:t>
            </a:r>
            <a:r>
              <a:rPr b="0" i="0" lang="en-US" sz="1400" u="none" cap="none" strike="noStrike">
                <a:solidFill>
                  <a:srgbClr val="000000"/>
                </a:solidFill>
                <a:latin typeface="Barlow Semi Condensed"/>
                <a:ea typeface="Barlow Semi Condensed"/>
                <a:cs typeface="Barlow Semi Condensed"/>
                <a:sym typeface="Barlow Semi Condensed"/>
              </a:rPr>
              <a:t>. This is a popular way for organizations to determine and categorize opinions about a product, service, or idea.</a:t>
            </a:r>
            <a:endParaRPr b="0" i="0" sz="1400" u="none" cap="none" strike="noStrike">
              <a:solidFill>
                <a:srgbClr val="000000"/>
              </a:solidFill>
              <a:latin typeface="Barlow Semi Condensed"/>
              <a:ea typeface="Barlow Semi Condensed"/>
              <a:cs typeface="Barlow Semi Condensed"/>
              <a:sym typeface="Barlow Semi Condensed"/>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Semi Condensed"/>
              <a:ea typeface="Barlow Semi Condensed"/>
              <a:cs typeface="Barlow Semi Condensed"/>
              <a:sym typeface="Barlow Semi Condensed"/>
            </a:endParaRPr>
          </a:p>
        </p:txBody>
      </p:sp>
      <p:pic>
        <p:nvPicPr>
          <p:cNvPr id="718" name="Google Shape;718;p5"/>
          <p:cNvPicPr preferRelativeResize="0"/>
          <p:nvPr/>
        </p:nvPicPr>
        <p:blipFill rotWithShape="1">
          <a:blip r:embed="rId3">
            <a:alphaModFix/>
          </a:blip>
          <a:srcRect b="0" l="0" r="0" t="0"/>
          <a:stretch/>
        </p:blipFill>
        <p:spPr>
          <a:xfrm>
            <a:off x="1164431" y="222949"/>
            <a:ext cx="4593431" cy="2405810"/>
          </a:xfrm>
          <a:prstGeom prst="rect">
            <a:avLst/>
          </a:prstGeom>
          <a:noFill/>
          <a:ln>
            <a:noFill/>
          </a:ln>
        </p:spPr>
      </p:pic>
      <p:pic>
        <p:nvPicPr>
          <p:cNvPr id="719" name="Google Shape;719;p5"/>
          <p:cNvPicPr preferRelativeResize="0"/>
          <p:nvPr/>
        </p:nvPicPr>
        <p:blipFill rotWithShape="1">
          <a:blip r:embed="rId4">
            <a:alphaModFix/>
          </a:blip>
          <a:srcRect b="0" l="0" r="0" t="0"/>
          <a:stretch/>
        </p:blipFill>
        <p:spPr>
          <a:xfrm>
            <a:off x="5693569" y="2645979"/>
            <a:ext cx="2843214" cy="22745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g1f878d5447b_0_0"/>
          <p:cNvSpPr txBox="1"/>
          <p:nvPr/>
        </p:nvSpPr>
        <p:spPr>
          <a:xfrm>
            <a:off x="2355300" y="392750"/>
            <a:ext cx="443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Importance of Sentiment Analysis</a:t>
            </a:r>
            <a:endParaRPr b="1" sz="1800"/>
          </a:p>
        </p:txBody>
      </p:sp>
      <p:pic>
        <p:nvPicPr>
          <p:cNvPr id="725" name="Google Shape;725;g1f878d5447b_0_0"/>
          <p:cNvPicPr preferRelativeResize="0"/>
          <p:nvPr/>
        </p:nvPicPr>
        <p:blipFill rotWithShape="1">
          <a:blip r:embed="rId3">
            <a:alphaModFix/>
          </a:blip>
          <a:srcRect b="7417" l="0" r="0" t="17354"/>
          <a:stretch/>
        </p:blipFill>
        <p:spPr>
          <a:xfrm>
            <a:off x="2110788" y="1162425"/>
            <a:ext cx="4617624" cy="334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1b0ada13ad0_2_25"/>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Introduction</a:t>
            </a:r>
            <a:endParaRPr/>
          </a:p>
        </p:txBody>
      </p:sp>
      <p:sp>
        <p:nvSpPr>
          <p:cNvPr id="731" name="Google Shape;731;g1b0ada13ad0_2_25"/>
          <p:cNvSpPr txBox="1"/>
          <p:nvPr/>
        </p:nvSpPr>
        <p:spPr>
          <a:xfrm>
            <a:off x="1220475" y="1185625"/>
            <a:ext cx="70155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t>Twitter is a service for social networking including friends, family, coworkers to communicate and keep others updated their status</a:t>
            </a:r>
            <a:endParaRPr sz="1600"/>
          </a:p>
        </p:txBody>
      </p:sp>
      <p:sp>
        <p:nvSpPr>
          <p:cNvPr id="732" name="Google Shape;732;g1b0ada13ad0_2_25"/>
          <p:cNvSpPr txBox="1"/>
          <p:nvPr/>
        </p:nvSpPr>
        <p:spPr>
          <a:xfrm>
            <a:off x="1219075" y="1900425"/>
            <a:ext cx="6903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t>These huge loads of tweets can be used wisely to train our Natural Language Processing models.</a:t>
            </a:r>
            <a:endParaRPr sz="1600"/>
          </a:p>
        </p:txBody>
      </p:sp>
      <p:sp>
        <p:nvSpPr>
          <p:cNvPr id="733" name="Google Shape;733;g1b0ada13ad0_2_25"/>
          <p:cNvSpPr txBox="1"/>
          <p:nvPr/>
        </p:nvSpPr>
        <p:spPr>
          <a:xfrm>
            <a:off x="1220475" y="2614025"/>
            <a:ext cx="70155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t>The values obtained from the prediction can be used for various fields such as the opinion of a brand or view of implementing new models or policies</a:t>
            </a:r>
            <a:endParaRPr sz="1600"/>
          </a:p>
        </p:txBody>
      </p:sp>
      <p:sp>
        <p:nvSpPr>
          <p:cNvPr id="734" name="Google Shape;734;g1b0ada13ad0_2_25"/>
          <p:cNvSpPr txBox="1"/>
          <p:nvPr/>
        </p:nvSpPr>
        <p:spPr>
          <a:xfrm>
            <a:off x="1219075" y="3409925"/>
            <a:ext cx="65559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t>Aim of twitter sentiment analysis is that it allows you to keep track of what’s being said about your product or service on social media, and can help you detect angry customers or negative mentions before they escalate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1b0ada13ad0_2_11"/>
          <p:cNvSpPr txBox="1"/>
          <p:nvPr/>
        </p:nvSpPr>
        <p:spPr>
          <a:xfrm>
            <a:off x="1500200" y="285750"/>
            <a:ext cx="5664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t>Applications that uses twitter sentiment analysis are :</a:t>
            </a:r>
            <a:endParaRPr b="1" sz="1900"/>
          </a:p>
        </p:txBody>
      </p:sp>
      <p:sp>
        <p:nvSpPr>
          <p:cNvPr id="740" name="Google Shape;740;g1b0ada13ad0_2_11"/>
          <p:cNvSpPr txBox="1"/>
          <p:nvPr/>
        </p:nvSpPr>
        <p:spPr>
          <a:xfrm>
            <a:off x="1785925" y="1282813"/>
            <a:ext cx="3714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1.Social Media Monitoring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2.Customer Service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3.Market Research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4.Brand Monitoring</a:t>
            </a:r>
            <a:endParaRPr/>
          </a:p>
        </p:txBody>
      </p:sp>
      <p:pic>
        <p:nvPicPr>
          <p:cNvPr id="741" name="Google Shape;741;g1b0ada13ad0_2_11"/>
          <p:cNvPicPr preferRelativeResize="0"/>
          <p:nvPr/>
        </p:nvPicPr>
        <p:blipFill>
          <a:blip r:embed="rId3">
            <a:alphaModFix/>
          </a:blip>
          <a:stretch>
            <a:fillRect/>
          </a:stretch>
        </p:blipFill>
        <p:spPr>
          <a:xfrm>
            <a:off x="1111850" y="3203575"/>
            <a:ext cx="3705776" cy="1848256"/>
          </a:xfrm>
          <a:prstGeom prst="rect">
            <a:avLst/>
          </a:prstGeom>
          <a:noFill/>
          <a:ln>
            <a:noFill/>
          </a:ln>
        </p:spPr>
      </p:pic>
      <p:pic>
        <p:nvPicPr>
          <p:cNvPr id="742" name="Google Shape;742;g1b0ada13ad0_2_11"/>
          <p:cNvPicPr preferRelativeResize="0"/>
          <p:nvPr/>
        </p:nvPicPr>
        <p:blipFill>
          <a:blip r:embed="rId4">
            <a:alphaModFix/>
          </a:blip>
          <a:stretch>
            <a:fillRect/>
          </a:stretch>
        </p:blipFill>
        <p:spPr>
          <a:xfrm>
            <a:off x="5133425" y="1331875"/>
            <a:ext cx="2730713" cy="1635125"/>
          </a:xfrm>
          <a:prstGeom prst="rect">
            <a:avLst/>
          </a:prstGeom>
          <a:noFill/>
          <a:ln>
            <a:noFill/>
          </a:ln>
        </p:spPr>
      </p:pic>
      <p:pic>
        <p:nvPicPr>
          <p:cNvPr id="743" name="Google Shape;743;g1b0ada13ad0_2_11"/>
          <p:cNvPicPr preferRelativeResize="0"/>
          <p:nvPr/>
        </p:nvPicPr>
        <p:blipFill>
          <a:blip r:embed="rId5">
            <a:alphaModFix/>
          </a:blip>
          <a:stretch>
            <a:fillRect/>
          </a:stretch>
        </p:blipFill>
        <p:spPr>
          <a:xfrm>
            <a:off x="4899275" y="3320625"/>
            <a:ext cx="3046526" cy="148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g19d8c2c8b48_0_0"/>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en-US"/>
              <a:t>Literature Survey</a:t>
            </a:r>
            <a:endParaRPr sz="3800"/>
          </a:p>
        </p:txBody>
      </p:sp>
      <p:sp>
        <p:nvSpPr>
          <p:cNvPr id="749" name="Google Shape;749;g19d8c2c8b48_0_0"/>
          <p:cNvSpPr txBox="1"/>
          <p:nvPr/>
        </p:nvSpPr>
        <p:spPr>
          <a:xfrm>
            <a:off x="1291050" y="1115575"/>
            <a:ext cx="6715200" cy="352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950">
                <a:solidFill>
                  <a:srgbClr val="212529"/>
                </a:solidFill>
                <a:highlight>
                  <a:srgbClr val="FFFFFF"/>
                </a:highlight>
              </a:rPr>
              <a:t>[1] CNN for situations understanding based on sentiment analysis of twitter data by Shiyang Liaoa, Junbo Wangb, Ruiyun Yua, Koichi Satob, Zixue Cheng at 8th International Conference on Advances in Information Technology, IAIT 2016, 19-22 (December 2016) </a:t>
            </a:r>
            <a:endParaRPr sz="950">
              <a:solidFill>
                <a:srgbClr val="212529"/>
              </a:solidFill>
              <a:highlight>
                <a:srgbClr val="FFFFFF"/>
              </a:highlight>
            </a:endParaRPr>
          </a:p>
          <a:p>
            <a:pPr indent="0" lvl="0" marL="0" rtl="0" algn="l">
              <a:lnSpc>
                <a:spcPct val="115000"/>
              </a:lnSpc>
              <a:spcBef>
                <a:spcPts val="0"/>
              </a:spcBef>
              <a:spcAft>
                <a:spcPts val="0"/>
              </a:spcAft>
              <a:buNone/>
            </a:pPr>
            <a:r>
              <a:t/>
            </a:r>
            <a:endParaRPr sz="950">
              <a:solidFill>
                <a:srgbClr val="212529"/>
              </a:solidFill>
              <a:highlight>
                <a:srgbClr val="FFFFFF"/>
              </a:highlight>
            </a:endParaRPr>
          </a:p>
          <a:p>
            <a:pPr indent="0" lvl="0" marL="0" rtl="0" algn="l">
              <a:lnSpc>
                <a:spcPct val="115000"/>
              </a:lnSpc>
              <a:spcBef>
                <a:spcPts val="0"/>
              </a:spcBef>
              <a:spcAft>
                <a:spcPts val="0"/>
              </a:spcAft>
              <a:buNone/>
            </a:pPr>
            <a:r>
              <a:rPr lang="en-US" sz="950">
                <a:solidFill>
                  <a:srgbClr val="212529"/>
                </a:solidFill>
                <a:highlight>
                  <a:srgbClr val="FFFFFF"/>
                </a:highlight>
              </a:rPr>
              <a:t>[2] A sentiment analysis study for twitter using the various model of convolutional neural network by Sartini, Subiyanto and M F Alim at Journal of Physics: Conference Series, ICMSE 2020 (2021) </a:t>
            </a:r>
            <a:endParaRPr sz="950">
              <a:solidFill>
                <a:srgbClr val="212529"/>
              </a:solidFill>
              <a:highlight>
                <a:srgbClr val="FFFFFF"/>
              </a:highlight>
            </a:endParaRPr>
          </a:p>
          <a:p>
            <a:pPr indent="0" lvl="0" marL="0" rtl="0" algn="l">
              <a:lnSpc>
                <a:spcPct val="115000"/>
              </a:lnSpc>
              <a:spcBef>
                <a:spcPts val="0"/>
              </a:spcBef>
              <a:spcAft>
                <a:spcPts val="0"/>
              </a:spcAft>
              <a:buNone/>
            </a:pPr>
            <a:r>
              <a:t/>
            </a:r>
            <a:endParaRPr sz="950">
              <a:solidFill>
                <a:srgbClr val="212529"/>
              </a:solidFill>
              <a:highlight>
                <a:srgbClr val="FFFFFF"/>
              </a:highlight>
            </a:endParaRPr>
          </a:p>
          <a:p>
            <a:pPr indent="0" lvl="0" marL="0" rtl="0" algn="l">
              <a:lnSpc>
                <a:spcPct val="115000"/>
              </a:lnSpc>
              <a:spcBef>
                <a:spcPts val="0"/>
              </a:spcBef>
              <a:spcAft>
                <a:spcPts val="0"/>
              </a:spcAft>
              <a:buNone/>
            </a:pPr>
            <a:r>
              <a:rPr lang="en-US" sz="950">
                <a:solidFill>
                  <a:srgbClr val="212529"/>
                </a:solidFill>
                <a:highlight>
                  <a:srgbClr val="FFFFFF"/>
                </a:highlight>
              </a:rPr>
              <a:t>[3] Twitter sentiment analysis using distributed word and sentence representation by Dwarampudi Mahidhar Reddy, Dr. N V Subba Reddy and Dr. Prema K V at arXiv :1904.12580v1 [cs.IR] (1 April 2019) </a:t>
            </a:r>
            <a:endParaRPr sz="950">
              <a:solidFill>
                <a:srgbClr val="212529"/>
              </a:solidFill>
              <a:highlight>
                <a:srgbClr val="FFFFFF"/>
              </a:highlight>
            </a:endParaRPr>
          </a:p>
          <a:p>
            <a:pPr indent="0" lvl="0" marL="0" rtl="0" algn="l">
              <a:lnSpc>
                <a:spcPct val="115000"/>
              </a:lnSpc>
              <a:spcBef>
                <a:spcPts val="0"/>
              </a:spcBef>
              <a:spcAft>
                <a:spcPts val="0"/>
              </a:spcAft>
              <a:buNone/>
            </a:pPr>
            <a:r>
              <a:t/>
            </a:r>
            <a:endParaRPr sz="950">
              <a:solidFill>
                <a:srgbClr val="212529"/>
              </a:solidFill>
              <a:highlight>
                <a:srgbClr val="FFFFFF"/>
              </a:highlight>
            </a:endParaRPr>
          </a:p>
          <a:p>
            <a:pPr indent="0" lvl="0" marL="0" rtl="0" algn="l">
              <a:lnSpc>
                <a:spcPct val="115000"/>
              </a:lnSpc>
              <a:spcBef>
                <a:spcPts val="0"/>
              </a:spcBef>
              <a:spcAft>
                <a:spcPts val="0"/>
              </a:spcAft>
              <a:buNone/>
            </a:pPr>
            <a:r>
              <a:rPr lang="en-US" sz="950">
                <a:solidFill>
                  <a:srgbClr val="212529"/>
                </a:solidFill>
                <a:highlight>
                  <a:srgbClr val="FFFFFF"/>
                </a:highlight>
              </a:rPr>
              <a:t>[4] Using Word2Vec to Process Big Text Data by Long Ma and Yanqing Zhang conference held at Big Data (Big Data), 2015 IEEE International Conference At: San Jose, CA </a:t>
            </a:r>
            <a:endParaRPr sz="950">
              <a:solidFill>
                <a:srgbClr val="212529"/>
              </a:solidFill>
              <a:highlight>
                <a:srgbClr val="FFFFFF"/>
              </a:highlight>
            </a:endParaRPr>
          </a:p>
          <a:p>
            <a:pPr indent="0" lvl="0" marL="0" rtl="0" algn="l">
              <a:lnSpc>
                <a:spcPct val="115000"/>
              </a:lnSpc>
              <a:spcBef>
                <a:spcPts val="0"/>
              </a:spcBef>
              <a:spcAft>
                <a:spcPts val="0"/>
              </a:spcAft>
              <a:buNone/>
            </a:pPr>
            <a:r>
              <a:rPr lang="en-US" sz="950">
                <a:solidFill>
                  <a:srgbClr val="212529"/>
                </a:solidFill>
                <a:highlight>
                  <a:srgbClr val="FFFFFF"/>
                </a:highlight>
              </a:rPr>
              <a:t>(October 2015) </a:t>
            </a:r>
            <a:endParaRPr sz="950">
              <a:solidFill>
                <a:srgbClr val="212529"/>
              </a:solidFill>
              <a:highlight>
                <a:srgbClr val="FFFFFF"/>
              </a:highlight>
            </a:endParaRPr>
          </a:p>
          <a:p>
            <a:pPr indent="0" lvl="0" marL="0" rtl="0" algn="l">
              <a:lnSpc>
                <a:spcPct val="115000"/>
              </a:lnSpc>
              <a:spcBef>
                <a:spcPts val="0"/>
              </a:spcBef>
              <a:spcAft>
                <a:spcPts val="0"/>
              </a:spcAft>
              <a:buNone/>
            </a:pPr>
            <a:r>
              <a:t/>
            </a:r>
            <a:endParaRPr sz="950">
              <a:solidFill>
                <a:srgbClr val="212529"/>
              </a:solidFill>
              <a:highlight>
                <a:srgbClr val="FFFFFF"/>
              </a:highlight>
            </a:endParaRPr>
          </a:p>
          <a:p>
            <a:pPr indent="0" lvl="0" marL="0" rtl="0" algn="l">
              <a:lnSpc>
                <a:spcPct val="115000"/>
              </a:lnSpc>
              <a:spcBef>
                <a:spcPts val="0"/>
              </a:spcBef>
              <a:spcAft>
                <a:spcPts val="0"/>
              </a:spcAft>
              <a:buNone/>
            </a:pPr>
            <a:r>
              <a:rPr lang="en-US" sz="950">
                <a:solidFill>
                  <a:srgbClr val="212529"/>
                </a:solidFill>
                <a:highlight>
                  <a:srgbClr val="FFFFFF"/>
                </a:highlight>
              </a:rPr>
              <a:t>[5] Sentiment Analysis of Twitter Data: A Survey of Techniques by Vishal A.Kharde and S.S.Sonawane held at International Journal of Computer Applications 139(11): 5-15 </a:t>
            </a:r>
            <a:endParaRPr sz="950">
              <a:solidFill>
                <a:srgbClr val="212529"/>
              </a:solidFill>
              <a:highlight>
                <a:srgbClr val="FFFFFF"/>
              </a:highlight>
            </a:endParaRPr>
          </a:p>
          <a:p>
            <a:pPr indent="0" lvl="0" marL="0" rtl="0" algn="l">
              <a:lnSpc>
                <a:spcPct val="115000"/>
              </a:lnSpc>
              <a:spcBef>
                <a:spcPts val="0"/>
              </a:spcBef>
              <a:spcAft>
                <a:spcPts val="0"/>
              </a:spcAft>
              <a:buNone/>
            </a:pPr>
            <a:r>
              <a:rPr lang="en-US" sz="950">
                <a:solidFill>
                  <a:srgbClr val="212529"/>
                </a:solidFill>
                <a:highlight>
                  <a:srgbClr val="FFFFFF"/>
                </a:highlight>
              </a:rPr>
              <a:t>(April 2016)</a:t>
            </a:r>
            <a:endParaRPr sz="950">
              <a:solidFill>
                <a:srgbClr val="212529"/>
              </a:solidFill>
              <a:highlight>
                <a:srgbClr val="FFFFFF"/>
              </a:highlight>
            </a:endParaRPr>
          </a:p>
          <a:p>
            <a:pPr indent="0" lvl="0" marL="0" rtl="0" algn="l">
              <a:lnSpc>
                <a:spcPct val="115000"/>
              </a:lnSpc>
              <a:spcBef>
                <a:spcPts val="0"/>
              </a:spcBef>
              <a:spcAft>
                <a:spcPts val="0"/>
              </a:spcAft>
              <a:buNone/>
            </a:pPr>
            <a:r>
              <a:t/>
            </a:r>
            <a:endParaRPr sz="950">
              <a:solidFill>
                <a:srgbClr val="212529"/>
              </a:solidFill>
              <a:highlight>
                <a:srgbClr val="FFFFFF"/>
              </a:highlight>
            </a:endParaRPr>
          </a:p>
          <a:p>
            <a:pPr indent="0" lvl="0" marL="0" rtl="0" algn="l">
              <a:lnSpc>
                <a:spcPct val="115000"/>
              </a:lnSpc>
              <a:spcBef>
                <a:spcPts val="0"/>
              </a:spcBef>
              <a:spcAft>
                <a:spcPts val="0"/>
              </a:spcAft>
              <a:buNone/>
            </a:pPr>
            <a:r>
              <a:rPr lang="en-US" sz="950">
                <a:solidFill>
                  <a:srgbClr val="212529"/>
                </a:solidFill>
                <a:highlight>
                  <a:srgbClr val="FFFFFF"/>
                </a:highlight>
              </a:rPr>
              <a:t>[6] Deep Learning applied to NLP by Marc Moreno Lopez and Jugal Kalita at 	arXiv:1703.03091 [cs.CL] (9 March 2017)</a:t>
            </a:r>
            <a:endParaRPr sz="950">
              <a:solidFill>
                <a:srgbClr val="212529"/>
              </a:solidFill>
              <a:highlight>
                <a:srgbClr val="FFFFFF"/>
              </a:highlight>
            </a:endParaRPr>
          </a:p>
          <a:p>
            <a:pPr indent="0" lvl="0" marL="0" rtl="0" algn="l">
              <a:lnSpc>
                <a:spcPct val="115000"/>
              </a:lnSpc>
              <a:spcBef>
                <a:spcPts val="0"/>
              </a:spcBef>
              <a:spcAft>
                <a:spcPts val="0"/>
              </a:spcAft>
              <a:buNone/>
            </a:pPr>
            <a:r>
              <a:t/>
            </a:r>
            <a:endParaRPr sz="950">
              <a:solidFill>
                <a:srgbClr val="2125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g1b0ada13ad0_0_18"/>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Existing System</a:t>
            </a:r>
            <a:endParaRPr/>
          </a:p>
        </p:txBody>
      </p:sp>
      <p:sp>
        <p:nvSpPr>
          <p:cNvPr id="755" name="Google Shape;755;g1b0ada13ad0_0_18"/>
          <p:cNvSpPr txBox="1"/>
          <p:nvPr/>
        </p:nvSpPr>
        <p:spPr>
          <a:xfrm>
            <a:off x="1020550" y="1173625"/>
            <a:ext cx="4745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t>They are 4 main models used in sentiment analysis :</a:t>
            </a:r>
            <a:endParaRPr b="1" sz="1700"/>
          </a:p>
        </p:txBody>
      </p:sp>
      <p:pic>
        <p:nvPicPr>
          <p:cNvPr id="756" name="Google Shape;756;g1b0ada13ad0_0_18"/>
          <p:cNvPicPr preferRelativeResize="0"/>
          <p:nvPr/>
        </p:nvPicPr>
        <p:blipFill>
          <a:blip r:embed="rId3">
            <a:alphaModFix/>
          </a:blip>
          <a:stretch>
            <a:fillRect/>
          </a:stretch>
        </p:blipFill>
        <p:spPr>
          <a:xfrm>
            <a:off x="2060800" y="2879425"/>
            <a:ext cx="5943600" cy="2057400"/>
          </a:xfrm>
          <a:prstGeom prst="rect">
            <a:avLst/>
          </a:prstGeom>
          <a:noFill/>
          <a:ln>
            <a:noFill/>
          </a:ln>
        </p:spPr>
      </p:pic>
      <p:sp>
        <p:nvSpPr>
          <p:cNvPr id="757" name="Google Shape;757;g1b0ada13ad0_0_18"/>
          <p:cNvSpPr txBox="1"/>
          <p:nvPr>
            <p:ph idx="1" type="body"/>
          </p:nvPr>
        </p:nvSpPr>
        <p:spPr>
          <a:xfrm>
            <a:off x="760100" y="1280766"/>
            <a:ext cx="7705500" cy="20196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Barlow Semi Condensed"/>
              <a:buChar char="•"/>
            </a:pPr>
            <a:r>
              <a:rPr lang="en-US" sz="1100"/>
              <a:t>Rule based or Lexicon based approach</a:t>
            </a:r>
            <a:endParaRPr sz="1200">
              <a:solidFill>
                <a:srgbClr val="000000"/>
              </a:solidFill>
            </a:endParaRPr>
          </a:p>
          <a:p>
            <a:pPr indent="-304800" lvl="0" marL="457200" rtl="0" algn="l">
              <a:lnSpc>
                <a:spcPct val="115000"/>
              </a:lnSpc>
              <a:spcBef>
                <a:spcPts val="0"/>
              </a:spcBef>
              <a:spcAft>
                <a:spcPts val="0"/>
              </a:spcAft>
              <a:buSzPts val="1200"/>
              <a:buChar char="•"/>
            </a:pPr>
            <a:r>
              <a:rPr lang="en-US" sz="1100"/>
              <a:t>Automated approach or Machine Learning approach</a:t>
            </a:r>
            <a:endParaRPr sz="1100"/>
          </a:p>
          <a:p>
            <a:pPr indent="-298450" lvl="0" marL="457200" rtl="0" algn="l">
              <a:lnSpc>
                <a:spcPct val="115000"/>
              </a:lnSpc>
              <a:spcBef>
                <a:spcPts val="0"/>
              </a:spcBef>
              <a:spcAft>
                <a:spcPts val="0"/>
              </a:spcAft>
              <a:buSzPts val="1100"/>
              <a:buChar char="•"/>
            </a:pPr>
            <a:r>
              <a:rPr lang="en-US" sz="1100"/>
              <a:t>Deep Learning Models</a:t>
            </a:r>
            <a:endParaRPr sz="1100"/>
          </a:p>
          <a:p>
            <a:pPr indent="-298450" lvl="0" marL="457200" rtl="0" algn="l">
              <a:lnSpc>
                <a:spcPct val="115000"/>
              </a:lnSpc>
              <a:spcBef>
                <a:spcPts val="0"/>
              </a:spcBef>
              <a:spcAft>
                <a:spcPts val="0"/>
              </a:spcAft>
              <a:buSzPts val="1100"/>
              <a:buChar char="•"/>
            </a:pPr>
            <a:r>
              <a:rPr lang="en-US" sz="1100"/>
              <a:t>Hybrid Approach</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KISHORE AI&amp;DS CIT</dc:creator>
</cp:coreProperties>
</file>