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</p:sldIdLst>
  <p:sldSz cx="9144000" cy="5143500" type="screen16x9"/>
  <p:notesSz cx="6858000" cy="9144000"/>
  <p:embeddedFontLst>
    <p:embeddedFont>
      <p:font typeface="Lato" panose="020B0604020202020204" charset="0"/>
      <p:regular r:id="rId41"/>
      <p:bold r:id="rId42"/>
      <p:italic r:id="rId43"/>
      <p:boldItalic r:id="rId44"/>
    </p:embeddedFont>
    <p:embeddedFont>
      <p:font typeface="Montserrat" panose="020B0604020202020204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BB484-DB96-4A6F-A742-C6983C05E020}">
  <a:tblStyle styleId="{4B2BB484-DB96-4A6F-A742-C6983C05E0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3" y="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88099806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88099806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88099806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88099806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8809983bb_1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8809983bb_1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81f24ff8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81f24ff8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88099806f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88099806f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8809983bb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8809983bb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8809983bb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8809983bb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88099806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88099806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8099806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8099806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88099806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88099806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81f24ff8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81f24ff8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81f24ff8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81f24ff8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88099806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88099806f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81f24ff8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81f24ff8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8809983bb_1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8809983bb_1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81f24ff8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81f24ff8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88099806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88099806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88099806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88099806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3e89dde3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3e89dde3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88099806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88099806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88099806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88099806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88099806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88099806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88099806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88099806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88099806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d88099806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88099806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88099806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88099806f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88099806f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88099806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88099806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88099806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88099806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88099806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88099806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88099806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88099806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88099806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88099806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81f24ff8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81f24ff8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88099806f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88099806f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88099806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88099806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81f24ff8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81f24ff8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88099806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88099806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81f24ff8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81f24ff8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docs/en/crawl-vector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docs/en/unsupervised-tutorial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docs/en/unsupervised-tutori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attmahoney.net/dc/textdata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ttmahoney.net/dc/textdata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what-are-adversarial-examples-in-nlp-f928c574478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extattac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extattac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2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what-are-adversarial-examples-in-nlp-f928c574478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9.01048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theguardian.com/technology/2017/oct/24/facebook-palestine-israel-translates-good-morning-attack-them-arres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9.01048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theguardian.com/technology/2017/oct/24/facebook-palestine-israel-translates-good-morning-attack-them-arres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1052550" y="803175"/>
            <a:ext cx="7038900" cy="914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NLNLP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5">
                <a:solidFill>
                  <a:srgbClr val="000000"/>
                </a:solidFill>
              </a:rPr>
              <a:t>CS779 Project</a:t>
            </a:r>
            <a:endParaRPr sz="25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33" b="1">
                <a:solidFill>
                  <a:srgbClr val="000000"/>
                </a:solidFill>
              </a:rPr>
              <a:t>Adversarial Techniques In NLP</a:t>
            </a:r>
            <a:endParaRPr sz="3633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88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88">
                <a:solidFill>
                  <a:srgbClr val="000000"/>
                </a:solidFill>
              </a:rPr>
              <a:t>Dept. of CSE, IIT Kanpur</a:t>
            </a:r>
            <a:endParaRPr sz="1188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625" y="135125"/>
            <a:ext cx="1093157" cy="10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/>
        </p:nvSpPr>
        <p:spPr>
          <a:xfrm>
            <a:off x="276725" y="3406475"/>
            <a:ext cx="25620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Under the guidance of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Dr. Ashutosh Modi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Assistant Professor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Dept. of CSE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5910350" y="3406475"/>
            <a:ext cx="2777700" cy="155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"/>
              <a:buFont typeface="Arial"/>
              <a:buNone/>
            </a:pPr>
            <a:r>
              <a:rPr lang="en-GB" b="1" dirty="0">
                <a:latin typeface="Lato"/>
                <a:ea typeface="Lato"/>
                <a:cs typeface="Lato"/>
                <a:sym typeface="Lato"/>
              </a:rPr>
              <a:t>Group 3: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1"/>
              <a:buFont typeface="Arial"/>
              <a:buNone/>
            </a:pPr>
            <a:r>
              <a:rPr lang="en-GB" sz="1300" dirty="0">
                <a:latin typeface="Lato"/>
                <a:ea typeface="Lato"/>
                <a:cs typeface="Lato"/>
                <a:sym typeface="Lato"/>
              </a:rPr>
              <a:t>Abhishek Krishna- 20111002</a:t>
            </a:r>
            <a:br>
              <a:rPr lang="en-GB" sz="1300" dirty="0">
                <a:latin typeface="Lato"/>
                <a:ea typeface="Lato"/>
                <a:cs typeface="Lato"/>
                <a:sym typeface="Lato"/>
              </a:rPr>
            </a:br>
            <a:r>
              <a:rPr lang="en-GB" sz="1300" dirty="0" err="1">
                <a:latin typeface="Lato"/>
                <a:ea typeface="Lato"/>
                <a:cs typeface="Lato"/>
                <a:sym typeface="Lato"/>
              </a:rPr>
              <a:t>Deeksha</a:t>
            </a:r>
            <a:r>
              <a:rPr lang="en-GB" sz="1300" dirty="0">
                <a:latin typeface="Lato"/>
                <a:ea typeface="Lato"/>
                <a:cs typeface="Lato"/>
                <a:sym typeface="Lato"/>
              </a:rPr>
              <a:t> Arora- 20111017</a:t>
            </a:r>
            <a:br>
              <a:rPr lang="en-GB" sz="1300" dirty="0">
                <a:latin typeface="Lato"/>
                <a:ea typeface="Lato"/>
                <a:cs typeface="Lato"/>
                <a:sym typeface="Lato"/>
              </a:rPr>
            </a:br>
            <a:r>
              <a:rPr lang="en-GB" sz="1300" dirty="0" err="1">
                <a:latin typeface="Lato"/>
                <a:ea typeface="Lato"/>
                <a:cs typeface="Lato"/>
                <a:sym typeface="Lato"/>
              </a:rPr>
              <a:t>Preeti</a:t>
            </a:r>
            <a:r>
              <a:rPr lang="en-GB" sz="1300" dirty="0">
                <a:latin typeface="Lato"/>
                <a:ea typeface="Lato"/>
                <a:cs typeface="Lato"/>
                <a:sym typeface="Lato"/>
              </a:rPr>
              <a:t> Singh- 20111044</a:t>
            </a:r>
            <a:br>
              <a:rPr lang="en-GB" sz="1300" dirty="0">
                <a:latin typeface="Lato"/>
                <a:ea typeface="Lato"/>
                <a:cs typeface="Lato"/>
                <a:sym typeface="Lato"/>
              </a:rPr>
            </a:br>
            <a:r>
              <a:rPr lang="en-GB" sz="1300" dirty="0">
                <a:latin typeface="Lato"/>
                <a:ea typeface="Lato"/>
                <a:cs typeface="Lato"/>
                <a:sym typeface="Lato"/>
              </a:rPr>
              <a:t>Sambhrant Maurya- 20111054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Designing Textual attacks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614450" y="1309650"/>
            <a:ext cx="8239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text attack is built on two main components: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Search methods: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Finding which characters/words/sentences to perturb. 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Transformations: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Replacing the chosen characters/words/sentences with an aim to cause misprediction of the target model.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Desirable properties of a good attack method: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Accuracy under attack: </a:t>
            </a:r>
            <a:r>
              <a:rPr lang="en-GB" i="1">
                <a:latin typeface="Lato"/>
                <a:ea typeface="Lato"/>
                <a:cs typeface="Lato"/>
                <a:sym typeface="Lato"/>
              </a:rPr>
              <a:t>low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Attack success rate: </a:t>
            </a:r>
            <a:r>
              <a:rPr lang="en-GB" i="1">
                <a:latin typeface="Lato"/>
                <a:ea typeface="Lato"/>
                <a:cs typeface="Lato"/>
                <a:sym typeface="Lato"/>
              </a:rPr>
              <a:t>high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Perturbation percentage: </a:t>
            </a:r>
            <a:r>
              <a:rPr lang="en-GB" i="1">
                <a:latin typeface="Lato"/>
                <a:ea typeface="Lato"/>
                <a:cs typeface="Lato"/>
                <a:sym typeface="Lato"/>
              </a:rPr>
              <a:t>low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Avg no of queries: </a:t>
            </a:r>
            <a:r>
              <a:rPr lang="en-GB" i="1">
                <a:latin typeface="Lato"/>
                <a:ea typeface="Lato"/>
                <a:cs typeface="Lato"/>
                <a:sym typeface="Lato"/>
              </a:rPr>
              <a:t>low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Designing Textual attacks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614450" y="1309650"/>
            <a:ext cx="8239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text attack is built on two main components: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Search methods: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Finding which characters/words/sentences to perturb. 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Transformations: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Replacing the chosen characters/words/sentences with an aim to cause misprediction of the target model.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Desirable properties of a good attack method: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Accuracy under attack: </a:t>
            </a:r>
            <a:r>
              <a:rPr lang="en-GB" i="1">
                <a:latin typeface="Lato"/>
                <a:ea typeface="Lato"/>
                <a:cs typeface="Lato"/>
                <a:sym typeface="Lato"/>
              </a:rPr>
              <a:t>low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Attack success rate: </a:t>
            </a:r>
            <a:r>
              <a:rPr lang="en-GB" i="1">
                <a:latin typeface="Lato"/>
                <a:ea typeface="Lato"/>
                <a:cs typeface="Lato"/>
                <a:sym typeface="Lato"/>
              </a:rPr>
              <a:t>high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Perturbation percentage: </a:t>
            </a:r>
            <a:r>
              <a:rPr lang="en-GB" i="1">
                <a:latin typeface="Lato"/>
                <a:ea typeface="Lato"/>
                <a:cs typeface="Lato"/>
                <a:sym typeface="Lato"/>
              </a:rPr>
              <a:t>low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Avg no of queries: </a:t>
            </a:r>
            <a:r>
              <a:rPr lang="en-GB" i="1">
                <a:latin typeface="Lato"/>
                <a:ea typeface="Lato"/>
                <a:cs typeface="Lato"/>
                <a:sym typeface="Lato"/>
              </a:rPr>
              <a:t>low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Most of the existing attacks don’t score high on all 4 properties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Task at hand: Design an attack that does!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Experiments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614450" y="1309650"/>
            <a:ext cx="8239800" cy="3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Tried transformations such as Misspelling Oblivious Word (MOE), GloVe, Word2Vec, FastText and finally concluded to use FastText.</a:t>
            </a:r>
            <a:b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Experimenting on search-methods available in TextAttack framework: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Greedy Search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 Rapid, but poor performance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Beam Search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 Descent performance, but slow for larger text inputs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Alzantot genetic algorithm[12]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 Poor performance, slow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Particle Swarm Optimization[11]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 Best performance, but the slowest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GreedyWordSwapWIR[9]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 Good performance and fast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Provides a good tradeoff between performance and speed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Compared our attack’s performance against existing recipes.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Introducing “FastAttack”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 novel blackbox attack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Leverages “FastText” embeddings by Bojanowski et.al</a:t>
            </a:r>
            <a:r>
              <a:rPr lang="en-GB" sz="1100">
                <a:solidFill>
                  <a:schemeClr val="dk1"/>
                </a:solidFill>
              </a:rPr>
              <a:t>[8]</a:t>
            </a:r>
            <a:r>
              <a:rPr lang="en-GB" sz="1400">
                <a:solidFill>
                  <a:schemeClr val="dk1"/>
                </a:solidFill>
              </a:rPr>
              <a:t>, (Facebook Research) for word transformations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FastText Embeddings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614450" y="1309650"/>
            <a:ext cx="8431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FastText: Open source, free, light-weighted library, developed by Facebook Research.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Allows to learn text representation and text classifiers.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FastText Embeddings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614450" y="1309650"/>
            <a:ext cx="8431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FastText: Open source, free, light-weighted library, developed by Facebook Research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Allows to learn text representation and text classifiers.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Additional ability to obtain word vectors for out-of-vocabulary words.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Two models for computing word representations*: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CBOW(Continuous Bag of Words)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Skip-gram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13850" y="4772525"/>
            <a:ext cx="698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</a:t>
            </a:r>
            <a:r>
              <a:rPr lang="en-GB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https://fasttext.cc/docs/en/crawl-vectors.html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FastText Embeddings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614450" y="1309650"/>
            <a:ext cx="8431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FastText: Open source, free, light-weighted library, developed by Facebook Research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Allows to learn text representation and text classifiers.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Additional ability to obtain word vectors for out-of-vocabulary words.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Two models for computing word representations: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CBOW(Continuous Bag of Words)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Skip-gram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CBOW: predict target word according to its context.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Context represented as BOW containing fixed size window around target.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313850" y="4772525"/>
            <a:ext cx="698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313850" y="4772525"/>
            <a:ext cx="714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https://fasttext.cc/docs/en/unsupervised-tutorial.html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FastText Embeddings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614450" y="1309650"/>
            <a:ext cx="8431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FastText: Open source, free, light-weighted library, developed by Facebook Research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Allows to learn text representation and text classifiers.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Additional ability to obtain word vectors for out-of-vocabulary words.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Two models for computing word representations: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CBOW(Continuous Bag of Words)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Skip-gram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CBOW: predict target word according to its context.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Context represented as BOW containing fixed size window around target.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Skip-gram: learns to predict target word thanks to a near-by word.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 practice, </a:t>
            </a:r>
            <a:r>
              <a:rPr lang="en-GB">
                <a:solidFill>
                  <a:srgbClr val="24292E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skip-gram models works better with subword information than cbow.</a:t>
            </a:r>
            <a:endParaRPr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313850" y="4772525"/>
            <a:ext cx="698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313850" y="4772525"/>
            <a:ext cx="714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https://fasttext.cc/docs/en/unsupervised-tutorial.html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Embeddings used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614450" y="1051075"/>
            <a:ext cx="8431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FastText, Word2Vec and GLoVE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Trained on the </a:t>
            </a:r>
            <a:r>
              <a:rPr lang="en-GB" b="1" i="1">
                <a:latin typeface="Lato"/>
                <a:ea typeface="Lato"/>
                <a:cs typeface="Lato"/>
                <a:sym typeface="Lato"/>
              </a:rPr>
              <a:t>text8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corpus*, consisting of first 100,000,000 bytes of plain text from Wikipedia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179425" y="4798650"/>
            <a:ext cx="81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text8 corpus:</a:t>
            </a:r>
            <a:r>
              <a:rPr lang="en-GB"/>
              <a:t> </a:t>
            </a:r>
            <a:r>
              <a:rPr lang="en-GB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http://mattmahoney.net/dc/textdata.html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Embeddings used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614450" y="1051075"/>
            <a:ext cx="8431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FastText, Word2Vec and GLoVE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Trained on the </a:t>
            </a:r>
            <a:r>
              <a:rPr lang="en-GB" b="1" i="1">
                <a:latin typeface="Lato"/>
                <a:ea typeface="Lato"/>
                <a:cs typeface="Lato"/>
                <a:sym typeface="Lato"/>
              </a:rPr>
              <a:t>text8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corpus*, consisting of first 100,000,000 bytes of plain text from Wikipedia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Hyperparameters: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179425" y="4798650"/>
            <a:ext cx="81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text8 corpus:</a:t>
            </a:r>
            <a:r>
              <a:rPr lang="en-GB"/>
              <a:t> </a:t>
            </a:r>
            <a:r>
              <a:rPr lang="en-GB" sz="12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http://mattmahoney.net/dc/textdata.html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33" name="Google Shape;333;p35"/>
          <p:cNvGraphicFramePr/>
          <p:nvPr/>
        </p:nvGraphicFramePr>
        <p:xfrm>
          <a:off x="223525" y="2764513"/>
          <a:ext cx="8696925" cy="1798205"/>
        </p:xfrm>
        <a:graphic>
          <a:graphicData uri="http://schemas.openxmlformats.org/drawingml/2006/table">
            <a:tbl>
              <a:tblPr>
                <a:noFill/>
                <a:tableStyleId>{4B2BB484-DB96-4A6F-A742-C6983C05E020}</a:tableStyleId>
              </a:tblPr>
              <a:tblGrid>
                <a:gridCol w="111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1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1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Embedding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Vector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Window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Learning 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Epochs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Threads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Training time (s)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words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FastText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Skipgram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17005207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Word2Vec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Skipgram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17005207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Glove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17005207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2610425" y="346050"/>
            <a:ext cx="501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Adversarial attacks on text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399" y="913250"/>
            <a:ext cx="6977249" cy="241755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89850" y="4712400"/>
            <a:ext cx="78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Image: </a:t>
            </a:r>
            <a:r>
              <a:rPr lang="en-GB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https://towardsdatascience.com/what-are-adversarial-examples-in-nlp-f928c574478e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Target models and Datasets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601650" y="1348025"/>
            <a:ext cx="8239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HuggingFace* models with datasets:</a:t>
            </a:r>
            <a:br>
              <a:rPr lang="en-GB" b="1">
                <a:latin typeface="Lato"/>
                <a:ea typeface="Lato"/>
                <a:cs typeface="Lato"/>
                <a:sym typeface="Lato"/>
              </a:rPr>
            </a:br>
            <a:endParaRPr b="1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Albert-Base-V2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AG News, dataset ag_news,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IMDB, dataset imdb,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Movie Reviews, dataset rotten_tomatoes,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Yelp Polarity, dataset yelp_polarity,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Bert-Base-uncased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AG News, dataset ag_news,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IMDB, dataset imdb, split test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Movie Reviews, dataset rotten_tomatoes,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Yelp Polarity, dataset yelp_polarity,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619325" y="4813800"/>
            <a:ext cx="71166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445950" y="4590875"/>
            <a:ext cx="686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</a:t>
            </a:r>
            <a:r>
              <a:rPr lang="en-GB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https://huggingface.co/textattack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Target models and Datasets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601650" y="1348025"/>
            <a:ext cx="8239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HuggingFace* models with datasets:</a:t>
            </a:r>
            <a:br>
              <a:rPr lang="en-GB" b="1">
                <a:latin typeface="Lato"/>
                <a:ea typeface="Lato"/>
                <a:cs typeface="Lato"/>
                <a:sym typeface="Lato"/>
              </a:rPr>
            </a:br>
            <a:endParaRPr b="1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Distilbert-Base-cased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Quora Question Pairs, dataset glue, qqp, split validation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SST-2, dataset glue, sst2, split validation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Distilbert-Base-uncased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AG News, dataset ag_news,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IMDB, dataset imdb, split test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Roberta-Base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AG News, dataset ag_news,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IMDB, dataset imdb,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Movie Reviews, dataset rotten_tomatoes, split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SST-2, dataset glue, sst2, split validation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619325" y="4813800"/>
            <a:ext cx="71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445950" y="4590875"/>
            <a:ext cx="686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*</a:t>
            </a:r>
            <a:r>
              <a:rPr lang="en-GB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https://huggingface.co/textattack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   FastText vs Word2Vec vs GloVE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712200" y="1318613"/>
            <a:ext cx="8431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6" name="Google Shape;3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663" y="978850"/>
            <a:ext cx="5948674" cy="39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   FastText vs Word2Vec vs GloVE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39"/>
          <p:cNvSpPr txBox="1"/>
          <p:nvPr/>
        </p:nvSpPr>
        <p:spPr>
          <a:xfrm>
            <a:off x="345750" y="4606725"/>
            <a:ext cx="86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Search methods: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GS: Greedy Search, GWS: GreedyWordSwapWIR[9], PSO: ParticleSwarmOptimization[11]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Google Shape;3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38" y="920012"/>
            <a:ext cx="5342524" cy="33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FastAttack implementation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601650" y="1348025"/>
            <a:ext cx="8239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Search method: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Uses GreedyWordSwapWIR algorithm[9] with weighted saliency to find the words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to be perturbed.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tradeoff between speed and accuracy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FastAttack implementation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41"/>
          <p:cNvSpPr txBox="1"/>
          <p:nvPr/>
        </p:nvSpPr>
        <p:spPr>
          <a:xfrm>
            <a:off x="601650" y="1348025"/>
            <a:ext cx="8239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Search method: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Uses GreedyWordSwapWIR algorithm[9] with weighted saliency to find the words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to be perturbed.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tradeoff between speed and accuracy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Transformation technique: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Replace the chosen word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 </a:t>
            </a:r>
            <a:r>
              <a:rPr lang="en-GB" sz="1050" b="1">
                <a:solidFill>
                  <a:srgbClr val="202124"/>
                </a:solidFill>
                <a:highlight>
                  <a:srgbClr val="FFFFFF"/>
                </a:highlight>
              </a:rPr>
              <a:t>∈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with its closest neighbor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w’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in the FastText embedding  under the following constraints: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w’ 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should not have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as a substring.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w 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should not be a stop-word as defined in the NLTK corpora*.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the same sentence, the same word should not be modified twice.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case of the replaced word should be preserved.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230600" y="4721875"/>
            <a:ext cx="664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-GB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https://www.nltk.org/book/ch02.html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FastAttack implementation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601650" y="1348025"/>
            <a:ext cx="82398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Search method: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Uses GreedyWordSwapWIR algorithm[9] with weighted saliency to find the words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to be perturbed.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tradeoff between speed and accuracy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Transformation technique: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Replace the chosen word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 </a:t>
            </a:r>
            <a:r>
              <a:rPr lang="en-GB" sz="1050" b="1">
                <a:solidFill>
                  <a:srgbClr val="202124"/>
                </a:solidFill>
                <a:highlight>
                  <a:srgbClr val="FFFFFF"/>
                </a:highlight>
              </a:rPr>
              <a:t>∈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with its closest neighbor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w’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in the FastText embedding  under the following constraints: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w’ 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should not have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w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as a substring.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w 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should not be a stop-word as defined in the NLTK corpora.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the same sentence, the same word should not be modified twice.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case of the replaced word should be preserved.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Goal function: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UntargetedClassification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use the TextAttack framework, Morris et.al.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[10]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(2020) to frame our attack.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body" idx="1"/>
          </p:nvPr>
        </p:nvSpPr>
        <p:spPr>
          <a:xfrm>
            <a:off x="1297500" y="1426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500">
                <a:solidFill>
                  <a:schemeClr val="accent1"/>
                </a:solidFill>
              </a:rPr>
              <a:t>Performance of FastAttack </a:t>
            </a:r>
            <a:endParaRPr sz="6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An Illustration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537675" y="960225"/>
            <a:ext cx="8470200" cy="23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Sci/tech (98%) 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--&gt;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World (73%) </a:t>
            </a:r>
            <a:r>
              <a:rPr lang="en-GB" sz="11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(FastAttack)</a:t>
            </a:r>
            <a:endParaRPr sz="11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</a:t>
            </a: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 after its </a:t>
            </a: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fraud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squad chief was targeted.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furnishing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 after its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bribery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squad chief was targeted.</a:t>
            </a:r>
            <a:endParaRPr sz="1100">
              <a:solidFill>
                <a:srgbClr val="FF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Sci/tech (98%)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--&gt;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World (54%) </a:t>
            </a:r>
            <a:r>
              <a:rPr lang="en-GB" sz="11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(TextFooler)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"phishing" after its </a:t>
            </a: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fraud squad chief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was targeted.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"phishing" after its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hoax battalion leiter 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was targeted.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An Illustration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537675" y="960225"/>
            <a:ext cx="8470200" cy="45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Sci/tech (98%) 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--&gt;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World (73%) </a:t>
            </a:r>
            <a:r>
              <a:rPr lang="en-GB" sz="11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(FastAttack)</a:t>
            </a:r>
            <a:endParaRPr sz="11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</a:t>
            </a: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 after its </a:t>
            </a: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fraud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squad chief was targeted.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furnishing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 after its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bribery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squad chief was targeted.</a:t>
            </a:r>
            <a:endParaRPr sz="1100">
              <a:solidFill>
                <a:srgbClr val="FF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Sci/tech (98%)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--&gt;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World (54%) </a:t>
            </a:r>
            <a:r>
              <a:rPr lang="en-GB" sz="11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(TextFooler)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"phishing" after its </a:t>
            </a: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fraud squad chief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was targeted.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"phishing" after its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hoax battalion leiter 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was targeted.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Sci/tech (98%)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--&gt;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World (78%) </a:t>
            </a:r>
            <a:r>
              <a:rPr lang="en-GB" sz="11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(DeepWordBug)</a:t>
            </a:r>
            <a:endParaRPr sz="11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</a:t>
            </a: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 after its </a:t>
            </a: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fraud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squad chief was targeted.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 after its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fruad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squad chief was targeted.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Sci/tech</a:t>
            </a:r>
            <a:r>
              <a:rPr lang="en-GB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(98%)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--&gt;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World</a:t>
            </a:r>
            <a:r>
              <a:rPr lang="en-GB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(82%) </a:t>
            </a:r>
            <a:r>
              <a:rPr lang="en-GB" sz="11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(BERT-Attack)</a:t>
            </a:r>
            <a:endParaRPr sz="11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</a:t>
            </a: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 after its </a:t>
            </a:r>
            <a:r>
              <a:rPr lang="en-GB" sz="1100">
                <a:solidFill>
                  <a:srgbClr val="FF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fraud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squad chief was targeted.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E-mail scam targets police chief Wiltshire Police warns about "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phitism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 after its </a:t>
            </a:r>
            <a:r>
              <a:rPr lang="en-GB" sz="11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fraudulent</a:t>
            </a:r>
            <a:r>
              <a:rPr lang="en-GB" sz="11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squad chief was targeted.</a:t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2610425" y="346050"/>
            <a:ext cx="501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Adversarial attacks on text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399" y="913250"/>
            <a:ext cx="6977249" cy="241755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/>
          <p:nvPr/>
        </p:nvSpPr>
        <p:spPr>
          <a:xfrm>
            <a:off x="806375" y="3506375"/>
            <a:ext cx="742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Neural Networks are susceptible to adversarial inputs.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Textual adversaries: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Try to “fool” the Neural Network by introducing perturbations in the input text.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89850" y="4712400"/>
            <a:ext cx="78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Image: </a:t>
            </a:r>
            <a:r>
              <a:rPr lang="en-GB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https://towardsdatascience.com/what-are-adversarial-examples-in-nlp-f928c574478e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            FastAttack vs CAM-RWR (Pruthi et.al.,2019)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05" name="Google Shape;405;p46"/>
          <p:cNvGraphicFramePr/>
          <p:nvPr/>
        </p:nvGraphicFramePr>
        <p:xfrm>
          <a:off x="111500" y="822700"/>
          <a:ext cx="9032500" cy="4358360"/>
        </p:xfrm>
        <a:graphic>
          <a:graphicData uri="http://schemas.openxmlformats.org/drawingml/2006/table">
            <a:tbl>
              <a:tblPr>
                <a:noFill/>
                <a:tableStyleId>{4B2BB484-DB96-4A6F-A742-C6983C05E020}</a:tableStyleId>
              </a:tblPr>
              <a:tblGrid>
                <a:gridCol w="70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 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Successful attacks (Out of 25)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Original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Attacked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Success 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Perturbed 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Avg num queries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 time (in seconds)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ALBERT-base-v2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YELP-</a:t>
                      </a:r>
                      <a:br>
                        <a:rPr lang="en-GB"/>
                      </a:br>
                      <a:r>
                        <a:rPr lang="en-GB"/>
                        <a:t>polarity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19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24%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76%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9.47%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241.72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139.27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cam-rwr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4.28%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1666.0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924.62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17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89.29%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28.57%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68.0%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420.24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271.88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cam-rwr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60.71%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0.53%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3843.64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2493.46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BERT-base-uncased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YELP-</a:t>
                      </a:r>
                      <a:br>
                        <a:rPr lang="en-GB"/>
                      </a:br>
                      <a:r>
                        <a:rPr lang="en-GB"/>
                        <a:t>polarity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18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28.0%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72.0%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11.07%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241.48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128.77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cam-rwr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96.0%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6.67%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1665.96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848.89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20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92.59%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18.52%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80.0%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5.61%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428.4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251.87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cam-rwr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55.56%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0.48%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3868.6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2192.64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FastAttack vs Faster Genetic Algorithm (Jia et.al.,2019)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11" name="Google Shape;411;p47"/>
          <p:cNvGraphicFramePr/>
          <p:nvPr/>
        </p:nvGraphicFramePr>
        <p:xfrm>
          <a:off x="111500" y="822700"/>
          <a:ext cx="9032500" cy="4358360"/>
        </p:xfrm>
        <a:graphic>
          <a:graphicData uri="http://schemas.openxmlformats.org/drawingml/2006/table">
            <a:tbl>
              <a:tblPr>
                <a:noFill/>
                <a:tableStyleId>{4B2BB484-DB96-4A6F-A742-C6983C05E020}</a:tableStyleId>
              </a:tblPr>
              <a:tblGrid>
                <a:gridCol w="70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 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Successful attacks (Out of 25)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Original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Attacked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Success 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Perturbed 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Avg num queries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 time (in seconds)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ALBERT-base-v2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YELP-</a:t>
                      </a:r>
                      <a:br>
                        <a:rPr lang="en-GB"/>
                      </a:br>
                      <a:r>
                        <a:rPr lang="en-GB"/>
                        <a:t>polarity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19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24%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76%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11.43%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242.76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114.78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FGA_Jia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11.6%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4762.84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5833.25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16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96.15%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34.62%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64.0%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17.56%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63.52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28.86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FGA_Jia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57.69%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18.3%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3358.08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3900.52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BERT-base-uncased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YELP-</a:t>
                      </a:r>
                      <a:br>
                        <a:rPr lang="en-GB"/>
                      </a:br>
                      <a:r>
                        <a:rPr lang="en-GB"/>
                        <a:t>polarity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21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16%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84%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12.51%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238.84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100.20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FGA_Jia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10.12%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5123.12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4985.12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16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92.59%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33.33%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64.0%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21.46%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65.16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32.84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FGA_Jia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59.26%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36.0%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15.85%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3292.84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3728.22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            FastAttack vs TextFooler (Jin et.al.,2019)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17" name="Google Shape;417;p48"/>
          <p:cNvGraphicFramePr/>
          <p:nvPr/>
        </p:nvGraphicFramePr>
        <p:xfrm>
          <a:off x="111500" y="822700"/>
          <a:ext cx="9032500" cy="4358360"/>
        </p:xfrm>
        <a:graphic>
          <a:graphicData uri="http://schemas.openxmlformats.org/drawingml/2006/table">
            <a:tbl>
              <a:tblPr>
                <a:noFill/>
                <a:tableStyleId>{4B2BB484-DB96-4A6F-A742-C6983C05E020}</a:tableStyleId>
              </a:tblPr>
              <a:tblGrid>
                <a:gridCol w="70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 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Successful attacks (Out of 25)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Original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Attacked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Success 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Perturbed 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Avg num queries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 time (in seconds)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ALBERT-base-v2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YELP-</a:t>
                      </a:r>
                      <a:br>
                        <a:rPr lang="en-GB"/>
                      </a:br>
                      <a:r>
                        <a:rPr lang="en-GB"/>
                        <a:t>polarity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11.43%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242.76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210.15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textfooler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24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4.0%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96%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9.11%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480.92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316.80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89.29%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10.71%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88.0%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5.2%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434.92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426.02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textfooler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25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8.35%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674.2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473.95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BERT-base-uncased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YELP-</a:t>
                      </a:r>
                      <a:br>
                        <a:rPr lang="en-GB"/>
                      </a:br>
                      <a:r>
                        <a:rPr lang="en-GB"/>
                        <a:t>polarity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84.0%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12.51%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238.84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137.26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textfooler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25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100%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10.89%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479.08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237.07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92.59%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14.81%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84.0%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5.29%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419.72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342.94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textfooler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25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100.0%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7.99%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663.64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400.18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            FastAttack vs BAE (Garg et.al.,2020)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23" name="Google Shape;423;p49"/>
          <p:cNvGraphicFramePr/>
          <p:nvPr/>
        </p:nvGraphicFramePr>
        <p:xfrm>
          <a:off x="111500" y="822700"/>
          <a:ext cx="9032500" cy="4358360"/>
        </p:xfrm>
        <a:graphic>
          <a:graphicData uri="http://schemas.openxmlformats.org/drawingml/2006/table">
            <a:tbl>
              <a:tblPr>
                <a:noFill/>
                <a:tableStyleId>{4B2BB484-DB96-4A6F-A742-C6983C05E020}</a:tableStyleId>
              </a:tblPr>
              <a:tblGrid>
                <a:gridCol w="70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 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Successful attacks (Out of 25)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Original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Attacked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Success 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Perturbed 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Avg num queries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 time (in seconds)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ALBERT-base-v2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YELP-</a:t>
                      </a:r>
                      <a:br>
                        <a:rPr lang="en-GB"/>
                      </a:br>
                      <a:r>
                        <a:rPr lang="en-GB"/>
                        <a:t>polarity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17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32%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68%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8.19%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242.28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146.80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BAE_garg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4.72%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287.24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438.28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22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89.29%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10.71%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88.0%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434.92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584.61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BAE_garg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32.14%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64.0%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2.73%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512.32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1051.52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BERT-base-uncased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YELP-</a:t>
                      </a:r>
                      <a:br>
                        <a:rPr lang="en-GB"/>
                      </a:br>
                      <a:r>
                        <a:rPr lang="en-GB"/>
                        <a:t>polarity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21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16%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84%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12.81%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238.84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252.68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BAE_garg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6.44%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314.88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764.20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21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92.59%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14.81%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84.0%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5.29%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419.72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268.29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BAE_garg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48.15%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2.97%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561.52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1153.58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            FastAttack vs BERT-Attack (Li et.al.,2020)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29" name="Google Shape;429;p50"/>
          <p:cNvGraphicFramePr/>
          <p:nvPr/>
        </p:nvGraphicFramePr>
        <p:xfrm>
          <a:off x="111500" y="82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{4B2BB484-DB96-4A6F-A742-C6983C05E020}</a:tableStyleId>
              </a:tblPr>
              <a:tblGrid>
                <a:gridCol w="70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6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 method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Successful attacks (Out of 15)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Original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Attacked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Success 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Perturbed 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Avg num queries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Attack time (in seconds)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ALBERT-base-v2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YELP-</a:t>
                      </a:r>
                      <a:br>
                        <a:rPr lang="en-GB"/>
                      </a:br>
                      <a:r>
                        <a:rPr lang="en-GB"/>
                        <a:t>polarity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78.95%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5.26%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93.33%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14.74%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34.6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12.19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bert-attack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15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100%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12.52%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110.8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123.67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93.75%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4.45%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352.0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253.93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bert-attack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1.75%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347.27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404.62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75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BERT-base-uncased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YELP-</a:t>
                      </a:r>
                      <a:br>
                        <a:rPr lang="en-GB"/>
                      </a:br>
                      <a:r>
                        <a:rPr lang="en-GB"/>
                        <a:t>polarity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78.95%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5.26%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93.33%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14.74%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34.6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12.02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bert-attack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15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100%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12.52%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110.8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121.36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IMDB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fastattack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/>
                      </a:br>
                      <a:r>
                        <a:rPr lang="en-GB"/>
                        <a:t>93.75%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6.25%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93.33%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5.34%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365.33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238.02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bert-attack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15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0.0%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100.0%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1.75%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347.27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420.75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            			More comparisons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75" y="1361800"/>
            <a:ext cx="3856125" cy="36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725" y="1433039"/>
            <a:ext cx="3856125" cy="3627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            			More comparisons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2" name="Google Shape;4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274" y="1366450"/>
            <a:ext cx="4729824" cy="34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1366450"/>
            <a:ext cx="3733998" cy="3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            	    Summarising Results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53"/>
          <p:cNvSpPr txBox="1"/>
          <p:nvPr/>
        </p:nvSpPr>
        <p:spPr>
          <a:xfrm>
            <a:off x="563275" y="1062575"/>
            <a:ext cx="83805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FastText Embeddings are high-performance embeddings, outperforming Word2Vec and GloVE embeddings in most cases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FastAttack is a simple and highly potent attack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No complex transformers, no language models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Still gives some of the latest attacks a run for their money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Is indeed “fast”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Replacement is done with valid words only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Replacements are always available, even for Out-of-Vocabulary 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/>
        </p:nvSpPr>
        <p:spPr>
          <a:xfrm>
            <a:off x="1367250" y="299500"/>
            <a:ext cx="689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                			 References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55"/>
          <p:cNvSpPr txBox="1"/>
          <p:nvPr/>
        </p:nvSpPr>
        <p:spPr>
          <a:xfrm>
            <a:off x="192225" y="822700"/>
            <a:ext cx="8951700" cy="5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[1]  Ji Gao, Jack Lanchantin, Mary Lou Soffa, Yanjun Qi, “Black-box Generation of Adversarial Text Sequences to Evade Deep Learning Classifiers”, (2018)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[2] J. Li, S. Ji, T. Du, B. Li, and T. Wang, “Textbugger: Generating adversarial text against real-world applications,” Proceedings 2019 Network and Distributed System Security Symposium, 2019.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[3] D. Jin, Z. Jin, J. T. Zhou, and P. Szolovits, “Is bert really robust? a strong baseline for natural language attack on text classification and entailment,” 2020.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[4] D. Pruthi, B. Dhingra, and Z. C. Lipton, “Combating adversarial misspellings with robust word recognition,” 2019.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[5] L. Li, R. Ma, Q. Guo, X. Xue, and X. Qiu, “Bert-attack: Adversarial attack against bert using bert,” 2020.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[6] S. Garg and G. Ramakrishnan, “Bae: Bert-based adversarial examples for text classification,” 2020.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[7] V. Malik, A. Bhat, and A. Modi, “Adv-olm: Generating textual adversaries via olm,”  2021.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[8] P. Bojanowski, E. Grave, A. Joulin, and T. Mikolov, “Enriching word vectors with subword information,” 2017.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[9] S. Ren, Y. Deng, K. He, andW. Che, “Generating natural language adversarial examples through probability weighted word saliency,” 2019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[10] J. Morris, E. Lifland, J. Y. Yoo, J. Grigsby, D. Jin, and Y. Qi, “TextAttack: A framework for adversarial attacks, data augmentation, and adversarial training in NLP,” 2020</a:t>
            </a:r>
            <a:br>
              <a:rPr lang="en-GB" sz="1100">
                <a:latin typeface="Lato"/>
                <a:ea typeface="Lato"/>
                <a:cs typeface="Lato"/>
                <a:sym typeface="Lato"/>
              </a:rPr>
            </a:br>
            <a:br>
              <a:rPr lang="en-GB" sz="1100">
                <a:latin typeface="Lato"/>
                <a:ea typeface="Lato"/>
                <a:cs typeface="Lato"/>
                <a:sym typeface="Lato"/>
              </a:rPr>
            </a:br>
            <a:r>
              <a:rPr lang="en-GB" sz="1100">
                <a:latin typeface="Lato"/>
                <a:ea typeface="Lato"/>
                <a:cs typeface="Lato"/>
                <a:sym typeface="Lato"/>
              </a:rPr>
              <a:t>[11] Zang et.al. (2020), Word-level Textual Adversarial Attacking as Combinatorial Optimization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Motivation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192225" y="4747475"/>
            <a:ext cx="823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192225" y="3391225"/>
            <a:ext cx="35952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00" y="792500"/>
            <a:ext cx="3595200" cy="272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64275" y="3544750"/>
            <a:ext cx="335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Image 1: An adversarial comment causes misclassification of a fake news detector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Motivation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192225" y="4747475"/>
            <a:ext cx="823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92225" y="4811450"/>
            <a:ext cx="768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                       Image 1: </a:t>
            </a: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https://arxiv.org/pdf/2009.01048.pdf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,             Image 2: </a:t>
            </a:r>
            <a:r>
              <a:rPr lang="en-GB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 from theguardian.com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192225" y="3391225"/>
            <a:ext cx="3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0100" y="792500"/>
            <a:ext cx="3595200" cy="272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1025" y="2170375"/>
            <a:ext cx="5722974" cy="134609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64275" y="3544750"/>
            <a:ext cx="335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Image 1: An adversarial comment causes misclassification of a fake news detector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3525100" y="3544750"/>
            <a:ext cx="518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Image 2: Facebook NMT mistakes input word for another which differs by a single character in Arabic, and wrecks havoc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Motivation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192225" y="4747475"/>
            <a:ext cx="823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192225" y="4811450"/>
            <a:ext cx="768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                       Image 1: </a:t>
            </a:r>
            <a:r>
              <a:rPr lang="en-GB" sz="12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https://arxiv.org/pdf/2009.01048.pdf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,             Image 2: </a:t>
            </a:r>
            <a:r>
              <a:rPr lang="en-GB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 from theguardian.com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192225" y="3391225"/>
            <a:ext cx="3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0100" y="792500"/>
            <a:ext cx="3595200" cy="272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1025" y="2170375"/>
            <a:ext cx="5722974" cy="134609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/>
          <p:nvPr/>
        </p:nvSpPr>
        <p:spPr>
          <a:xfrm>
            <a:off x="64275" y="3544750"/>
            <a:ext cx="335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Image 1: An adversarial comment causes misclassification of a fake news detector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3525100" y="3544750"/>
            <a:ext cx="518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Image 2: Facebook NMT mistakes input word for another which differs by a single character in Arabic, and wrecks havoc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931950" y="4285800"/>
            <a:ext cx="728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Defence of Neural Networks against adversarial attacks is crucial.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Existing Research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614450" y="1309650"/>
            <a:ext cx="823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recent and very active research area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Existing Research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614450" y="1309650"/>
            <a:ext cx="82398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recent and very active research area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Some latest attack methods: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DeepWordBug, Gao et.al (2018)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[1]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TextBugger, Li at.al. (2018)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[2]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*Textfooler, Jin et.al. (2019)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[3]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CAM-RWR (Pruthi et.al.,2019)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[4]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*BERT-Attack, Li et.al (2020)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[5]</a:t>
            </a:r>
            <a:br>
              <a:rPr lang="en-GB" sz="1100">
                <a:latin typeface="Lato"/>
                <a:ea typeface="Lato"/>
                <a:cs typeface="Lato"/>
                <a:sym typeface="Lato"/>
              </a:rPr>
            </a:b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Bae, Garg et.al (2020)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[6]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*Adv-OLM, Malik et.al (2021)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[7]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6564000" y="4774200"/>
            <a:ext cx="258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*Performance benchmarks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/>
        </p:nvSpPr>
        <p:spPr>
          <a:xfrm>
            <a:off x="1795500" y="269300"/>
            <a:ext cx="5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Designing Textual attacks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614450" y="1309650"/>
            <a:ext cx="8239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text attack is built on two main components: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Search methods: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Finding which characters/words/sentences to perturb. 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Transformations: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Replacing the chosen characters/words/sentences with an aim to cause misprediction of the target model.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3148</Words>
  <Application>Microsoft Office PowerPoint</Application>
  <PresentationFormat>On-screen Show (16:9)</PresentationFormat>
  <Paragraphs>678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Roboto</vt:lpstr>
      <vt:lpstr>Lato</vt:lpstr>
      <vt:lpstr>Courier New</vt:lpstr>
      <vt:lpstr>Montserrat</vt:lpstr>
      <vt:lpstr>Arial</vt:lpstr>
      <vt:lpstr>Focus</vt:lpstr>
      <vt:lpstr>NLNLP CS779 Project  Adversarial Techniques In NLP  Dept. of CSE, IIT Kanpur  Ad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NLNLP CS779 Project  Adversarial Techniques In NLP  Dept. of CSE, IIT Kanpur  Ad </dc:title>
  <cp:lastModifiedBy>Sambhrant Maurya</cp:lastModifiedBy>
  <cp:revision>1</cp:revision>
  <dcterms:modified xsi:type="dcterms:W3CDTF">2021-08-21T18:44:45Z</dcterms:modified>
</cp:coreProperties>
</file>