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2" r:id="rId7"/>
    <p:sldId id="261" r:id="rId8"/>
    <p:sldId id="271"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B97C11-7389-8B01-2A9A-B727A62C1C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3A2C57C-6236-57F0-4C5F-F1523A58C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C3A58-0FAB-4E38-9079-CB740A173746}" type="datetimeFigureOut">
              <a:rPr lang="en-IN" smtClean="0"/>
              <a:t>22-10-2024</a:t>
            </a:fld>
            <a:endParaRPr lang="en-IN"/>
          </a:p>
        </p:txBody>
      </p:sp>
      <p:sp>
        <p:nvSpPr>
          <p:cNvPr id="4" name="Footer Placeholder 3">
            <a:extLst>
              <a:ext uri="{FF2B5EF4-FFF2-40B4-BE49-F238E27FC236}">
                <a16:creationId xmlns:a16="http://schemas.microsoft.com/office/drawing/2014/main" id="{4260BC03-F67A-8272-7A0F-11549C66FF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65923D-B353-E4D0-71A1-91BC81DF99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14F79-23E8-4C3B-96B9-E4D8D20D8641}" type="slidenum">
              <a:rPr lang="en-IN" smtClean="0"/>
              <a:t>‹#›</a:t>
            </a:fld>
            <a:endParaRPr lang="en-IN"/>
          </a:p>
        </p:txBody>
      </p:sp>
    </p:spTree>
    <p:extLst>
      <p:ext uri="{BB962C8B-B14F-4D97-AF65-F5344CB8AC3E}">
        <p14:creationId xmlns:p14="http://schemas.microsoft.com/office/powerpoint/2010/main" val="5296731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2D5B-D9A6-42A3-A75B-2898EEAF3957}"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F52A-3999-4D0A-A62F-BCF6E3C40176}" type="slidenum">
              <a:rPr lang="en-IN" smtClean="0"/>
              <a:t>‹#›</a:t>
            </a:fld>
            <a:endParaRPr lang="en-IN"/>
          </a:p>
        </p:txBody>
      </p:sp>
    </p:spTree>
    <p:extLst>
      <p:ext uri="{BB962C8B-B14F-4D97-AF65-F5344CB8AC3E}">
        <p14:creationId xmlns:p14="http://schemas.microsoft.com/office/powerpoint/2010/main" val="31393079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5DC2F-D507-4612-B6D0-43B17653BA61}"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90475-3235-4F90-B2A2-847CBAA8097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9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CD57C-9A80-4783-9DC0-00FB0511F547}"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5104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A8AF9-393C-47F6-BFC5-1E1ED7546263}"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352097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87EF1-5BE6-4F2F-A6C1-E87597EAF736}"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183071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2DC5EC-4F20-4AC4-824D-58B56BDFB2CE}" type="datetime1">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90475-3235-4F90-B2A2-847CBAA8097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0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85E33-7C83-497D-9995-EBF03B8F8640}" type="datetime1">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214567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ED0E6-0AD8-4ABC-95C8-C74589412D6C}" type="datetime1">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314056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9CCD-7749-4F0A-A710-F13AA374A0F9}" type="datetime1">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331635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791C39-DA4D-4572-8871-53BE7A2FBFDC}" type="datetime1">
              <a:rPr lang="en-IN" smtClean="0"/>
              <a:t>22-10-2024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97301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D3E2ED-CE8D-42F7-96E2-A823026D0339}" type="datetime1">
              <a:rPr lang="en-IN" smtClean="0"/>
              <a:t>22-10-2024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90475-3235-4F90-B2A2-847CBAA80977}" type="slidenum">
              <a:rPr lang="en-IN" smtClean="0"/>
              <a:t>‹#›</a:t>
            </a:fld>
            <a:endParaRPr lang="en-IN"/>
          </a:p>
        </p:txBody>
      </p:sp>
    </p:spTree>
    <p:extLst>
      <p:ext uri="{BB962C8B-B14F-4D97-AF65-F5344CB8AC3E}">
        <p14:creationId xmlns:p14="http://schemas.microsoft.com/office/powerpoint/2010/main" val="249317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EF348-A962-429F-9CEE-D98F430E4A8C}" type="datetime1">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90475-3235-4F90-B2A2-847CBAA80977}" type="slidenum">
              <a:rPr lang="en-IN" smtClean="0"/>
              <a:t>‹#›</a:t>
            </a:fld>
            <a:endParaRPr lang="en-IN"/>
          </a:p>
        </p:txBody>
      </p:sp>
    </p:spTree>
    <p:extLst>
      <p:ext uri="{BB962C8B-B14F-4D97-AF65-F5344CB8AC3E}">
        <p14:creationId xmlns:p14="http://schemas.microsoft.com/office/powerpoint/2010/main" val="19835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CF4640-8200-43F8-A63E-716E45BE1A27}" type="datetime1">
              <a:rPr lang="en-IN" smtClean="0"/>
              <a:t>22-10-2024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90475-3235-4F90-B2A2-847CBAA8097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05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05AD-C105-9C17-1330-CEAAE8B51BCB}"/>
              </a:ext>
            </a:extLst>
          </p:cNvPr>
          <p:cNvSpPr>
            <a:spLocks noGrp="1"/>
          </p:cNvSpPr>
          <p:nvPr>
            <p:ph type="ctrTitle"/>
          </p:nvPr>
        </p:nvSpPr>
        <p:spPr>
          <a:xfrm>
            <a:off x="1066800" y="387652"/>
            <a:ext cx="10058400" cy="788005"/>
          </a:xfrm>
        </p:spPr>
        <p:txBody>
          <a:bodyPr>
            <a:normAutofit fontScale="90000"/>
          </a:bodyPr>
          <a:lstStyle/>
          <a:p>
            <a:pPr algn="ctr"/>
            <a:r>
              <a:rPr lang="en-US" sz="4400" dirty="0">
                <a:latin typeface="Aptos" panose="020B0004020202020204" pitchFamily="34" charset="0"/>
              </a:rPr>
              <a:t> Design and Implementation of an Efficient Employee Management System</a:t>
            </a:r>
            <a:endParaRPr lang="en-IN" sz="4400" dirty="0">
              <a:latin typeface="Aptos" panose="020B0004020202020204" pitchFamily="34" charset="0"/>
            </a:endParaRPr>
          </a:p>
        </p:txBody>
      </p:sp>
      <p:pic>
        <p:nvPicPr>
          <p:cNvPr id="4" name="Google Shape;56;p13">
            <a:extLst>
              <a:ext uri="{FF2B5EF4-FFF2-40B4-BE49-F238E27FC236}">
                <a16:creationId xmlns:a16="http://schemas.microsoft.com/office/drawing/2014/main" id="{1F1BDA9B-A5F5-4047-0561-F0DB673A580A}"/>
              </a:ext>
            </a:extLst>
          </p:cNvPr>
          <p:cNvPicPr preferRelativeResize="0"/>
          <p:nvPr/>
        </p:nvPicPr>
        <p:blipFill>
          <a:blip r:embed="rId2">
            <a:alphaModFix/>
          </a:blip>
          <a:stretch>
            <a:fillRect/>
          </a:stretch>
        </p:blipFill>
        <p:spPr>
          <a:xfrm>
            <a:off x="4950255" y="1960751"/>
            <a:ext cx="2439590" cy="1958106"/>
          </a:xfrm>
          <a:prstGeom prst="rect">
            <a:avLst/>
          </a:prstGeom>
          <a:noFill/>
          <a:ln>
            <a:noFill/>
          </a:ln>
        </p:spPr>
      </p:pic>
      <p:sp>
        <p:nvSpPr>
          <p:cNvPr id="5" name="TextBox 4">
            <a:extLst>
              <a:ext uri="{FF2B5EF4-FFF2-40B4-BE49-F238E27FC236}">
                <a16:creationId xmlns:a16="http://schemas.microsoft.com/office/drawing/2014/main" id="{F7D85125-20C3-743E-66EA-D7FC915D0CF2}"/>
              </a:ext>
            </a:extLst>
          </p:cNvPr>
          <p:cNvSpPr txBox="1"/>
          <p:nvPr/>
        </p:nvSpPr>
        <p:spPr>
          <a:xfrm>
            <a:off x="1138337" y="4292082"/>
            <a:ext cx="4926563" cy="1661993"/>
          </a:xfrm>
          <a:prstGeom prst="rect">
            <a:avLst/>
          </a:prstGeom>
          <a:noFill/>
        </p:spPr>
        <p:txBody>
          <a:bodyPr wrap="square" rtlCol="0">
            <a:spAutoFit/>
          </a:bodyPr>
          <a:lstStyle/>
          <a:p>
            <a:r>
              <a:rPr lang="en-IN" sz="2000" dirty="0">
                <a:latin typeface="Aptos" panose="020B0004020202020204" pitchFamily="34" charset="0"/>
              </a:rPr>
              <a:t>Aman Maurya</a:t>
            </a:r>
          </a:p>
          <a:p>
            <a:r>
              <a:rPr lang="en-IN" sz="2000" dirty="0">
                <a:latin typeface="Aptos" panose="020B0004020202020204" pitchFamily="34" charset="0"/>
              </a:rPr>
              <a:t>220101003</a:t>
            </a:r>
          </a:p>
          <a:p>
            <a:r>
              <a:rPr lang="en-IN" sz="2000" dirty="0">
                <a:latin typeface="Aptos" panose="020B0004020202020204" pitchFamily="34" charset="0"/>
              </a:rPr>
              <a:t>Semester – V</a:t>
            </a:r>
          </a:p>
          <a:p>
            <a:endParaRPr lang="en-IN" sz="1400" dirty="0">
              <a:latin typeface="Aptos" panose="020B0004020202020204" pitchFamily="34" charset="0"/>
            </a:endParaRPr>
          </a:p>
          <a:p>
            <a:r>
              <a:rPr lang="en-IN" sz="1400" dirty="0">
                <a:latin typeface="Aptos" panose="020B0004020202020204" pitchFamily="34" charset="0"/>
              </a:rPr>
              <a:t>Department of Computer Science and Engineering</a:t>
            </a:r>
          </a:p>
          <a:p>
            <a:r>
              <a:rPr lang="en-IN" sz="1400" dirty="0">
                <a:latin typeface="Aptos" panose="020B0004020202020204" pitchFamily="34" charset="0"/>
              </a:rPr>
              <a:t>Indian Institute Of Information Technology, Manipur</a:t>
            </a:r>
          </a:p>
        </p:txBody>
      </p:sp>
      <p:sp>
        <p:nvSpPr>
          <p:cNvPr id="7" name="Slide Number Placeholder 6">
            <a:extLst>
              <a:ext uri="{FF2B5EF4-FFF2-40B4-BE49-F238E27FC236}">
                <a16:creationId xmlns:a16="http://schemas.microsoft.com/office/drawing/2014/main" id="{CF7B3B31-5186-A52A-06DE-14A2584A4F81}"/>
              </a:ext>
            </a:extLst>
          </p:cNvPr>
          <p:cNvSpPr>
            <a:spLocks noGrp="1"/>
          </p:cNvSpPr>
          <p:nvPr>
            <p:ph type="sldNum" sz="quarter" idx="12"/>
          </p:nvPr>
        </p:nvSpPr>
        <p:spPr/>
        <p:txBody>
          <a:bodyPr/>
          <a:lstStyle/>
          <a:p>
            <a:fld id="{8C190475-3235-4F90-B2A2-847CBAA80977}" type="slidenum">
              <a:rPr lang="en-IN" sz="1600" smtClean="0"/>
              <a:t>1</a:t>
            </a:fld>
            <a:endParaRPr lang="en-IN" sz="1600"/>
          </a:p>
        </p:txBody>
      </p:sp>
      <p:sp>
        <p:nvSpPr>
          <p:cNvPr id="3" name="TextBox 2">
            <a:extLst>
              <a:ext uri="{FF2B5EF4-FFF2-40B4-BE49-F238E27FC236}">
                <a16:creationId xmlns:a16="http://schemas.microsoft.com/office/drawing/2014/main" id="{7C458862-F54D-A3F1-7860-1B5AD8B7FCA5}"/>
              </a:ext>
            </a:extLst>
          </p:cNvPr>
          <p:cNvSpPr txBox="1"/>
          <p:nvPr/>
        </p:nvSpPr>
        <p:spPr>
          <a:xfrm>
            <a:off x="6150124" y="4292082"/>
            <a:ext cx="4926563" cy="1661993"/>
          </a:xfrm>
          <a:prstGeom prst="rect">
            <a:avLst/>
          </a:prstGeom>
          <a:noFill/>
        </p:spPr>
        <p:txBody>
          <a:bodyPr wrap="square" rtlCol="0">
            <a:spAutoFit/>
          </a:bodyPr>
          <a:lstStyle/>
          <a:p>
            <a:pPr algn="r"/>
            <a:r>
              <a:rPr lang="en-IN" sz="2000" dirty="0">
                <a:latin typeface="Aptos" panose="020B0004020202020204" pitchFamily="34" charset="0"/>
              </a:rPr>
              <a:t>Under the supervision of</a:t>
            </a:r>
          </a:p>
          <a:p>
            <a:pPr algn="r"/>
            <a:r>
              <a:rPr lang="en-IN" sz="2000" dirty="0" err="1">
                <a:latin typeface="Aptos" panose="020B0004020202020204" pitchFamily="34" charset="0"/>
              </a:rPr>
              <a:t>Dr.</a:t>
            </a:r>
            <a:r>
              <a:rPr lang="en-IN" sz="2000" dirty="0">
                <a:latin typeface="Aptos" panose="020B0004020202020204" pitchFamily="34" charset="0"/>
              </a:rPr>
              <a:t> </a:t>
            </a:r>
            <a:r>
              <a:rPr lang="en-IN" sz="2000" dirty="0" err="1">
                <a:latin typeface="Aptos" panose="020B0004020202020204" pitchFamily="34" charset="0"/>
              </a:rPr>
              <a:t>Nongmeikapam</a:t>
            </a:r>
            <a:r>
              <a:rPr lang="en-IN" sz="2000" dirty="0">
                <a:latin typeface="Aptos" panose="020B0004020202020204" pitchFamily="34" charset="0"/>
              </a:rPr>
              <a:t> </a:t>
            </a:r>
            <a:r>
              <a:rPr lang="en-IN" sz="2000" dirty="0" err="1">
                <a:latin typeface="Aptos" panose="020B0004020202020204" pitchFamily="34" charset="0"/>
              </a:rPr>
              <a:t>Kishorjit</a:t>
            </a:r>
            <a:r>
              <a:rPr lang="en-IN" sz="2000" dirty="0">
                <a:latin typeface="Aptos" panose="020B0004020202020204" pitchFamily="34" charset="0"/>
              </a:rPr>
              <a:t> Singh</a:t>
            </a:r>
          </a:p>
          <a:p>
            <a:pPr algn="r"/>
            <a:endParaRPr lang="en-IN" sz="2000" dirty="0">
              <a:latin typeface="Aptos" panose="020B0004020202020204" pitchFamily="34" charset="0"/>
            </a:endParaRPr>
          </a:p>
          <a:p>
            <a:pPr algn="r"/>
            <a:endParaRPr lang="en-IN" sz="1400" dirty="0">
              <a:latin typeface="Aptos" panose="020B0004020202020204" pitchFamily="34" charset="0"/>
            </a:endParaRPr>
          </a:p>
          <a:p>
            <a:pPr algn="r"/>
            <a:r>
              <a:rPr lang="en-IN" sz="1400" dirty="0">
                <a:latin typeface="Aptos" panose="020B0004020202020204" pitchFamily="34" charset="0"/>
              </a:rPr>
              <a:t>Department of Computer Science and Engineering</a:t>
            </a:r>
          </a:p>
          <a:p>
            <a:pPr algn="r"/>
            <a:r>
              <a:rPr lang="en-IN" sz="1400" dirty="0">
                <a:latin typeface="Aptos" panose="020B0004020202020204" pitchFamily="34" charset="0"/>
              </a:rPr>
              <a:t>Indian Institute Of Information Technology, Manipur</a:t>
            </a:r>
          </a:p>
        </p:txBody>
      </p:sp>
    </p:spTree>
    <p:extLst>
      <p:ext uri="{BB962C8B-B14F-4D97-AF65-F5344CB8AC3E}">
        <p14:creationId xmlns:p14="http://schemas.microsoft.com/office/powerpoint/2010/main" val="175057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CB4C5E-6DC0-AAFC-8C15-D8C2E57528CD}"/>
              </a:ext>
            </a:extLst>
          </p:cNvPr>
          <p:cNvSpPr txBox="1"/>
          <p:nvPr/>
        </p:nvSpPr>
        <p:spPr>
          <a:xfrm>
            <a:off x="569167" y="195943"/>
            <a:ext cx="6139543"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Table Of Content</a:t>
            </a:r>
          </a:p>
        </p:txBody>
      </p:sp>
      <p:sp>
        <p:nvSpPr>
          <p:cNvPr id="3" name="TextBox 2">
            <a:extLst>
              <a:ext uri="{FF2B5EF4-FFF2-40B4-BE49-F238E27FC236}">
                <a16:creationId xmlns:a16="http://schemas.microsoft.com/office/drawing/2014/main" id="{5FD2B4CC-711C-9882-D355-0F4E17FB88AB}"/>
              </a:ext>
            </a:extLst>
          </p:cNvPr>
          <p:cNvSpPr txBox="1"/>
          <p:nvPr/>
        </p:nvSpPr>
        <p:spPr>
          <a:xfrm>
            <a:off x="727788" y="1315611"/>
            <a:ext cx="4497355" cy="224676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IN" sz="2400" dirty="0">
                <a:latin typeface="Aptos" panose="020B0004020202020204" pitchFamily="34" charset="0"/>
              </a:rPr>
              <a:t>Introduction and Motivation</a:t>
            </a:r>
          </a:p>
          <a:p>
            <a:pPr marL="342900" indent="-342900">
              <a:spcAft>
                <a:spcPts val="600"/>
              </a:spcAft>
              <a:buFont typeface="Arial" panose="020B0604020202020204" pitchFamily="34" charset="0"/>
              <a:buChar char="•"/>
            </a:pPr>
            <a:r>
              <a:rPr lang="en-IN" sz="2400" dirty="0">
                <a:latin typeface="Aptos" panose="020B0004020202020204" pitchFamily="34" charset="0"/>
              </a:rPr>
              <a:t>Proposed System</a:t>
            </a:r>
          </a:p>
          <a:p>
            <a:pPr marL="342900" indent="-342900">
              <a:spcAft>
                <a:spcPts val="600"/>
              </a:spcAft>
              <a:buFont typeface="Arial" panose="020B0604020202020204" pitchFamily="34" charset="0"/>
              <a:buChar char="•"/>
            </a:pPr>
            <a:r>
              <a:rPr lang="en-IN" sz="2400" dirty="0">
                <a:latin typeface="Aptos" panose="020B0004020202020204" pitchFamily="34" charset="0"/>
              </a:rPr>
              <a:t>System Design</a:t>
            </a:r>
          </a:p>
          <a:p>
            <a:pPr marL="342900" indent="-342900">
              <a:spcAft>
                <a:spcPts val="600"/>
              </a:spcAft>
              <a:buFont typeface="Arial" panose="020B0604020202020204" pitchFamily="34" charset="0"/>
              <a:buChar char="•"/>
            </a:pPr>
            <a:r>
              <a:rPr lang="en-IN" sz="2400" dirty="0">
                <a:latin typeface="Aptos" panose="020B0004020202020204" pitchFamily="34" charset="0"/>
              </a:rPr>
              <a:t>Implementation</a:t>
            </a:r>
          </a:p>
          <a:p>
            <a:pPr marL="342900" indent="-342900">
              <a:spcAft>
                <a:spcPts val="600"/>
              </a:spcAft>
              <a:buFont typeface="Arial" panose="020B0604020202020204" pitchFamily="34" charset="0"/>
              <a:buChar char="•"/>
            </a:pPr>
            <a:r>
              <a:rPr lang="en-IN" sz="2400" dirty="0">
                <a:latin typeface="Aptos" panose="020B0004020202020204" pitchFamily="34" charset="0"/>
              </a:rPr>
              <a:t>Result and Conclusion</a:t>
            </a:r>
          </a:p>
        </p:txBody>
      </p:sp>
      <p:sp>
        <p:nvSpPr>
          <p:cNvPr id="5" name="Slide Number Placeholder 4">
            <a:extLst>
              <a:ext uri="{FF2B5EF4-FFF2-40B4-BE49-F238E27FC236}">
                <a16:creationId xmlns:a16="http://schemas.microsoft.com/office/drawing/2014/main" id="{7650BBE3-BC36-923A-AAFA-F832326B5BD7}"/>
              </a:ext>
            </a:extLst>
          </p:cNvPr>
          <p:cNvSpPr>
            <a:spLocks noGrp="1"/>
          </p:cNvSpPr>
          <p:nvPr>
            <p:ph type="sldNum" sz="quarter" idx="12"/>
          </p:nvPr>
        </p:nvSpPr>
        <p:spPr/>
        <p:txBody>
          <a:bodyPr/>
          <a:lstStyle/>
          <a:p>
            <a:fld id="{8C190475-3235-4F90-B2A2-847CBAA80977}" type="slidenum">
              <a:rPr lang="en-IN" sz="1600" smtClean="0"/>
              <a:t>2</a:t>
            </a:fld>
            <a:endParaRPr lang="en-IN" sz="1600"/>
          </a:p>
        </p:txBody>
      </p:sp>
    </p:spTree>
    <p:extLst>
      <p:ext uri="{BB962C8B-B14F-4D97-AF65-F5344CB8AC3E}">
        <p14:creationId xmlns:p14="http://schemas.microsoft.com/office/powerpoint/2010/main" val="233906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9770-449D-1EF6-40AD-E2AE5C2E1763}"/>
              </a:ext>
            </a:extLst>
          </p:cNvPr>
          <p:cNvSpPr txBox="1"/>
          <p:nvPr/>
        </p:nvSpPr>
        <p:spPr>
          <a:xfrm>
            <a:off x="466526" y="195943"/>
            <a:ext cx="6139543"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5243193-DCD6-20B6-49E0-F85E04FE0F69}"/>
              </a:ext>
            </a:extLst>
          </p:cNvPr>
          <p:cNvSpPr txBox="1"/>
          <p:nvPr/>
        </p:nvSpPr>
        <p:spPr>
          <a:xfrm>
            <a:off x="534954" y="1151453"/>
            <a:ext cx="11122091" cy="4278094"/>
          </a:xfrm>
          <a:prstGeom prst="rect">
            <a:avLst/>
          </a:prstGeom>
          <a:noFill/>
        </p:spPr>
        <p:txBody>
          <a:bodyPr wrap="square" rtlCol="0">
            <a:spAutoFit/>
          </a:bodyPr>
          <a:lstStyle/>
          <a:p>
            <a:pPr algn="just">
              <a:spcBef>
                <a:spcPts val="600"/>
              </a:spcBef>
            </a:pPr>
            <a:r>
              <a:rPr lang="en-US" dirty="0">
                <a:latin typeface="Arial" panose="020B0604020202020204" pitchFamily="34" charset="0"/>
                <a:ea typeface="Cascadia Code" panose="020B0609020000020004" pitchFamily="49" charset="0"/>
                <a:cs typeface="Arial" panose="020B0604020202020204" pitchFamily="34" charset="0"/>
              </a:rPr>
              <a:t>The Employee Management System (EMS) is a software tool built using C++ to help organizations easily manage their employee records. It allows administrators to store, update, search, and delete important employee details like names, contact information and addresses. The system is user-friendly and operates through a console interface. A key feature is its secure authentication process, with signup and login options, ensuring only authorized users can access sensitive data.</a:t>
            </a:r>
          </a:p>
          <a:p>
            <a:pPr algn="just">
              <a:spcBef>
                <a:spcPts val="600"/>
              </a:spcBef>
            </a:pPr>
            <a:endParaRPr lang="en-US" dirty="0">
              <a:latin typeface="Arial" panose="020B0604020202020204" pitchFamily="34" charset="0"/>
              <a:ea typeface="Cascadia Code" panose="020B0609020000020004" pitchFamily="49" charset="0"/>
              <a:cs typeface="Arial" panose="020B0604020202020204" pitchFamily="34" charset="0"/>
            </a:endParaRPr>
          </a:p>
          <a:p>
            <a:pPr algn="just">
              <a:spcBef>
                <a:spcPts val="600"/>
              </a:spcBef>
            </a:pPr>
            <a:endParaRPr lang="en-US" sz="3600" dirty="0">
              <a:ea typeface="Cascadia Code" panose="020B0609020000020004" pitchFamily="49" charset="0"/>
              <a:cs typeface="Cascadia Code" panose="020B0609020000020004" pitchFamily="49" charset="0"/>
            </a:endParaRPr>
          </a:p>
          <a:p>
            <a:pPr algn="just">
              <a:spcBef>
                <a:spcPts val="600"/>
              </a:spcBef>
            </a:pPr>
            <a:r>
              <a:rPr lang="en-US" sz="3600" dirty="0">
                <a:ea typeface="Cascadia Code" panose="020B0609020000020004" pitchFamily="49" charset="0"/>
                <a:cs typeface="Cascadia Code" panose="020B0609020000020004" pitchFamily="49" charset="0"/>
              </a:rPr>
              <a:t>Motivation</a:t>
            </a:r>
          </a:p>
          <a:p>
            <a:pPr algn="just">
              <a:spcBef>
                <a:spcPts val="600"/>
              </a:spcBef>
            </a:pPr>
            <a:r>
              <a:rPr lang="en-US" dirty="0">
                <a:latin typeface="Arial Nova" panose="020B0504020202020204" pitchFamily="34" charset="0"/>
                <a:ea typeface="Cascadia Code" panose="020B0609020000020004" pitchFamily="49" charset="0"/>
                <a:cs typeface="Cascadia Code" panose="020B0609020000020004" pitchFamily="49" charset="0"/>
              </a:rPr>
              <a:t>The Employee Management System (EMS) was developed to automate and simplify the management of employee data, addressing the inefficiencies of manual processes like spreadsheets and paper files. As businesses grow, the need for fast, error-free data handling becomes critical. EMS streamlines tasks such as record management, freeing HR staff to focus on strategic activities.</a:t>
            </a:r>
          </a:p>
        </p:txBody>
      </p:sp>
      <p:cxnSp>
        <p:nvCxnSpPr>
          <p:cNvPr id="5" name="Straight Connector 4">
            <a:extLst>
              <a:ext uri="{FF2B5EF4-FFF2-40B4-BE49-F238E27FC236}">
                <a16:creationId xmlns:a16="http://schemas.microsoft.com/office/drawing/2014/main" id="{AA1B27CB-8288-3D59-DFD9-E8B8EB5957B7}"/>
              </a:ext>
            </a:extLst>
          </p:cNvPr>
          <p:cNvCxnSpPr/>
          <p:nvPr/>
        </p:nvCxnSpPr>
        <p:spPr>
          <a:xfrm>
            <a:off x="569167" y="872074"/>
            <a:ext cx="11010123" cy="0"/>
          </a:xfrm>
          <a:prstGeom prst="line">
            <a:avLst/>
          </a:prstGeom>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C5AC86C6-A617-855F-28FF-73ABCC86D8EB}"/>
              </a:ext>
            </a:extLst>
          </p:cNvPr>
          <p:cNvSpPr>
            <a:spLocks noGrp="1"/>
          </p:cNvSpPr>
          <p:nvPr>
            <p:ph type="sldNum" sz="quarter" idx="12"/>
          </p:nvPr>
        </p:nvSpPr>
        <p:spPr/>
        <p:txBody>
          <a:bodyPr/>
          <a:lstStyle/>
          <a:p>
            <a:fld id="{8C190475-3235-4F90-B2A2-847CBAA80977}" type="slidenum">
              <a:rPr lang="en-IN" sz="1600" smtClean="0"/>
              <a:t>3</a:t>
            </a:fld>
            <a:endParaRPr lang="en-IN" sz="1600"/>
          </a:p>
        </p:txBody>
      </p:sp>
    </p:spTree>
    <p:extLst>
      <p:ext uri="{BB962C8B-B14F-4D97-AF65-F5344CB8AC3E}">
        <p14:creationId xmlns:p14="http://schemas.microsoft.com/office/powerpoint/2010/main" val="336160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9770-449D-1EF6-40AD-E2AE5C2E1763}"/>
              </a:ext>
            </a:extLst>
          </p:cNvPr>
          <p:cNvSpPr txBox="1"/>
          <p:nvPr/>
        </p:nvSpPr>
        <p:spPr>
          <a:xfrm>
            <a:off x="466526" y="195943"/>
            <a:ext cx="6139543"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Proposed System</a:t>
            </a:r>
          </a:p>
        </p:txBody>
      </p:sp>
      <p:cxnSp>
        <p:nvCxnSpPr>
          <p:cNvPr id="5" name="Straight Connector 4">
            <a:extLst>
              <a:ext uri="{FF2B5EF4-FFF2-40B4-BE49-F238E27FC236}">
                <a16:creationId xmlns:a16="http://schemas.microsoft.com/office/drawing/2014/main" id="{AA1B27CB-8288-3D59-DFD9-E8B8EB5957B7}"/>
              </a:ext>
            </a:extLst>
          </p:cNvPr>
          <p:cNvCxnSpPr/>
          <p:nvPr/>
        </p:nvCxnSpPr>
        <p:spPr>
          <a:xfrm>
            <a:off x="569167" y="872074"/>
            <a:ext cx="11010123" cy="0"/>
          </a:xfrm>
          <a:prstGeom prst="line">
            <a:avLst/>
          </a:prstGeom>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2FF3E1DF-09F4-05FA-2858-E9807F62A259}"/>
              </a:ext>
            </a:extLst>
          </p:cNvPr>
          <p:cNvSpPr>
            <a:spLocks noGrp="1"/>
          </p:cNvSpPr>
          <p:nvPr>
            <p:ph type="sldNum" sz="quarter" idx="12"/>
          </p:nvPr>
        </p:nvSpPr>
        <p:spPr/>
        <p:txBody>
          <a:bodyPr/>
          <a:lstStyle/>
          <a:p>
            <a:fld id="{8C190475-3235-4F90-B2A2-847CBAA80977}" type="slidenum">
              <a:rPr lang="en-IN" sz="1600" smtClean="0"/>
              <a:t>4</a:t>
            </a:fld>
            <a:endParaRPr lang="en-IN" sz="1600" dirty="0"/>
          </a:p>
        </p:txBody>
      </p:sp>
      <p:sp>
        <p:nvSpPr>
          <p:cNvPr id="3" name="TextBox 2">
            <a:extLst>
              <a:ext uri="{FF2B5EF4-FFF2-40B4-BE49-F238E27FC236}">
                <a16:creationId xmlns:a16="http://schemas.microsoft.com/office/drawing/2014/main" id="{F2C49270-7DBF-5162-C2C5-FD339698127F}"/>
              </a:ext>
            </a:extLst>
          </p:cNvPr>
          <p:cNvSpPr txBox="1"/>
          <p:nvPr/>
        </p:nvSpPr>
        <p:spPr>
          <a:xfrm>
            <a:off x="569167" y="1245141"/>
            <a:ext cx="11374017" cy="4524315"/>
          </a:xfrm>
          <a:prstGeom prst="rect">
            <a:avLst/>
          </a:prstGeom>
          <a:noFill/>
        </p:spPr>
        <p:txBody>
          <a:bodyPr wrap="square" rtlCol="0">
            <a:spAutoFit/>
          </a:bodyPr>
          <a:lstStyle/>
          <a:p>
            <a:pPr algn="just"/>
            <a:r>
              <a:rPr lang="en-US" dirty="0">
                <a:latin typeface="Aptos Narrow" panose="020B0004020202020204" pitchFamily="34" charset="0"/>
              </a:rPr>
              <a:t>1. Goal:</a:t>
            </a:r>
          </a:p>
          <a:p>
            <a:pPr algn="just"/>
            <a:r>
              <a:rPr lang="en-US" dirty="0">
                <a:latin typeface="Aptos Narrow" panose="020B0004020202020204" pitchFamily="34" charset="0"/>
              </a:rPr>
              <a:t>   - To manage employee data efficiently, including details like name, ID, salary, and contact information.</a:t>
            </a:r>
          </a:p>
          <a:p>
            <a:pPr algn="just"/>
            <a:endParaRPr lang="en-US" dirty="0">
              <a:latin typeface="Aptos Narrow" panose="020B0004020202020204" pitchFamily="34" charset="0"/>
            </a:endParaRPr>
          </a:p>
          <a:p>
            <a:pPr algn="just"/>
            <a:r>
              <a:rPr lang="en-US" dirty="0">
                <a:latin typeface="Aptos Narrow" panose="020B0004020202020204" pitchFamily="34" charset="0"/>
              </a:rPr>
              <a:t>2. User Login:</a:t>
            </a:r>
          </a:p>
          <a:p>
            <a:pPr algn="just"/>
            <a:r>
              <a:rPr lang="en-US" dirty="0">
                <a:latin typeface="Aptos Narrow" panose="020B0004020202020204" pitchFamily="34" charset="0"/>
              </a:rPr>
              <a:t>   - A secure login system with username and password to protect employee information.</a:t>
            </a:r>
          </a:p>
          <a:p>
            <a:pPr algn="just"/>
            <a:endParaRPr lang="en-US" dirty="0">
              <a:latin typeface="Aptos Narrow" panose="020B0004020202020204" pitchFamily="34" charset="0"/>
            </a:endParaRPr>
          </a:p>
          <a:p>
            <a:pPr algn="just"/>
            <a:r>
              <a:rPr lang="en-US" dirty="0">
                <a:latin typeface="Aptos Narrow" panose="020B0004020202020204" pitchFamily="34" charset="0"/>
              </a:rPr>
              <a:t>3. Main Features:</a:t>
            </a:r>
          </a:p>
          <a:p>
            <a:pPr algn="just"/>
            <a:r>
              <a:rPr lang="en-US" dirty="0">
                <a:latin typeface="Aptos Narrow" panose="020B0004020202020204" pitchFamily="34" charset="0"/>
              </a:rPr>
              <a:t>   - Add Employee: Enter new employee details.</a:t>
            </a:r>
          </a:p>
          <a:p>
            <a:pPr algn="just"/>
            <a:r>
              <a:rPr lang="en-US" dirty="0">
                <a:latin typeface="Aptos Narrow" panose="020B0004020202020204" pitchFamily="34" charset="0"/>
              </a:rPr>
              <a:t>   - View Data: Display all employee records.</a:t>
            </a:r>
          </a:p>
          <a:p>
            <a:pPr algn="just"/>
            <a:r>
              <a:rPr lang="en-US" dirty="0">
                <a:latin typeface="Aptos Narrow" panose="020B0004020202020204" pitchFamily="34" charset="0"/>
              </a:rPr>
              <a:t>   - Search: Find an employee by their ID.</a:t>
            </a:r>
          </a:p>
          <a:p>
            <a:pPr algn="just"/>
            <a:r>
              <a:rPr lang="en-US" dirty="0">
                <a:latin typeface="Aptos Narrow" panose="020B0004020202020204" pitchFamily="34" charset="0"/>
              </a:rPr>
              <a:t>   - Update: Edit employee information.</a:t>
            </a:r>
          </a:p>
          <a:p>
            <a:pPr algn="just"/>
            <a:r>
              <a:rPr lang="en-US" dirty="0">
                <a:latin typeface="Aptos Narrow" panose="020B0004020202020204" pitchFamily="34" charset="0"/>
              </a:rPr>
              <a:t>   - Delete: Remove one or all records.</a:t>
            </a:r>
          </a:p>
          <a:p>
            <a:pPr algn="just"/>
            <a:endParaRPr lang="en-US" dirty="0">
              <a:latin typeface="Aptos Narrow" panose="020B0004020202020204" pitchFamily="34" charset="0"/>
            </a:endParaRPr>
          </a:p>
          <a:p>
            <a:pPr algn="just"/>
            <a:r>
              <a:rPr lang="en-US" dirty="0">
                <a:latin typeface="Aptos Narrow" panose="020B0004020202020204" pitchFamily="34" charset="0"/>
              </a:rPr>
              <a:t>4. User-Friendly:</a:t>
            </a:r>
          </a:p>
          <a:p>
            <a:pPr algn="just"/>
            <a:r>
              <a:rPr lang="en-US" dirty="0">
                <a:latin typeface="Aptos Narrow" panose="020B0004020202020204" pitchFamily="34" charset="0"/>
              </a:rPr>
              <a:t>   - Easy-to-use console interface for smooth navigation and data management.</a:t>
            </a:r>
          </a:p>
          <a:p>
            <a:pPr algn="just"/>
            <a:endParaRPr lang="en-US" dirty="0">
              <a:latin typeface="Aptos Narrow" panose="020B0004020202020204" pitchFamily="34" charset="0"/>
            </a:endParaRPr>
          </a:p>
        </p:txBody>
      </p:sp>
    </p:spTree>
    <p:extLst>
      <p:ext uri="{BB962C8B-B14F-4D97-AF65-F5344CB8AC3E}">
        <p14:creationId xmlns:p14="http://schemas.microsoft.com/office/powerpoint/2010/main" val="255070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9770-449D-1EF6-40AD-E2AE5C2E1763}"/>
              </a:ext>
            </a:extLst>
          </p:cNvPr>
          <p:cNvSpPr txBox="1"/>
          <p:nvPr/>
        </p:nvSpPr>
        <p:spPr>
          <a:xfrm>
            <a:off x="612710" y="163806"/>
            <a:ext cx="6139543"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System Design</a:t>
            </a:r>
          </a:p>
        </p:txBody>
      </p:sp>
      <p:cxnSp>
        <p:nvCxnSpPr>
          <p:cNvPr id="5" name="Straight Connector 4">
            <a:extLst>
              <a:ext uri="{FF2B5EF4-FFF2-40B4-BE49-F238E27FC236}">
                <a16:creationId xmlns:a16="http://schemas.microsoft.com/office/drawing/2014/main" id="{AA1B27CB-8288-3D59-DFD9-E8B8EB5957B7}"/>
              </a:ext>
            </a:extLst>
          </p:cNvPr>
          <p:cNvCxnSpPr/>
          <p:nvPr/>
        </p:nvCxnSpPr>
        <p:spPr>
          <a:xfrm>
            <a:off x="569167" y="872074"/>
            <a:ext cx="11010123" cy="0"/>
          </a:xfrm>
          <a:prstGeom prst="line">
            <a:avLst/>
          </a:prstGeom>
        </p:spPr>
        <p:style>
          <a:lnRef idx="2">
            <a:schemeClr val="dk1"/>
          </a:lnRef>
          <a:fillRef idx="0">
            <a:schemeClr val="dk1"/>
          </a:fillRef>
          <a:effectRef idx="1">
            <a:schemeClr val="dk1"/>
          </a:effectRef>
          <a:fontRef idx="minor">
            <a:schemeClr val="tx1"/>
          </a:fontRef>
        </p:style>
      </p:cxnSp>
      <p:sp>
        <p:nvSpPr>
          <p:cNvPr id="24" name="Title 23">
            <a:extLst>
              <a:ext uri="{FF2B5EF4-FFF2-40B4-BE49-F238E27FC236}">
                <a16:creationId xmlns:a16="http://schemas.microsoft.com/office/drawing/2014/main" id="{E63AFC24-8144-A704-C6AD-3BEF0D15F876}"/>
              </a:ext>
            </a:extLst>
          </p:cNvPr>
          <p:cNvSpPr>
            <a:spLocks noGrp="1"/>
          </p:cNvSpPr>
          <p:nvPr>
            <p:ph type="title"/>
          </p:nvPr>
        </p:nvSpPr>
        <p:spPr>
          <a:xfrm>
            <a:off x="3023117" y="5561044"/>
            <a:ext cx="4394719" cy="503854"/>
          </a:xfrm>
        </p:spPr>
        <p:txBody>
          <a:bodyPr>
            <a:noAutofit/>
          </a:bodyPr>
          <a:lstStyle/>
          <a:p>
            <a:r>
              <a:rPr lang="en-IN" sz="1800" b="1" dirty="0"/>
              <a:t>                                                 Use Case Diagram</a:t>
            </a:r>
          </a:p>
        </p:txBody>
      </p:sp>
      <p:sp>
        <p:nvSpPr>
          <p:cNvPr id="6" name="Slide Number Placeholder 5">
            <a:extLst>
              <a:ext uri="{FF2B5EF4-FFF2-40B4-BE49-F238E27FC236}">
                <a16:creationId xmlns:a16="http://schemas.microsoft.com/office/drawing/2014/main" id="{7BE22067-E3EC-5F33-1153-2980BF72AC9B}"/>
              </a:ext>
            </a:extLst>
          </p:cNvPr>
          <p:cNvSpPr>
            <a:spLocks noGrp="1"/>
          </p:cNvSpPr>
          <p:nvPr>
            <p:ph type="sldNum" sz="quarter" idx="12"/>
          </p:nvPr>
        </p:nvSpPr>
        <p:spPr/>
        <p:txBody>
          <a:bodyPr/>
          <a:lstStyle/>
          <a:p>
            <a:fld id="{8C190475-3235-4F90-B2A2-847CBAA80977}" type="slidenum">
              <a:rPr lang="en-IN" sz="1600" smtClean="0"/>
              <a:t>5</a:t>
            </a:fld>
            <a:endParaRPr lang="en-IN" sz="1600" dirty="0"/>
          </a:p>
        </p:txBody>
      </p:sp>
      <p:sp>
        <p:nvSpPr>
          <p:cNvPr id="4" name="Rectangle 3"/>
          <p:cNvSpPr/>
          <p:nvPr/>
        </p:nvSpPr>
        <p:spPr>
          <a:xfrm>
            <a:off x="261258" y="1125415"/>
            <a:ext cx="7071527" cy="905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76A345EC-76B5-5E23-0B9C-3EAA1924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 y="872074"/>
            <a:ext cx="11010123" cy="4860510"/>
          </a:xfrm>
          <a:prstGeom prst="rect">
            <a:avLst/>
          </a:prstGeom>
        </p:spPr>
      </p:pic>
    </p:spTree>
    <p:extLst>
      <p:ext uri="{BB962C8B-B14F-4D97-AF65-F5344CB8AC3E}">
        <p14:creationId xmlns:p14="http://schemas.microsoft.com/office/powerpoint/2010/main" val="78082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9770-449D-1EF6-40AD-E2AE5C2E1763}"/>
              </a:ext>
            </a:extLst>
          </p:cNvPr>
          <p:cNvSpPr txBox="1"/>
          <p:nvPr/>
        </p:nvSpPr>
        <p:spPr>
          <a:xfrm>
            <a:off x="466526" y="195943"/>
            <a:ext cx="6139543"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Implementation </a:t>
            </a:r>
          </a:p>
        </p:txBody>
      </p:sp>
      <p:sp>
        <p:nvSpPr>
          <p:cNvPr id="3" name="TextBox 2">
            <a:extLst>
              <a:ext uri="{FF2B5EF4-FFF2-40B4-BE49-F238E27FC236}">
                <a16:creationId xmlns:a16="http://schemas.microsoft.com/office/drawing/2014/main" id="{55243193-DCD6-20B6-49E0-F85E04FE0F69}"/>
              </a:ext>
            </a:extLst>
          </p:cNvPr>
          <p:cNvSpPr txBox="1"/>
          <p:nvPr/>
        </p:nvSpPr>
        <p:spPr>
          <a:xfrm>
            <a:off x="466527" y="872073"/>
            <a:ext cx="1978093" cy="1200329"/>
          </a:xfrm>
          <a:prstGeom prst="rect">
            <a:avLst/>
          </a:prstGeom>
          <a:noFill/>
        </p:spPr>
        <p:txBody>
          <a:bodyPr wrap="square" rtlCol="0">
            <a:spAutoFit/>
          </a:bodyPr>
          <a:lstStyle/>
          <a:p>
            <a:pPr>
              <a:spcBef>
                <a:spcPts val="600"/>
              </a:spcBef>
              <a:spcAft>
                <a:spcPts val="600"/>
              </a:spcAft>
            </a:pPr>
            <a:r>
              <a:rPr lang="en-US" sz="1600" dirty="0"/>
              <a:t> </a:t>
            </a:r>
            <a:endParaRPr lang="en-US" dirty="0"/>
          </a:p>
          <a:p>
            <a:pPr>
              <a:spcBef>
                <a:spcPts val="600"/>
              </a:spcBef>
              <a:spcAft>
                <a:spcPts val="600"/>
              </a:spcAft>
            </a:pPr>
            <a:endParaRPr lang="en-US" dirty="0"/>
          </a:p>
          <a:p>
            <a:pPr>
              <a:spcBef>
                <a:spcPts val="600"/>
              </a:spcBef>
              <a:spcAft>
                <a:spcPts val="600"/>
              </a:spcAft>
            </a:pPr>
            <a:endParaRPr lang="en-US" dirty="0"/>
          </a:p>
        </p:txBody>
      </p:sp>
      <p:cxnSp>
        <p:nvCxnSpPr>
          <p:cNvPr id="5" name="Straight Connector 4">
            <a:extLst>
              <a:ext uri="{FF2B5EF4-FFF2-40B4-BE49-F238E27FC236}">
                <a16:creationId xmlns:a16="http://schemas.microsoft.com/office/drawing/2014/main" id="{AA1B27CB-8288-3D59-DFD9-E8B8EB5957B7}"/>
              </a:ext>
            </a:extLst>
          </p:cNvPr>
          <p:cNvCxnSpPr/>
          <p:nvPr/>
        </p:nvCxnSpPr>
        <p:spPr>
          <a:xfrm>
            <a:off x="595543" y="872074"/>
            <a:ext cx="11010123" cy="0"/>
          </a:xfrm>
          <a:prstGeom prst="line">
            <a:avLst/>
          </a:prstGeom>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51238640-9EF2-FFEB-819B-73A41DFBD48E}"/>
              </a:ext>
            </a:extLst>
          </p:cNvPr>
          <p:cNvSpPr>
            <a:spLocks noGrp="1"/>
          </p:cNvSpPr>
          <p:nvPr>
            <p:ph type="sldNum" sz="quarter" idx="12"/>
          </p:nvPr>
        </p:nvSpPr>
        <p:spPr/>
        <p:txBody>
          <a:bodyPr/>
          <a:lstStyle/>
          <a:p>
            <a:fld id="{8C190475-3235-4F90-B2A2-847CBAA80977}" type="slidenum">
              <a:rPr lang="en-IN" sz="1600" smtClean="0"/>
              <a:t>6</a:t>
            </a:fld>
            <a:endParaRPr lang="en-IN" sz="1600"/>
          </a:p>
        </p:txBody>
      </p:sp>
      <p:sp>
        <p:nvSpPr>
          <p:cNvPr id="8" name="TextBox 7">
            <a:extLst>
              <a:ext uri="{FF2B5EF4-FFF2-40B4-BE49-F238E27FC236}">
                <a16:creationId xmlns:a16="http://schemas.microsoft.com/office/drawing/2014/main" id="{B12D8BB5-3D3B-5304-3525-703F2E6120CC}"/>
              </a:ext>
            </a:extLst>
          </p:cNvPr>
          <p:cNvSpPr txBox="1"/>
          <p:nvPr/>
        </p:nvSpPr>
        <p:spPr>
          <a:xfrm>
            <a:off x="363893" y="1222312"/>
            <a:ext cx="11010123" cy="4524315"/>
          </a:xfrm>
          <a:prstGeom prst="rect">
            <a:avLst/>
          </a:prstGeom>
          <a:noFill/>
        </p:spPr>
        <p:txBody>
          <a:bodyPr wrap="square">
            <a:spAutoFit/>
          </a:bodyPr>
          <a:lstStyle/>
          <a:p>
            <a:endParaRPr lang="en-IN" dirty="0"/>
          </a:p>
          <a:p>
            <a:r>
              <a:rPr lang="en-IN" dirty="0"/>
              <a:t>1. Environment:</a:t>
            </a:r>
          </a:p>
          <a:p>
            <a:r>
              <a:rPr lang="en-IN" dirty="0"/>
              <a:t>   - Implemented in C++ using a console-based interface for simplicity and efficiency.</a:t>
            </a:r>
          </a:p>
          <a:p>
            <a:endParaRPr lang="en-IN" dirty="0"/>
          </a:p>
          <a:p>
            <a:r>
              <a:rPr lang="en-IN" dirty="0"/>
              <a:t>2. Core Features:</a:t>
            </a:r>
          </a:p>
          <a:p>
            <a:r>
              <a:rPr lang="en-IN" dirty="0"/>
              <a:t>   - Data Entry: Users can input employee information like name, ID, contact, and salary.</a:t>
            </a:r>
          </a:p>
          <a:p>
            <a:r>
              <a:rPr lang="en-IN" dirty="0"/>
              <a:t>   - Search: Allows users to search employee records by ID.</a:t>
            </a:r>
          </a:p>
          <a:p>
            <a:r>
              <a:rPr lang="en-IN" dirty="0"/>
              <a:t>   - Update: Enables users to modify existing employee data.</a:t>
            </a:r>
          </a:p>
          <a:p>
            <a:r>
              <a:rPr lang="en-IN" dirty="0"/>
              <a:t>   - Delete: Provides options to delete specific records or all records.</a:t>
            </a:r>
          </a:p>
          <a:p>
            <a:endParaRPr lang="en-IN" dirty="0"/>
          </a:p>
          <a:p>
            <a:r>
              <a:rPr lang="en-IN" dirty="0"/>
              <a:t>3. User Authentication:</a:t>
            </a:r>
          </a:p>
          <a:p>
            <a:r>
              <a:rPr lang="en-IN" dirty="0"/>
              <a:t>   - Integrated a login system to ensure only authorized users can access employee data.</a:t>
            </a:r>
          </a:p>
          <a:p>
            <a:endParaRPr lang="en-IN" dirty="0"/>
          </a:p>
          <a:p>
            <a:r>
              <a:rPr lang="en-IN" dirty="0"/>
              <a:t>4. Focus:</a:t>
            </a:r>
          </a:p>
          <a:p>
            <a:r>
              <a:rPr lang="en-IN" dirty="0"/>
              <a:t>   - Ensured usability with user-friendly prompts and clear instructions.</a:t>
            </a:r>
          </a:p>
          <a:p>
            <a:r>
              <a:rPr lang="en-IN" dirty="0"/>
              <a:t>   - Addressed data validation for accurate and secure data handling.</a:t>
            </a:r>
          </a:p>
        </p:txBody>
      </p:sp>
    </p:spTree>
    <p:extLst>
      <p:ext uri="{BB962C8B-B14F-4D97-AF65-F5344CB8AC3E}">
        <p14:creationId xmlns:p14="http://schemas.microsoft.com/office/powerpoint/2010/main" val="392858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9770-449D-1EF6-40AD-E2AE5C2E1763}"/>
              </a:ext>
            </a:extLst>
          </p:cNvPr>
          <p:cNvSpPr txBox="1"/>
          <p:nvPr/>
        </p:nvSpPr>
        <p:spPr>
          <a:xfrm>
            <a:off x="466526" y="195943"/>
            <a:ext cx="10049074" cy="769441"/>
          </a:xfrm>
          <a:prstGeom prst="rect">
            <a:avLst/>
          </a:prstGeom>
          <a:noFill/>
        </p:spPr>
        <p:txBody>
          <a:bodyPr wrap="square" rtlCol="0">
            <a:spAutoFit/>
          </a:bodyPr>
          <a:lstStyle/>
          <a:p>
            <a:r>
              <a:rPr lang="en-IN" sz="4400" b="1" dirty="0">
                <a:latin typeface="Aptos" panose="020B0004020202020204" pitchFamily="34" charset="0"/>
                <a:cs typeface="Times New Roman" panose="02020603050405020304" pitchFamily="18" charset="0"/>
              </a:rPr>
              <a:t>Result</a:t>
            </a:r>
          </a:p>
        </p:txBody>
      </p:sp>
      <p:cxnSp>
        <p:nvCxnSpPr>
          <p:cNvPr id="5" name="Straight Connector 4">
            <a:extLst>
              <a:ext uri="{FF2B5EF4-FFF2-40B4-BE49-F238E27FC236}">
                <a16:creationId xmlns:a16="http://schemas.microsoft.com/office/drawing/2014/main" id="{AA1B27CB-8288-3D59-DFD9-E8B8EB5957B7}"/>
              </a:ext>
            </a:extLst>
          </p:cNvPr>
          <p:cNvCxnSpPr/>
          <p:nvPr/>
        </p:nvCxnSpPr>
        <p:spPr>
          <a:xfrm>
            <a:off x="569167" y="872074"/>
            <a:ext cx="11010123" cy="0"/>
          </a:xfrm>
          <a:prstGeom prst="line">
            <a:avLst/>
          </a:prstGeom>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F3416CA6-FA85-D13F-A03C-1E95B19F3C21}"/>
              </a:ext>
            </a:extLst>
          </p:cNvPr>
          <p:cNvSpPr>
            <a:spLocks noGrp="1"/>
          </p:cNvSpPr>
          <p:nvPr>
            <p:ph type="sldNum" sz="quarter" idx="12"/>
          </p:nvPr>
        </p:nvSpPr>
        <p:spPr/>
        <p:txBody>
          <a:bodyPr/>
          <a:lstStyle/>
          <a:p>
            <a:fld id="{8C190475-3235-4F90-B2A2-847CBAA80977}" type="slidenum">
              <a:rPr lang="en-IN" sz="1600" smtClean="0"/>
              <a:t>7</a:t>
            </a:fld>
            <a:endParaRPr lang="en-IN" sz="1600"/>
          </a:p>
        </p:txBody>
      </p:sp>
      <p:pic>
        <p:nvPicPr>
          <p:cNvPr id="18" name="Picture 17">
            <a:extLst>
              <a:ext uri="{FF2B5EF4-FFF2-40B4-BE49-F238E27FC236}">
                <a16:creationId xmlns:a16="http://schemas.microsoft.com/office/drawing/2014/main" id="{D1188A7F-9AB3-63CA-0236-979B35E11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975" y="1210405"/>
            <a:ext cx="3801005" cy="2067213"/>
          </a:xfrm>
          <a:prstGeom prst="rect">
            <a:avLst/>
          </a:prstGeom>
        </p:spPr>
      </p:pic>
      <p:pic>
        <p:nvPicPr>
          <p:cNvPr id="20" name="Picture 19">
            <a:extLst>
              <a:ext uri="{FF2B5EF4-FFF2-40B4-BE49-F238E27FC236}">
                <a16:creationId xmlns:a16="http://schemas.microsoft.com/office/drawing/2014/main" id="{8B7E65EA-A01B-E501-189B-1466A5D9F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26" y="1210405"/>
            <a:ext cx="2953162" cy="1962424"/>
          </a:xfrm>
          <a:prstGeom prst="rect">
            <a:avLst/>
          </a:prstGeom>
        </p:spPr>
      </p:pic>
      <p:pic>
        <p:nvPicPr>
          <p:cNvPr id="22" name="Picture 21">
            <a:extLst>
              <a:ext uri="{FF2B5EF4-FFF2-40B4-BE49-F238E27FC236}">
                <a16:creationId xmlns:a16="http://schemas.microsoft.com/office/drawing/2014/main" id="{B4331100-21A8-3181-DC8C-2A860A07F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4835" y="1217164"/>
            <a:ext cx="2581635" cy="2060453"/>
          </a:xfrm>
          <a:prstGeom prst="rect">
            <a:avLst/>
          </a:prstGeom>
        </p:spPr>
      </p:pic>
      <p:pic>
        <p:nvPicPr>
          <p:cNvPr id="26" name="Picture 25">
            <a:extLst>
              <a:ext uri="{FF2B5EF4-FFF2-40B4-BE49-F238E27FC236}">
                <a16:creationId xmlns:a16="http://schemas.microsoft.com/office/drawing/2014/main" id="{90410280-470A-0CC9-F925-0DB2F059B4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5584" y="3626344"/>
            <a:ext cx="3218813" cy="1952898"/>
          </a:xfrm>
          <a:prstGeom prst="rect">
            <a:avLst/>
          </a:prstGeom>
        </p:spPr>
      </p:pic>
      <p:pic>
        <p:nvPicPr>
          <p:cNvPr id="28" name="Picture 27">
            <a:extLst>
              <a:ext uri="{FF2B5EF4-FFF2-40B4-BE49-F238E27FC236}">
                <a16:creationId xmlns:a16="http://schemas.microsoft.com/office/drawing/2014/main" id="{62680069-8B2C-5C28-5AB2-CECEFA0060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000" y="3626347"/>
            <a:ext cx="2610214" cy="1952898"/>
          </a:xfrm>
          <a:prstGeom prst="rect">
            <a:avLst/>
          </a:prstGeom>
        </p:spPr>
      </p:pic>
      <p:pic>
        <p:nvPicPr>
          <p:cNvPr id="30" name="Picture 29">
            <a:extLst>
              <a:ext uri="{FF2B5EF4-FFF2-40B4-BE49-F238E27FC236}">
                <a16:creationId xmlns:a16="http://schemas.microsoft.com/office/drawing/2014/main" id="{4562874A-9868-A57E-F28D-3429FE9ACC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8926" y="3626347"/>
            <a:ext cx="4148371" cy="1952898"/>
          </a:xfrm>
          <a:prstGeom prst="rect">
            <a:avLst/>
          </a:prstGeom>
        </p:spPr>
      </p:pic>
    </p:spTree>
    <p:extLst>
      <p:ext uri="{BB962C8B-B14F-4D97-AF65-F5344CB8AC3E}">
        <p14:creationId xmlns:p14="http://schemas.microsoft.com/office/powerpoint/2010/main" val="176616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190475-3235-4F90-B2A2-847CBAA80977}" type="slidenum">
              <a:rPr lang="en-IN" smtClean="0"/>
              <a:t>8</a:t>
            </a:fld>
            <a:endParaRPr lang="en-IN"/>
          </a:p>
        </p:txBody>
      </p:sp>
      <p:sp>
        <p:nvSpPr>
          <p:cNvPr id="3" name="TextBox 2"/>
          <p:cNvSpPr txBox="1"/>
          <p:nvPr/>
        </p:nvSpPr>
        <p:spPr>
          <a:xfrm>
            <a:off x="454270" y="227801"/>
            <a:ext cx="3257623" cy="769441"/>
          </a:xfrm>
          <a:prstGeom prst="rect">
            <a:avLst/>
          </a:prstGeom>
          <a:noFill/>
        </p:spPr>
        <p:txBody>
          <a:bodyPr wrap="none" rtlCol="0">
            <a:spAutoFit/>
          </a:bodyPr>
          <a:lstStyle/>
          <a:p>
            <a:r>
              <a:rPr lang="en-IN" sz="4400" b="1" dirty="0">
                <a:latin typeface="Aptos" panose="020B0004020202020204" pitchFamily="34" charset="0"/>
                <a:cs typeface="Times New Roman" panose="02020603050405020304" pitchFamily="18" charset="0"/>
              </a:rPr>
              <a:t>Conclusion</a:t>
            </a:r>
            <a:endParaRPr lang="en-IN" sz="4400" b="1" dirty="0"/>
          </a:p>
        </p:txBody>
      </p:sp>
      <p:sp>
        <p:nvSpPr>
          <p:cNvPr id="4" name="TextBox 3"/>
          <p:cNvSpPr txBox="1"/>
          <p:nvPr/>
        </p:nvSpPr>
        <p:spPr>
          <a:xfrm>
            <a:off x="454271" y="1315617"/>
            <a:ext cx="11491964" cy="4247317"/>
          </a:xfrm>
          <a:prstGeom prst="rect">
            <a:avLst/>
          </a:prstGeom>
          <a:noFill/>
        </p:spPr>
        <p:txBody>
          <a:bodyPr wrap="square" rtlCol="0">
            <a:spAutoFit/>
          </a:bodyPr>
          <a:lstStyle/>
          <a:p>
            <a:r>
              <a:rPr lang="en-US" b="1" dirty="0"/>
              <a:t>- Project Overview</a:t>
            </a:r>
            <a:r>
              <a:rPr lang="en-US" dirty="0"/>
              <a:t>:</a:t>
            </a:r>
          </a:p>
          <a:p>
            <a:r>
              <a:rPr lang="en-US" dirty="0"/>
              <a:t>  - Developed a console-based Employee Management System using C++.</a:t>
            </a:r>
          </a:p>
          <a:p>
            <a:r>
              <a:rPr lang="en-US" dirty="0"/>
              <a:t>  - Key features: data entry, search, update, and delete functionalities.</a:t>
            </a:r>
          </a:p>
          <a:p>
            <a:endParaRPr lang="en-US" dirty="0"/>
          </a:p>
          <a:p>
            <a:r>
              <a:rPr lang="en-US" dirty="0"/>
              <a:t>- </a:t>
            </a:r>
            <a:r>
              <a:rPr lang="en-US" b="1" dirty="0"/>
              <a:t>Achievements:</a:t>
            </a:r>
          </a:p>
          <a:p>
            <a:r>
              <a:rPr lang="en-US" dirty="0"/>
              <a:t>  - Implemented a secure login system for authorized access.</a:t>
            </a:r>
          </a:p>
          <a:p>
            <a:r>
              <a:rPr lang="en-US" dirty="0"/>
              <a:t>  - Efficient management of employee data with user-friendly prompts.</a:t>
            </a:r>
          </a:p>
          <a:p>
            <a:r>
              <a:rPr lang="en-US" dirty="0"/>
              <a:t>  - Successfully addressed challenges like memory management and data validation.</a:t>
            </a:r>
          </a:p>
          <a:p>
            <a:endParaRPr lang="en-US" dirty="0"/>
          </a:p>
          <a:p>
            <a:r>
              <a:rPr lang="en-US" b="1" dirty="0"/>
              <a:t>- Future Scope:</a:t>
            </a:r>
          </a:p>
          <a:p>
            <a:r>
              <a:rPr lang="en-US" dirty="0"/>
              <a:t>  - Integration of a database for persistent data storage.</a:t>
            </a:r>
          </a:p>
          <a:p>
            <a:r>
              <a:rPr lang="en-US" dirty="0"/>
              <a:t>  - Enhancement of security features and potential for a graphical user interface (GUI). </a:t>
            </a:r>
          </a:p>
          <a:p>
            <a:endParaRPr lang="en-US" dirty="0"/>
          </a:p>
          <a:p>
            <a:r>
              <a:rPr lang="en-US" b="1" dirty="0"/>
              <a:t>- Final Thoughts</a:t>
            </a:r>
            <a:r>
              <a:rPr lang="en-US" dirty="0"/>
              <a:t>:</a:t>
            </a:r>
          </a:p>
          <a:p>
            <a:r>
              <a:rPr lang="en-US" dirty="0"/>
              <a:t>  - EMS provides an efficient solution for managing employee data, with room for further improvement and expansion.</a:t>
            </a:r>
            <a:endParaRPr lang="en-IN" dirty="0"/>
          </a:p>
        </p:txBody>
      </p:sp>
      <p:cxnSp>
        <p:nvCxnSpPr>
          <p:cNvPr id="11" name="Straight Connector 10">
            <a:extLst>
              <a:ext uri="{FF2B5EF4-FFF2-40B4-BE49-F238E27FC236}">
                <a16:creationId xmlns:a16="http://schemas.microsoft.com/office/drawing/2014/main" id="{AA1B27CB-8288-3D59-DFD9-E8B8EB5957B7}"/>
              </a:ext>
            </a:extLst>
          </p:cNvPr>
          <p:cNvCxnSpPr/>
          <p:nvPr/>
        </p:nvCxnSpPr>
        <p:spPr>
          <a:xfrm>
            <a:off x="569167" y="872074"/>
            <a:ext cx="1101012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80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5C943-5CC0-DA87-8B0F-D8BFEE7BF4B8}"/>
              </a:ext>
            </a:extLst>
          </p:cNvPr>
          <p:cNvSpPr txBox="1"/>
          <p:nvPr/>
        </p:nvSpPr>
        <p:spPr>
          <a:xfrm>
            <a:off x="3214706" y="2580084"/>
            <a:ext cx="6691293" cy="1200329"/>
          </a:xfrm>
          <a:prstGeom prst="rect">
            <a:avLst/>
          </a:prstGeom>
          <a:noFill/>
        </p:spPr>
        <p:txBody>
          <a:bodyPr wrap="square" rtlCol="0">
            <a:spAutoFit/>
          </a:bodyPr>
          <a:lstStyle/>
          <a:p>
            <a:r>
              <a:rPr lang="en-IN" sz="7200" b="1" dirty="0"/>
              <a:t>THANK YOU </a:t>
            </a:r>
          </a:p>
        </p:txBody>
      </p:sp>
      <p:sp>
        <p:nvSpPr>
          <p:cNvPr id="4" name="Slide Number Placeholder 3">
            <a:extLst>
              <a:ext uri="{FF2B5EF4-FFF2-40B4-BE49-F238E27FC236}">
                <a16:creationId xmlns:a16="http://schemas.microsoft.com/office/drawing/2014/main" id="{526F5E65-2247-102B-8084-F753F80F3805}"/>
              </a:ext>
            </a:extLst>
          </p:cNvPr>
          <p:cNvSpPr>
            <a:spLocks noGrp="1"/>
          </p:cNvSpPr>
          <p:nvPr>
            <p:ph type="sldNum" sz="quarter" idx="12"/>
          </p:nvPr>
        </p:nvSpPr>
        <p:spPr/>
        <p:txBody>
          <a:bodyPr/>
          <a:lstStyle/>
          <a:p>
            <a:fld id="{8C190475-3235-4F90-B2A2-847CBAA80977}" type="slidenum">
              <a:rPr lang="en-IN" sz="1600" smtClean="0"/>
              <a:t>9</a:t>
            </a:fld>
            <a:endParaRPr lang="en-IN" sz="1600"/>
          </a:p>
        </p:txBody>
      </p:sp>
    </p:spTree>
    <p:extLst>
      <p:ext uri="{BB962C8B-B14F-4D97-AF65-F5344CB8AC3E}">
        <p14:creationId xmlns:p14="http://schemas.microsoft.com/office/powerpoint/2010/main" val="34578180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1439</TotalTime>
  <Words>604</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Narrow</vt:lpstr>
      <vt:lpstr>Arial</vt:lpstr>
      <vt:lpstr>Arial Nova</vt:lpstr>
      <vt:lpstr>Calibri</vt:lpstr>
      <vt:lpstr>Calibri Light</vt:lpstr>
      <vt:lpstr>Cascadia Code</vt:lpstr>
      <vt:lpstr>Retrospect</vt:lpstr>
      <vt:lpstr> Design and Implementation of an Efficient Employee Management System</vt:lpstr>
      <vt:lpstr>PowerPoint Presentation</vt:lpstr>
      <vt:lpstr>PowerPoint Presentation</vt:lpstr>
      <vt:lpstr>PowerPoint Presentation</vt:lpstr>
      <vt:lpstr>                                                 Use Case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 for IIIT Manipur</dc:title>
  <dc:creator>Sushant Kumar Tiwari</dc:creator>
  <cp:lastModifiedBy>1003 Aman maurya</cp:lastModifiedBy>
  <cp:revision>40</cp:revision>
  <dcterms:created xsi:type="dcterms:W3CDTF">2023-11-15T10:41:35Z</dcterms:created>
  <dcterms:modified xsi:type="dcterms:W3CDTF">2024-10-22T15:13:20Z</dcterms:modified>
</cp:coreProperties>
</file>