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9"/>
  </p:notesMasterIdLst>
  <p:handoutMasterIdLst>
    <p:handoutMasterId r:id="rId10"/>
  </p:handoutMasterIdLst>
  <p:sldIdLst>
    <p:sldId id="256" r:id="rId5"/>
    <p:sldId id="283" r:id="rId6"/>
    <p:sldId id="271" r:id="rId7"/>
    <p:sldId id="27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83"/>
          </p14:sldIdLst>
        </p14:section>
        <p14:section name="Types" id="{B9B51309-D148-4332-87C2-07BE32FBCA3B}">
          <p14:sldIdLst>
            <p14:sldId id="271"/>
            <p14:sldId id="279"/>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1" autoAdjust="0"/>
  </p:normalViewPr>
  <p:slideViewPr>
    <p:cSldViewPr snapToGrid="0">
      <p:cViewPr varScale="1">
        <p:scale>
          <a:sx n="85" d="100"/>
          <a:sy n="85" d="100"/>
        </p:scale>
        <p:origin x="590"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7/19/2024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7/19/2024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7/19/2024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735236" cy="2511205"/>
          </a:xfrm>
        </p:spPr>
        <p:txBody>
          <a:bodyPr anchor="ctr" anchorCtr="0">
            <a:normAutofit fontScale="90000"/>
          </a:bodyPr>
          <a:lstStyle/>
          <a:p>
            <a:pPr lvl="0"/>
            <a:br>
              <a:rPr lang="en-US" sz="4800" b="1" dirty="0">
                <a:solidFill>
                  <a:schemeClr val="bg1"/>
                </a:solidFill>
                <a:effectLst>
                  <a:outerShdw blurRad="38100" dist="38100" dir="2700000" algn="tl">
                    <a:srgbClr val="000000">
                      <a:alpha val="43137"/>
                    </a:srgbClr>
                  </a:outerShdw>
                </a:effectLst>
              </a:rPr>
            </a:br>
            <a:br>
              <a:rPr lang="en-US" sz="4800" b="1" dirty="0">
                <a:solidFill>
                  <a:schemeClr val="bg1"/>
                </a:solidFill>
                <a:effectLst>
                  <a:outerShdw blurRad="38100" dist="38100" dir="2700000" algn="tl">
                    <a:srgbClr val="000000">
                      <a:alpha val="43137"/>
                    </a:srgbClr>
                  </a:outerShdw>
                </a:effectLst>
              </a:rPr>
            </a:br>
            <a:br>
              <a:rPr lang="en-US" sz="4800" b="1" dirty="0">
                <a:solidFill>
                  <a:schemeClr val="bg1"/>
                </a:solidFill>
                <a:effectLst>
                  <a:outerShdw blurRad="38100" dist="38100" dir="2700000" algn="tl">
                    <a:srgbClr val="000000">
                      <a:alpha val="43137"/>
                    </a:srgbClr>
                  </a:outerShdw>
                </a:effectLst>
              </a:rPr>
            </a:br>
            <a:r>
              <a:rPr lang="en-US" sz="4800" b="1" dirty="0">
                <a:solidFill>
                  <a:schemeClr val="bg1"/>
                </a:solidFill>
                <a:effectLst>
                  <a:outerShdw blurRad="38100" dist="38100" dir="2700000" algn="tl">
                    <a:srgbClr val="000000">
                      <a:alpha val="43137"/>
                    </a:srgbClr>
                  </a:outerShdw>
                </a:effectLst>
              </a:rPr>
              <a:t>Hello !</a:t>
            </a:r>
            <a:br>
              <a:rPr lang="en-US" sz="4800" b="1" dirty="0">
                <a:solidFill>
                  <a:schemeClr val="bg1"/>
                </a:solidFill>
                <a:effectLst>
                  <a:outerShdw blurRad="38100" dist="38100" dir="2700000" algn="tl">
                    <a:srgbClr val="000000">
                      <a:alpha val="43137"/>
                    </a:srgbClr>
                  </a:outerShdw>
                </a:effectLst>
              </a:rPr>
            </a:br>
            <a:r>
              <a:rPr lang="en-US" sz="4800" b="1" dirty="0">
                <a:solidFill>
                  <a:schemeClr val="bg1"/>
                </a:solidFill>
                <a:effectLst>
                  <a:outerShdw blurRad="38100" dist="38100" dir="2700000" algn="tl">
                    <a:srgbClr val="000000">
                      <a:alpha val="43137"/>
                    </a:srgbClr>
                  </a:outerShdw>
                </a:effectLst>
              </a:rPr>
              <a:t>Myself Aman Maurya  </a:t>
            </a:r>
            <a:br>
              <a:rPr lang="en-US" sz="4800" b="1" dirty="0">
                <a:solidFill>
                  <a:schemeClr val="bg1"/>
                </a:solidFill>
                <a:effectLst>
                  <a:outerShdw blurRad="38100" dist="38100" dir="2700000" algn="tl">
                    <a:srgbClr val="000000">
                      <a:alpha val="43137"/>
                    </a:srgbClr>
                  </a:outerShdw>
                </a:effectLst>
              </a:rPr>
            </a:br>
            <a:r>
              <a:rPr lang="en-US" sz="4800" dirty="0">
                <a:solidFill>
                  <a:schemeClr val="bg1"/>
                </a:solidFill>
              </a:rPr>
              <a:t>Group:4            </a:t>
            </a:r>
            <a:br>
              <a:rPr lang="en-US" sz="4800" dirty="0">
                <a:solidFill>
                  <a:schemeClr val="bg1"/>
                </a:solidFill>
              </a:rPr>
            </a:br>
            <a:r>
              <a:rPr lang="en-US" sz="4800" dirty="0">
                <a:solidFill>
                  <a:schemeClr val="bg1"/>
                </a:solidFill>
              </a:rPr>
              <a:t>Representing the Topic 3</a:t>
            </a:r>
            <a:br>
              <a:rPr lang="en-US" sz="4800" dirty="0">
                <a:solidFill>
                  <a:schemeClr val="bg1"/>
                </a:solidFill>
              </a:rPr>
            </a:br>
            <a:br>
              <a:rPr lang="en-US" sz="4800" dirty="0">
                <a:solidFill>
                  <a:schemeClr val="bg1"/>
                </a:solidFill>
              </a:rPr>
            </a:br>
            <a:r>
              <a:rPr lang="en-US" sz="4800" dirty="0">
                <a:solidFill>
                  <a:schemeClr val="bg1"/>
                </a:solidFill>
              </a:rPr>
              <a:t>5) </a:t>
            </a:r>
            <a:r>
              <a:rPr lang="en-US" sz="3100" b="1" dirty="0">
                <a:solidFill>
                  <a:srgbClr val="002060"/>
                </a:solidFill>
              </a:rPr>
              <a:t>What is a data gateway and what are the advantages of using a data gateway?</a:t>
            </a:r>
            <a:br>
              <a:rPr lang="en-IN" sz="3100" b="1" dirty="0">
                <a:solidFill>
                  <a:srgbClr val="002060"/>
                </a:solidFill>
              </a:rPr>
            </a:br>
            <a:r>
              <a:rPr lang="en-US" dirty="0"/>
              <a:t> </a:t>
            </a:r>
            <a:br>
              <a:rPr lang="en-IN" dirty="0"/>
            </a:br>
            <a:endParaRPr lang="en-US" sz="4800" dirty="0">
              <a:solidFill>
                <a:schemeClr val="bg1"/>
              </a:solidFill>
            </a:endParaRP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3646-8E4C-4919-87B0-D6B471722D64}"/>
              </a:ext>
            </a:extLst>
          </p:cNvPr>
          <p:cNvSpPr>
            <a:spLocks noGrp="1"/>
          </p:cNvSpPr>
          <p:nvPr>
            <p:ph type="title"/>
          </p:nvPr>
        </p:nvSpPr>
        <p:spPr/>
        <p:txBody>
          <a:bodyPr/>
          <a:lstStyle/>
          <a:p>
            <a:r>
              <a:rPr lang="en-IN" dirty="0"/>
              <a:t>Definition</a:t>
            </a:r>
          </a:p>
        </p:txBody>
      </p:sp>
      <p:sp>
        <p:nvSpPr>
          <p:cNvPr id="3" name="Content Placeholder 2">
            <a:extLst>
              <a:ext uri="{FF2B5EF4-FFF2-40B4-BE49-F238E27FC236}">
                <a16:creationId xmlns:a16="http://schemas.microsoft.com/office/drawing/2014/main" id="{45282893-9CA5-42E9-9DF0-86D71E15CE61}"/>
              </a:ext>
            </a:extLst>
          </p:cNvPr>
          <p:cNvSpPr>
            <a:spLocks noGrp="1"/>
          </p:cNvSpPr>
          <p:nvPr>
            <p:ph sz="quarter" idx="10"/>
          </p:nvPr>
        </p:nvSpPr>
        <p:spPr>
          <a:xfrm>
            <a:off x="521207" y="1766046"/>
            <a:ext cx="11464605" cy="4814047"/>
          </a:xfrm>
        </p:spPr>
        <p:txBody>
          <a:bodyPr>
            <a:normAutofit/>
          </a:bodyPr>
          <a:lstStyle/>
          <a:p>
            <a:r>
              <a:rPr lang="en-US" sz="2400" dirty="0">
                <a:solidFill>
                  <a:srgbClr val="002060"/>
                </a:solidFill>
              </a:rPr>
              <a:t>A data gateway in Power BI is a bridge that allows secure data transfer between on-premises data (data that is stored locally within an organization) and the Power BI service (or other cloud services). The data gateway ensures that data can be accessed and refreshed without the need to move the data permanently to the cloud.</a:t>
            </a:r>
          </a:p>
          <a:p>
            <a:endParaRPr lang="en-IN" sz="2400" dirty="0"/>
          </a:p>
        </p:txBody>
      </p:sp>
    </p:spTree>
    <p:extLst>
      <p:ext uri="{BB962C8B-B14F-4D97-AF65-F5344CB8AC3E}">
        <p14:creationId xmlns:p14="http://schemas.microsoft.com/office/powerpoint/2010/main" val="3381265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37882" y="1712259"/>
            <a:ext cx="7646894" cy="1550894"/>
          </a:xfrm>
        </p:spPr>
        <p:txBody>
          <a:bodyPr>
            <a:noAutofit/>
          </a:bodyPr>
          <a:lstStyle/>
          <a:p>
            <a:r>
              <a:rPr lang="en-IN" b="1" dirty="0">
                <a:highlight>
                  <a:srgbClr val="FFFF00"/>
                </a:highlight>
              </a:rPr>
              <a:t>Types of Data Gateways</a:t>
            </a:r>
            <a:r>
              <a:rPr lang="en-IN" sz="1600" b="1" dirty="0">
                <a:highlight>
                  <a:srgbClr val="FFFF00"/>
                </a:highlight>
              </a:rPr>
              <a:t>:</a:t>
            </a:r>
            <a:br>
              <a:rPr lang="en-IN" sz="1600" b="1" dirty="0">
                <a:highlight>
                  <a:srgbClr val="FFFF00"/>
                </a:highlight>
              </a:rPr>
            </a:br>
            <a:br>
              <a:rPr lang="en-IN" sz="1600" b="1" dirty="0">
                <a:highlight>
                  <a:srgbClr val="FFFF00"/>
                </a:highlight>
              </a:rPr>
            </a:br>
            <a:br>
              <a:rPr lang="en-IN" sz="1600" b="1" dirty="0"/>
            </a:br>
            <a:endParaRPr lang="en-US" sz="1600" b="1"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1774296" y="1408167"/>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sp>
        <p:nvSpPr>
          <p:cNvPr id="4" name="Rectangle 3">
            <a:extLst>
              <a:ext uri="{FF2B5EF4-FFF2-40B4-BE49-F238E27FC236}">
                <a16:creationId xmlns:a16="http://schemas.microsoft.com/office/drawing/2014/main" id="{2A20CA32-3066-4BCA-AC28-857EA5C48A5F}"/>
              </a:ext>
            </a:extLst>
          </p:cNvPr>
          <p:cNvSpPr>
            <a:spLocks noChangeArrowheads="1"/>
          </p:cNvSpPr>
          <p:nvPr/>
        </p:nvSpPr>
        <p:spPr bwMode="auto">
          <a:xfrm>
            <a:off x="439271" y="3065066"/>
            <a:ext cx="1156447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b="1" dirty="0">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1)On-premises Data Gateway (Standard Mode)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Allows multiple users to connect to multiple on-premises data sources. This is suitable for enterprise</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environments.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2) On-premises Data Gateway (Personal Mode)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Allows one user to connect to on-premises data sources and is intended for personal use. </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Advantages of Using a Data Gateway:</a:t>
            </a:r>
            <a:endParaRPr lang="en-US" dirty="0">
              <a:latin typeface="Segoe UI Light" panose="020B0502040204020203" pitchFamily="34" charset="0"/>
              <a:cs typeface="Segoe UI Light" panose="020B0502040204020203" pitchFamily="34" charset="0"/>
            </a:endParaRP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10014898" cy="31890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600" b="1" dirty="0"/>
              <a:t>Real-time Data Access</a:t>
            </a:r>
            <a:r>
              <a:rPr lang="en-US" sz="1600" dirty="0"/>
              <a:t>: Enables real-time access to on-premises data from the Power BI service, allowing for up-to-date reporting and analysis.</a:t>
            </a:r>
            <a:endParaRPr lang="en-US" sz="1600" dirty="0">
              <a:solidFill>
                <a:prstClr val="black">
                  <a:lumMod val="75000"/>
                  <a:lumOff val="25000"/>
                </a:prstClr>
              </a:solidFill>
              <a:cs typeface="Segoe UI"/>
            </a:endParaRP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2" y="2844451"/>
            <a:ext cx="10014899" cy="97645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600" b="1" dirty="0"/>
              <a:t>Secure Data Transfer</a:t>
            </a:r>
            <a:r>
              <a:rPr lang="en-US" sz="1600" dirty="0"/>
              <a:t>: Ensures secure data transfer between on-premises data sources and the cloud without storing sensitive data in the cloud.</a:t>
            </a: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22" name="Group 21" descr="Small circle with number 3 inside  indicating step 3"/>
          <p:cNvGrpSpPr/>
          <p:nvPr/>
        </p:nvGrpSpPr>
        <p:grpSpPr bwMode="blackWhite">
          <a:xfrm>
            <a:off x="531552" y="4167077"/>
            <a:ext cx="558179" cy="451060"/>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84676" y="4193562"/>
            <a:ext cx="10603935" cy="59494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600" b="1" dirty="0"/>
              <a:t>Scalability</a:t>
            </a:r>
            <a:r>
              <a:rPr lang="en-US" sz="1600" dirty="0"/>
              <a:t>: Can be scaled to meet the needs of large organizations by adding more gateway instances and configuring load balancing.</a:t>
            </a:r>
            <a:endParaRPr lang="en-US" sz="1600" dirty="0">
              <a:solidFill>
                <a:prstClr val="black">
                  <a:lumMod val="75000"/>
                  <a:lumOff val="25000"/>
                </a:prstClr>
              </a:solidFill>
              <a:cs typeface="Segoe UI"/>
            </a:endParaRPr>
          </a:p>
        </p:txBody>
      </p:sp>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2" y="5177571"/>
            <a:ext cx="10812759" cy="59494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1600" b="1" dirty="0"/>
              <a:t>Scheduled Data Refresh</a:t>
            </a:r>
            <a:r>
              <a:rPr lang="en-US" sz="1600" dirty="0"/>
              <a:t>: Allows for scheduled data refreshes, ensuring that the data in Power BI is always up-to-date with the latest information from on-premises sources.</a:t>
            </a: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276</Words>
  <Application>Microsoft Office PowerPoint</Application>
  <PresentationFormat>Widescreen</PresentationFormat>
  <Paragraphs>20</Paragraphs>
  <Slides>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Segoe UI</vt:lpstr>
      <vt:lpstr>Segoe UI Light</vt:lpstr>
      <vt:lpstr>Segoe UI Semibold</vt:lpstr>
      <vt:lpstr>WelcomeDoc</vt:lpstr>
      <vt:lpstr>   Hello ! Myself Aman Maurya   Group:4             Representing the Topic 3  5) What is a data gateway and what are the advantages of using a data gateway?   </vt:lpstr>
      <vt:lpstr>Definition</vt:lpstr>
      <vt:lpstr>Types of Data Gateways:   </vt:lpstr>
      <vt:lpstr>Advantages of Using a Data Gateway: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2024-07-19T08:36:18Z</dcterms:created>
  <dcterms:modified xsi:type="dcterms:W3CDTF">2024-07-19T09:09:33Z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