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66" r:id="rId11"/>
    <p:sldId id="267" r:id="rId12"/>
    <p:sldId id="2146847059" r:id="rId13"/>
    <p:sldId id="2146847060" r:id="rId14"/>
    <p:sldId id="2146847061" r:id="rId15"/>
    <p:sldId id="2146847062" r:id="rId16"/>
    <p:sldId id="2146847063" r:id="rId17"/>
    <p:sldId id="268" r:id="rId18"/>
    <p:sldId id="2146847056" r:id="rId19"/>
    <p:sldId id="2146847057" r:id="rId20"/>
    <p:sldId id="2146847064"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9" d="100"/>
          <a:sy n="89" d="100"/>
        </p:scale>
        <p:origin x="257" y="5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ANALYSIS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r>
              <a:rPr lang="en-US" sz="2000" b="1" dirty="0">
                <a:solidFill>
                  <a:schemeClr val="bg1"/>
                </a:solidFill>
                <a:latin typeface="Arial"/>
                <a:cs typeface="Arial"/>
              </a:rPr>
              <a:t> ALOK KUMAR MAURYA</a:t>
            </a:r>
          </a:p>
          <a:p>
            <a:r>
              <a:rPr lang="en-US" sz="2000" b="1" dirty="0">
                <a:solidFill>
                  <a:schemeClr val="bg1"/>
                </a:solidFill>
                <a:latin typeface="Arial"/>
                <a:cs typeface="Arial"/>
              </a:rPr>
              <a:t>                         </a:t>
            </a:r>
            <a:r>
              <a:rPr lang="en-IN" sz="2000" b="1" dirty="0">
                <a:solidFill>
                  <a:schemeClr val="bg1"/>
                </a:solidFill>
              </a:rPr>
              <a:t>STU640956e4423621678333668</a:t>
            </a:r>
          </a:p>
          <a:p>
            <a:r>
              <a:rPr lang="en-IN" sz="2000" b="1" dirty="0">
                <a:solidFill>
                  <a:schemeClr val="bg1"/>
                </a:solidFill>
                <a:latin typeface="Arial" pitchFamily="34" charset="0"/>
                <a:cs typeface="Arial" pitchFamily="34" charset="0"/>
              </a:rPr>
              <a:t>                        alokkumarm9958@gmail.com </a:t>
            </a:r>
            <a:endParaRPr lang="en-US" sz="2000" b="1" dirty="0">
              <a:solidFill>
                <a:schemeClr val="bg1"/>
              </a:solidFill>
              <a:latin typeface="Arial" pitchFamily="34" charset="0"/>
              <a:cs typeface="Arial" pitchFamily="34" charset="0"/>
            </a:endParaRPr>
          </a:p>
        </p:txBody>
      </p:sp>
      <p:sp>
        <p:nvSpPr>
          <p:cNvPr id="5" name="Title 3">
            <a:extLst>
              <a:ext uri="{FF2B5EF4-FFF2-40B4-BE49-F238E27FC236}">
                <a16:creationId xmlns:a16="http://schemas.microsoft.com/office/drawing/2014/main" id="{46CDE90C-7373-BAE5-2067-5C963A997563}"/>
              </a:ext>
            </a:extLst>
          </p:cNvPr>
          <p:cNvSpPr>
            <a:spLocks noGrp="1"/>
          </p:cNvSpPr>
          <p:nvPr>
            <p:ph type="ctrTitle"/>
          </p:nvPr>
        </p:nvSpPr>
        <p:spPr>
          <a:xfrm>
            <a:off x="1461542" y="1782685"/>
            <a:ext cx="9144000" cy="977900"/>
          </a:xfrm>
        </p:spPr>
        <p:txBody>
          <a:bodyPr>
            <a:normAutofit/>
          </a:bodyPr>
          <a:lstStyle/>
          <a:p>
            <a:pPr algn="ctr"/>
            <a:r>
              <a:rPr lang="en-GB" sz="3200" b="1" dirty="0"/>
              <a:t>Sample Superstore Sales Analysis</a:t>
            </a:r>
            <a:endParaRPr lang="en-IN" sz="3200" b="1" dirty="0"/>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Text Placeholder 1">
            <a:extLst>
              <a:ext uri="{FF2B5EF4-FFF2-40B4-BE49-F238E27FC236}">
                <a16:creationId xmlns:a16="http://schemas.microsoft.com/office/drawing/2014/main" id="{C01A12BB-5DE2-E82D-7367-9C584FAF2876}"/>
              </a:ext>
            </a:extLst>
          </p:cNvPr>
          <p:cNvSpPr txBox="1">
            <a:spLocks/>
          </p:cNvSpPr>
          <p:nvPr/>
        </p:nvSpPr>
        <p:spPr>
          <a:xfrm>
            <a:off x="807164" y="1431693"/>
            <a:ext cx="4275138" cy="477520"/>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a:t>What is Sales and Profit in different Segment</a:t>
            </a:r>
            <a:endParaRPr lang="en-IN" dirty="0"/>
          </a:p>
        </p:txBody>
      </p:sp>
      <p:pic>
        <p:nvPicPr>
          <p:cNvPr id="3" name="Picture 2">
            <a:extLst>
              <a:ext uri="{FF2B5EF4-FFF2-40B4-BE49-F238E27FC236}">
                <a16:creationId xmlns:a16="http://schemas.microsoft.com/office/drawing/2014/main" id="{084B48CA-D525-D8DB-133C-F943FCAF6AA0}"/>
              </a:ext>
            </a:extLst>
          </p:cNvPr>
          <p:cNvPicPr>
            <a:picLocks noChangeAspect="1"/>
          </p:cNvPicPr>
          <p:nvPr/>
        </p:nvPicPr>
        <p:blipFill>
          <a:blip r:embed="rId2"/>
          <a:stretch>
            <a:fillRect/>
          </a:stretch>
        </p:blipFill>
        <p:spPr>
          <a:xfrm>
            <a:off x="320982" y="2149268"/>
            <a:ext cx="4275138" cy="3582790"/>
          </a:xfrm>
          <a:prstGeom prst="rect">
            <a:avLst/>
          </a:prstGeom>
        </p:spPr>
      </p:pic>
      <p:pic>
        <p:nvPicPr>
          <p:cNvPr id="4" name="Picture 3">
            <a:extLst>
              <a:ext uri="{FF2B5EF4-FFF2-40B4-BE49-F238E27FC236}">
                <a16:creationId xmlns:a16="http://schemas.microsoft.com/office/drawing/2014/main" id="{632FDD96-D2BF-CB2B-109E-91E2A729D14E}"/>
              </a:ext>
            </a:extLst>
          </p:cNvPr>
          <p:cNvPicPr>
            <a:picLocks noChangeAspect="1"/>
          </p:cNvPicPr>
          <p:nvPr/>
        </p:nvPicPr>
        <p:blipFill>
          <a:blip r:embed="rId3"/>
          <a:stretch>
            <a:fillRect/>
          </a:stretch>
        </p:blipFill>
        <p:spPr>
          <a:xfrm>
            <a:off x="4976321" y="2149269"/>
            <a:ext cx="4844573" cy="3582790"/>
          </a:xfrm>
          <a:prstGeom prst="rect">
            <a:avLst/>
          </a:prstGeom>
        </p:spPr>
      </p:pic>
    </p:spTree>
    <p:extLst>
      <p:ext uri="{BB962C8B-B14F-4D97-AF65-F5344CB8AC3E}">
        <p14:creationId xmlns:p14="http://schemas.microsoft.com/office/powerpoint/2010/main" val="344740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26"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80">
                                          <p:stCondLst>
                                            <p:cond delay="0"/>
                                          </p:stCondLst>
                                        </p:cTn>
                                        <p:tgtEl>
                                          <p:spTgt spid="4"/>
                                        </p:tgtEl>
                                      </p:cBhvr>
                                    </p:animEffect>
                                    <p:anim calcmode="lin" valueType="num">
                                      <p:cBhvr>
                                        <p:cTn id="2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4" dur="26">
                                          <p:stCondLst>
                                            <p:cond delay="650"/>
                                          </p:stCondLst>
                                        </p:cTn>
                                        <p:tgtEl>
                                          <p:spTgt spid="4"/>
                                        </p:tgtEl>
                                      </p:cBhvr>
                                      <p:to x="100000" y="60000"/>
                                    </p:animScale>
                                    <p:animScale>
                                      <p:cBhvr>
                                        <p:cTn id="35" dur="166" decel="50000">
                                          <p:stCondLst>
                                            <p:cond delay="676"/>
                                          </p:stCondLst>
                                        </p:cTn>
                                        <p:tgtEl>
                                          <p:spTgt spid="4"/>
                                        </p:tgtEl>
                                      </p:cBhvr>
                                      <p:to x="100000" y="100000"/>
                                    </p:animScale>
                                    <p:animScale>
                                      <p:cBhvr>
                                        <p:cTn id="36" dur="26">
                                          <p:stCondLst>
                                            <p:cond delay="1312"/>
                                          </p:stCondLst>
                                        </p:cTn>
                                        <p:tgtEl>
                                          <p:spTgt spid="4"/>
                                        </p:tgtEl>
                                      </p:cBhvr>
                                      <p:to x="100000" y="80000"/>
                                    </p:animScale>
                                    <p:animScale>
                                      <p:cBhvr>
                                        <p:cTn id="37" dur="166" decel="50000">
                                          <p:stCondLst>
                                            <p:cond delay="1338"/>
                                          </p:stCondLst>
                                        </p:cTn>
                                        <p:tgtEl>
                                          <p:spTgt spid="4"/>
                                        </p:tgtEl>
                                      </p:cBhvr>
                                      <p:to x="100000" y="100000"/>
                                    </p:animScale>
                                    <p:animScale>
                                      <p:cBhvr>
                                        <p:cTn id="38" dur="26">
                                          <p:stCondLst>
                                            <p:cond delay="1642"/>
                                          </p:stCondLst>
                                        </p:cTn>
                                        <p:tgtEl>
                                          <p:spTgt spid="4"/>
                                        </p:tgtEl>
                                      </p:cBhvr>
                                      <p:to x="100000" y="90000"/>
                                    </p:animScale>
                                    <p:animScale>
                                      <p:cBhvr>
                                        <p:cTn id="39" dur="166" decel="50000">
                                          <p:stCondLst>
                                            <p:cond delay="1668"/>
                                          </p:stCondLst>
                                        </p:cTn>
                                        <p:tgtEl>
                                          <p:spTgt spid="4"/>
                                        </p:tgtEl>
                                      </p:cBhvr>
                                      <p:to x="100000" y="100000"/>
                                    </p:animScale>
                                    <p:animScale>
                                      <p:cBhvr>
                                        <p:cTn id="40" dur="26">
                                          <p:stCondLst>
                                            <p:cond delay="1808"/>
                                          </p:stCondLst>
                                        </p:cTn>
                                        <p:tgtEl>
                                          <p:spTgt spid="4"/>
                                        </p:tgtEl>
                                      </p:cBhvr>
                                      <p:to x="100000" y="95000"/>
                                    </p:animScale>
                                    <p:animScale>
                                      <p:cBhvr>
                                        <p:cTn id="41"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Text Placeholder 1">
            <a:extLst>
              <a:ext uri="{FF2B5EF4-FFF2-40B4-BE49-F238E27FC236}">
                <a16:creationId xmlns:a16="http://schemas.microsoft.com/office/drawing/2014/main" id="{18D30B9E-5DEE-9738-F621-571F2F3E9269}"/>
              </a:ext>
            </a:extLst>
          </p:cNvPr>
          <p:cNvSpPr txBox="1">
            <a:spLocks/>
          </p:cNvSpPr>
          <p:nvPr/>
        </p:nvSpPr>
        <p:spPr>
          <a:xfrm>
            <a:off x="807164" y="1431693"/>
            <a:ext cx="4275138" cy="477520"/>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a:t>What is Sales and Profit in different Category</a:t>
            </a:r>
            <a:endParaRPr lang="en-IN" dirty="0"/>
          </a:p>
        </p:txBody>
      </p:sp>
      <p:pic>
        <p:nvPicPr>
          <p:cNvPr id="3" name="Picture 2">
            <a:extLst>
              <a:ext uri="{FF2B5EF4-FFF2-40B4-BE49-F238E27FC236}">
                <a16:creationId xmlns:a16="http://schemas.microsoft.com/office/drawing/2014/main" id="{C4B4C893-85DD-3F18-D4CD-062845C04F73}"/>
              </a:ext>
            </a:extLst>
          </p:cNvPr>
          <p:cNvPicPr>
            <a:picLocks noChangeAspect="1"/>
          </p:cNvPicPr>
          <p:nvPr/>
        </p:nvPicPr>
        <p:blipFill>
          <a:blip r:embed="rId2"/>
          <a:stretch>
            <a:fillRect/>
          </a:stretch>
        </p:blipFill>
        <p:spPr>
          <a:xfrm>
            <a:off x="235206" y="2338370"/>
            <a:ext cx="4330856" cy="3393687"/>
          </a:xfrm>
          <a:prstGeom prst="rect">
            <a:avLst/>
          </a:prstGeom>
        </p:spPr>
      </p:pic>
      <p:pic>
        <p:nvPicPr>
          <p:cNvPr id="4" name="Picture 3">
            <a:extLst>
              <a:ext uri="{FF2B5EF4-FFF2-40B4-BE49-F238E27FC236}">
                <a16:creationId xmlns:a16="http://schemas.microsoft.com/office/drawing/2014/main" id="{4D0CA8A8-97B5-413C-E626-DFDCB081A30C}"/>
              </a:ext>
            </a:extLst>
          </p:cNvPr>
          <p:cNvPicPr>
            <a:picLocks noChangeAspect="1"/>
          </p:cNvPicPr>
          <p:nvPr/>
        </p:nvPicPr>
        <p:blipFill>
          <a:blip r:embed="rId3"/>
          <a:stretch>
            <a:fillRect/>
          </a:stretch>
        </p:blipFill>
        <p:spPr>
          <a:xfrm>
            <a:off x="4860890" y="2338370"/>
            <a:ext cx="4936254" cy="3393687"/>
          </a:xfrm>
          <a:prstGeom prst="rect">
            <a:avLst/>
          </a:prstGeom>
        </p:spPr>
      </p:pic>
    </p:spTree>
    <p:extLst>
      <p:ext uri="{BB962C8B-B14F-4D97-AF65-F5344CB8AC3E}">
        <p14:creationId xmlns:p14="http://schemas.microsoft.com/office/powerpoint/2010/main" val="87342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14" presetClass="entr" presetSubtype="1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Text Placeholder 1">
            <a:extLst>
              <a:ext uri="{FF2B5EF4-FFF2-40B4-BE49-F238E27FC236}">
                <a16:creationId xmlns:a16="http://schemas.microsoft.com/office/drawing/2014/main" id="{5804EEBA-EA56-45D5-55EF-B6242A6DDDEB}"/>
              </a:ext>
            </a:extLst>
          </p:cNvPr>
          <p:cNvSpPr txBox="1">
            <a:spLocks/>
          </p:cNvSpPr>
          <p:nvPr/>
        </p:nvSpPr>
        <p:spPr>
          <a:xfrm>
            <a:off x="807164" y="1431693"/>
            <a:ext cx="4275138" cy="477520"/>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a:t>What is Sales and Profit in different Category</a:t>
            </a:r>
            <a:endParaRPr lang="en-IN" dirty="0"/>
          </a:p>
        </p:txBody>
      </p:sp>
      <p:pic>
        <p:nvPicPr>
          <p:cNvPr id="3" name="Picture 2">
            <a:extLst>
              <a:ext uri="{FF2B5EF4-FFF2-40B4-BE49-F238E27FC236}">
                <a16:creationId xmlns:a16="http://schemas.microsoft.com/office/drawing/2014/main" id="{AA860E13-DDB1-6B70-F96F-19A38B4BCE6B}"/>
              </a:ext>
            </a:extLst>
          </p:cNvPr>
          <p:cNvPicPr>
            <a:picLocks noChangeAspect="1"/>
          </p:cNvPicPr>
          <p:nvPr/>
        </p:nvPicPr>
        <p:blipFill>
          <a:blip r:embed="rId2"/>
          <a:stretch>
            <a:fillRect/>
          </a:stretch>
        </p:blipFill>
        <p:spPr>
          <a:xfrm>
            <a:off x="321353" y="2192774"/>
            <a:ext cx="3969244" cy="3685512"/>
          </a:xfrm>
          <a:prstGeom prst="rect">
            <a:avLst/>
          </a:prstGeom>
        </p:spPr>
      </p:pic>
      <p:pic>
        <p:nvPicPr>
          <p:cNvPr id="4" name="Picture 3">
            <a:extLst>
              <a:ext uri="{FF2B5EF4-FFF2-40B4-BE49-F238E27FC236}">
                <a16:creationId xmlns:a16="http://schemas.microsoft.com/office/drawing/2014/main" id="{7EFAF873-C8DD-D307-69F0-4A2C6569FD8C}"/>
              </a:ext>
            </a:extLst>
          </p:cNvPr>
          <p:cNvPicPr>
            <a:picLocks noChangeAspect="1"/>
          </p:cNvPicPr>
          <p:nvPr/>
        </p:nvPicPr>
        <p:blipFill>
          <a:blip r:embed="rId3"/>
          <a:stretch>
            <a:fillRect/>
          </a:stretch>
        </p:blipFill>
        <p:spPr>
          <a:xfrm>
            <a:off x="4793119" y="2192775"/>
            <a:ext cx="4517690" cy="3685512"/>
          </a:xfrm>
          <a:prstGeom prst="rect">
            <a:avLst/>
          </a:prstGeom>
        </p:spPr>
      </p:pic>
    </p:spTree>
    <p:extLst>
      <p:ext uri="{BB962C8B-B14F-4D97-AF65-F5344CB8AC3E}">
        <p14:creationId xmlns:p14="http://schemas.microsoft.com/office/powerpoint/2010/main" val="308143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21"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Text Placeholder 1">
            <a:extLst>
              <a:ext uri="{FF2B5EF4-FFF2-40B4-BE49-F238E27FC236}">
                <a16:creationId xmlns:a16="http://schemas.microsoft.com/office/drawing/2014/main" id="{E87A26B0-FDF1-3FC8-745C-8DF129A5364E}"/>
              </a:ext>
            </a:extLst>
          </p:cNvPr>
          <p:cNvSpPr txBox="1">
            <a:spLocks/>
          </p:cNvSpPr>
          <p:nvPr/>
        </p:nvSpPr>
        <p:spPr>
          <a:xfrm>
            <a:off x="807164" y="1431693"/>
            <a:ext cx="4275138" cy="477520"/>
          </a:xfrm>
          <a:prstGeom prst="rect">
            <a:avLst/>
          </a:prstGeom>
        </p:spPr>
        <p:txBody>
          <a:bodyPr>
            <a:normAutofit fontScale="850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a:t>What is Sales and Profit in different States of US</a:t>
            </a:r>
            <a:endParaRPr lang="en-IN" dirty="0"/>
          </a:p>
        </p:txBody>
      </p:sp>
      <p:pic>
        <p:nvPicPr>
          <p:cNvPr id="3" name="Picture 2">
            <a:extLst>
              <a:ext uri="{FF2B5EF4-FFF2-40B4-BE49-F238E27FC236}">
                <a16:creationId xmlns:a16="http://schemas.microsoft.com/office/drawing/2014/main" id="{5719F7B0-F7A2-4B4F-0CBB-81C461C4356C}"/>
              </a:ext>
            </a:extLst>
          </p:cNvPr>
          <p:cNvPicPr>
            <a:picLocks noChangeAspect="1"/>
          </p:cNvPicPr>
          <p:nvPr/>
        </p:nvPicPr>
        <p:blipFill>
          <a:blip r:embed="rId2"/>
          <a:stretch>
            <a:fillRect/>
          </a:stretch>
        </p:blipFill>
        <p:spPr>
          <a:xfrm>
            <a:off x="0" y="2024743"/>
            <a:ext cx="5255745" cy="4332586"/>
          </a:xfrm>
          <a:prstGeom prst="rect">
            <a:avLst/>
          </a:prstGeom>
        </p:spPr>
      </p:pic>
      <p:pic>
        <p:nvPicPr>
          <p:cNvPr id="4" name="Picture 3">
            <a:extLst>
              <a:ext uri="{FF2B5EF4-FFF2-40B4-BE49-F238E27FC236}">
                <a16:creationId xmlns:a16="http://schemas.microsoft.com/office/drawing/2014/main" id="{1EB0CF94-5288-1400-7917-ECC4C7AE93FA}"/>
              </a:ext>
            </a:extLst>
          </p:cNvPr>
          <p:cNvPicPr>
            <a:picLocks noChangeAspect="1"/>
          </p:cNvPicPr>
          <p:nvPr/>
        </p:nvPicPr>
        <p:blipFill>
          <a:blip r:embed="rId3"/>
          <a:stretch>
            <a:fillRect/>
          </a:stretch>
        </p:blipFill>
        <p:spPr>
          <a:xfrm>
            <a:off x="5255745" y="2024743"/>
            <a:ext cx="5682491" cy="4332586"/>
          </a:xfrm>
          <a:prstGeom prst="rect">
            <a:avLst/>
          </a:prstGeom>
        </p:spPr>
      </p:pic>
    </p:spTree>
    <p:extLst>
      <p:ext uri="{BB962C8B-B14F-4D97-AF65-F5344CB8AC3E}">
        <p14:creationId xmlns:p14="http://schemas.microsoft.com/office/powerpoint/2010/main" val="106776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Text Placeholder 1">
            <a:extLst>
              <a:ext uri="{FF2B5EF4-FFF2-40B4-BE49-F238E27FC236}">
                <a16:creationId xmlns:a16="http://schemas.microsoft.com/office/drawing/2014/main" id="{07E62765-2027-7589-5C61-55454D122F80}"/>
              </a:ext>
            </a:extLst>
          </p:cNvPr>
          <p:cNvSpPr>
            <a:spLocks noGrp="1"/>
          </p:cNvSpPr>
          <p:nvPr>
            <p:ph idx="1"/>
          </p:nvPr>
        </p:nvSpPr>
        <p:spPr>
          <a:xfrm>
            <a:off x="328362" y="1311442"/>
            <a:ext cx="11029950" cy="4493795"/>
          </a:xfrm>
        </p:spPr>
        <p:txBody>
          <a:bodyPr>
            <a:normAutofit/>
          </a:bodyPr>
          <a:lstStyle/>
          <a:p>
            <a:r>
              <a:rPr lang="en-GB" sz="2000" dirty="0"/>
              <a:t>In central region we have 22% sale share but profit share is only 14%.</a:t>
            </a:r>
          </a:p>
          <a:p>
            <a:r>
              <a:rPr lang="en-GB" sz="2000" dirty="0"/>
              <a:t>We need to focus on Home office segment to increase the sale and profit.</a:t>
            </a:r>
          </a:p>
          <a:p>
            <a:r>
              <a:rPr lang="en-GB" sz="2000" dirty="0"/>
              <a:t>In furniture Category we have 32% sale but profit is only 6% a lot of work is needed in this category.</a:t>
            </a:r>
          </a:p>
          <a:p>
            <a:r>
              <a:rPr lang="en-GB" sz="2000" dirty="0"/>
              <a:t>There are 9 states where we have loss </a:t>
            </a:r>
            <a:r>
              <a:rPr lang="en-IN" sz="2000" dirty="0"/>
              <a:t>especially in Texas.</a:t>
            </a:r>
            <a:endParaRPr lang="en-GB" sz="2000" dirty="0"/>
          </a:p>
          <a:p>
            <a:endParaRPr lang="en-GB" sz="2000" dirty="0"/>
          </a:p>
          <a:p>
            <a:pPr marL="0" indent="0">
              <a:buNone/>
            </a:pPr>
            <a:endParaRPr lang="en-IN"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F8DC0251-EBED-B35B-1320-AE310091F472}"/>
              </a:ext>
            </a:extLst>
          </p:cNvPr>
          <p:cNvPicPr>
            <a:picLocks noChangeAspect="1"/>
          </p:cNvPicPr>
          <p:nvPr/>
        </p:nvPicPr>
        <p:blipFill>
          <a:blip r:embed="rId2"/>
          <a:stretch>
            <a:fillRect/>
          </a:stretch>
        </p:blipFill>
        <p:spPr>
          <a:xfrm>
            <a:off x="0" y="1281362"/>
            <a:ext cx="12133847" cy="5576637"/>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814577C9-AB0A-8DE8-5ECD-BC002972AD52}"/>
              </a:ext>
            </a:extLst>
          </p:cNvPr>
          <p:cNvPicPr>
            <a:picLocks noChangeAspect="1"/>
          </p:cNvPicPr>
          <p:nvPr/>
        </p:nvPicPr>
        <p:blipFill>
          <a:blip r:embed="rId2"/>
          <a:stretch>
            <a:fillRect/>
          </a:stretch>
        </p:blipFill>
        <p:spPr>
          <a:xfrm>
            <a:off x="0" y="1247692"/>
            <a:ext cx="11460079" cy="5610308"/>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Feature code</a:t>
            </a:r>
          </a:p>
        </p:txBody>
      </p:sp>
      <p:sp>
        <p:nvSpPr>
          <p:cNvPr id="3" name="TextBox 2">
            <a:extLst>
              <a:ext uri="{FF2B5EF4-FFF2-40B4-BE49-F238E27FC236}">
                <a16:creationId xmlns:a16="http://schemas.microsoft.com/office/drawing/2014/main" id="{AB43801D-C296-E269-8C15-D200122EBE2C}"/>
              </a:ext>
            </a:extLst>
          </p:cNvPr>
          <p:cNvSpPr txBox="1"/>
          <p:nvPr/>
        </p:nvSpPr>
        <p:spPr>
          <a:xfrm>
            <a:off x="596432" y="1431758"/>
            <a:ext cx="4703479" cy="369332"/>
          </a:xfrm>
          <a:prstGeom prst="rect">
            <a:avLst/>
          </a:prstGeom>
          <a:noFill/>
        </p:spPr>
        <p:txBody>
          <a:bodyPr wrap="square" rtlCol="0">
            <a:spAutoFit/>
          </a:bodyPr>
          <a:lstStyle/>
          <a:p>
            <a:r>
              <a:rPr lang="en-IN" b="0" i="0" dirty="0">
                <a:solidFill>
                  <a:srgbClr val="171717"/>
                </a:solidFill>
                <a:effectLst/>
                <a:latin typeface="ibm plex sans" panose="020F0502020204030204" pitchFamily="34" charset="0"/>
              </a:rPr>
              <a:t>ace1a2467c9d4eddf37e8b99e7b2509a</a:t>
            </a:r>
            <a:endParaRPr lang="en-IN" dirty="0"/>
          </a:p>
        </p:txBody>
      </p:sp>
      <p:pic>
        <p:nvPicPr>
          <p:cNvPr id="6" name="Picture 5">
            <a:extLst>
              <a:ext uri="{FF2B5EF4-FFF2-40B4-BE49-F238E27FC236}">
                <a16:creationId xmlns:a16="http://schemas.microsoft.com/office/drawing/2014/main" id="{CBCC862F-5DD4-77F0-D952-D2418A15AE3A}"/>
              </a:ext>
            </a:extLst>
          </p:cNvPr>
          <p:cNvPicPr>
            <a:picLocks noChangeAspect="1"/>
          </p:cNvPicPr>
          <p:nvPr/>
        </p:nvPicPr>
        <p:blipFill>
          <a:blip r:embed="rId2"/>
          <a:stretch>
            <a:fillRect/>
          </a:stretch>
        </p:blipFill>
        <p:spPr>
          <a:xfrm>
            <a:off x="15240" y="1985156"/>
            <a:ext cx="12022355" cy="4872844"/>
          </a:xfrm>
          <a:prstGeom prst="rect">
            <a:avLst/>
          </a:prstGeom>
        </p:spPr>
      </p:pic>
    </p:spTree>
    <p:extLst>
      <p:ext uri="{BB962C8B-B14F-4D97-AF65-F5344CB8AC3E}">
        <p14:creationId xmlns:p14="http://schemas.microsoft.com/office/powerpoint/2010/main" val="393701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879509" y="2200734"/>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Text Placeholder 1">
            <a:extLst>
              <a:ext uri="{FF2B5EF4-FFF2-40B4-BE49-F238E27FC236}">
                <a16:creationId xmlns:a16="http://schemas.microsoft.com/office/drawing/2014/main" id="{FA36426A-8DE9-A8EC-8269-24C93A285A3C}"/>
              </a:ext>
            </a:extLst>
          </p:cNvPr>
          <p:cNvSpPr>
            <a:spLocks noGrp="1"/>
          </p:cNvSpPr>
          <p:nvPr>
            <p:ph idx="1"/>
          </p:nvPr>
        </p:nvSpPr>
        <p:spPr>
          <a:xfrm>
            <a:off x="452772" y="1773568"/>
            <a:ext cx="11029950" cy="2608604"/>
          </a:xfrm>
        </p:spPr>
        <p:txBody>
          <a:bodyPr>
            <a:normAutofit/>
          </a:bodyPr>
          <a:lstStyle/>
          <a:p>
            <a:pPr>
              <a:lnSpc>
                <a:spcPct val="150000"/>
              </a:lnSpc>
            </a:pPr>
            <a:r>
              <a:rPr lang="en-GB" sz="1800" dirty="0"/>
              <a:t>What is Sales and Profit in different Region.</a:t>
            </a:r>
          </a:p>
          <a:p>
            <a:pPr>
              <a:lnSpc>
                <a:spcPct val="150000"/>
              </a:lnSpc>
            </a:pPr>
            <a:r>
              <a:rPr lang="en-GB" sz="1800" dirty="0"/>
              <a:t>What is Sales and Profit in different Segment.</a:t>
            </a:r>
          </a:p>
          <a:p>
            <a:pPr>
              <a:lnSpc>
                <a:spcPct val="150000"/>
              </a:lnSpc>
            </a:pPr>
            <a:r>
              <a:rPr lang="en-GB" sz="1800" dirty="0"/>
              <a:t>What is Sales and Profit in different Category.</a:t>
            </a:r>
          </a:p>
          <a:p>
            <a:pPr>
              <a:lnSpc>
                <a:spcPct val="150000"/>
              </a:lnSpc>
            </a:pPr>
            <a:r>
              <a:rPr lang="en-GB" sz="1800" dirty="0"/>
              <a:t>What is Sales and Profit in different States of US.</a:t>
            </a:r>
            <a:endParaRPr lang="en-IN" sz="1800"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7" name="Content Placeholder 6">
            <a:extLst>
              <a:ext uri="{FF2B5EF4-FFF2-40B4-BE49-F238E27FC236}">
                <a16:creationId xmlns:a16="http://schemas.microsoft.com/office/drawing/2014/main" id="{2371F079-38FA-8AC8-34A3-078DBC75393B}"/>
              </a:ext>
            </a:extLst>
          </p:cNvPr>
          <p:cNvSpPr txBox="1">
            <a:spLocks noGrp="1"/>
          </p:cNvSpPr>
          <p:nvPr>
            <p:ph idx="1"/>
          </p:nvPr>
        </p:nvSpPr>
        <p:spPr>
          <a:xfrm>
            <a:off x="581025" y="1301750"/>
            <a:ext cx="11029950" cy="4673600"/>
          </a:xfrm>
          <a:prstGeom prst="rect">
            <a:avLst/>
          </a:prstGeom>
          <a:noFill/>
          <a:ln>
            <a:noFill/>
          </a:ln>
        </p:spPr>
        <p:txBody>
          <a:bodyPr wrap="square" rtlCol="0">
            <a:spAutoFit/>
          </a:bodyPr>
          <a:lstStyle/>
          <a:p>
            <a:r>
              <a:rPr lang="en-GB" b="0" i="0" dirty="0">
                <a:solidFill>
                  <a:srgbClr val="0D0D0D"/>
                </a:solidFill>
                <a:effectLst/>
                <a:latin typeface="Söhne"/>
              </a:rPr>
              <a:t>The Sales Analysis of Super Store project aims to </a:t>
            </a:r>
            <a:r>
              <a:rPr lang="en-GB" b="0" i="0" dirty="0" err="1">
                <a:solidFill>
                  <a:srgbClr val="0D0D0D"/>
                </a:solidFill>
                <a:effectLst/>
                <a:latin typeface="Söhne"/>
              </a:rPr>
              <a:t>analyze</a:t>
            </a:r>
            <a:r>
              <a:rPr lang="en-GB" b="0" i="0" dirty="0">
                <a:solidFill>
                  <a:srgbClr val="0D0D0D"/>
                </a:solidFill>
                <a:effectLst/>
                <a:latin typeface="Söhne"/>
              </a:rPr>
              <a:t> and visualize the sales data of a fictional superstore using Python programming language and popular data analysis libraries such as Pandas, NumPy, and Matplotlib. Through this project, you can gain insights into the store's sales performance, trends, and patterns over time.</a:t>
            </a:r>
          </a:p>
          <a:p>
            <a:pPr algn="l"/>
            <a:r>
              <a:rPr lang="en-GB" b="0" i="0" dirty="0">
                <a:solidFill>
                  <a:srgbClr val="0D0D0D"/>
                </a:solidFill>
                <a:effectLst/>
                <a:latin typeface="Söhne"/>
              </a:rPr>
              <a:t>Key Features:</a:t>
            </a:r>
          </a:p>
          <a:p>
            <a:pPr algn="l">
              <a:buFont typeface="+mj-lt"/>
              <a:buAutoNum type="arabicPeriod"/>
            </a:pPr>
            <a:endParaRPr lang="en-GB" b="0" i="0" dirty="0">
              <a:solidFill>
                <a:srgbClr val="0D0D0D"/>
              </a:solidFill>
              <a:effectLst/>
              <a:latin typeface="Söhne"/>
            </a:endParaRPr>
          </a:p>
          <a:p>
            <a:pPr algn="l">
              <a:buFont typeface="+mj-lt"/>
              <a:buAutoNum type="arabicPeriod"/>
            </a:pPr>
            <a:r>
              <a:rPr lang="en-GB" dirty="0">
                <a:solidFill>
                  <a:srgbClr val="0D0D0D"/>
                </a:solidFill>
                <a:latin typeface="Söhne"/>
              </a:rPr>
              <a:t> </a:t>
            </a:r>
            <a:r>
              <a:rPr lang="en-GB" b="0" i="0" dirty="0">
                <a:solidFill>
                  <a:srgbClr val="0D0D0D"/>
                </a:solidFill>
                <a:effectLst/>
                <a:latin typeface="Söhne"/>
              </a:rPr>
              <a:t>Data Collection and Preparation:</a:t>
            </a:r>
          </a:p>
          <a:p>
            <a:pPr marL="742950" lvl="1" indent="-285750" algn="l">
              <a:buFont typeface="Arial" panose="020B0604020202020204" pitchFamily="34" charset="0"/>
              <a:buChar char="•"/>
            </a:pPr>
            <a:r>
              <a:rPr lang="en-GB" b="0" i="0" dirty="0">
                <a:solidFill>
                  <a:srgbClr val="0D0D0D"/>
                </a:solidFill>
                <a:effectLst/>
                <a:latin typeface="Söhne"/>
              </a:rPr>
              <a:t>Gather sales data from various sources such as CSV files, databases, or APIs.</a:t>
            </a:r>
          </a:p>
          <a:p>
            <a:pPr marL="742950" lvl="1" indent="-285750" algn="l">
              <a:buFont typeface="Arial" panose="020B0604020202020204" pitchFamily="34" charset="0"/>
              <a:buChar char="•"/>
            </a:pPr>
            <a:r>
              <a:rPr lang="en-GB" b="0" i="0" dirty="0">
                <a:solidFill>
                  <a:srgbClr val="0D0D0D"/>
                </a:solidFill>
                <a:effectLst/>
                <a:latin typeface="Söhne"/>
              </a:rPr>
              <a:t>Use Pandas, a powerful data manipulation library, to clean, preprocess, and organize the data for analysis.</a:t>
            </a:r>
          </a:p>
          <a:p>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4D13D871-10AE-5EDA-CA2D-053822384D65}"/>
              </a:ext>
            </a:extLst>
          </p:cNvPr>
          <p:cNvSpPr txBox="1">
            <a:spLocks/>
          </p:cNvSpPr>
          <p:nvPr/>
        </p:nvSpPr>
        <p:spPr>
          <a:xfrm>
            <a:off x="294573" y="572160"/>
            <a:ext cx="12028348" cy="5982063"/>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sz="1800" dirty="0">
                <a:solidFill>
                  <a:srgbClr val="0D0D0D"/>
                </a:solidFill>
                <a:latin typeface="Söhne"/>
              </a:rPr>
              <a:t>2. Exploratory Data Analysis (EDA):</a:t>
            </a:r>
          </a:p>
          <a:p>
            <a:pPr lvl="1"/>
            <a:r>
              <a:rPr lang="en-GB" sz="1800" dirty="0">
                <a:solidFill>
                  <a:srgbClr val="0D0D0D"/>
                </a:solidFill>
                <a:latin typeface="Söhne"/>
              </a:rPr>
              <a:t>Perform exploratory data analysis to understand the structure and characteristics of the sales data.</a:t>
            </a:r>
          </a:p>
          <a:p>
            <a:pPr lvl="1"/>
            <a:r>
              <a:rPr lang="en-GB" sz="1800" dirty="0">
                <a:solidFill>
                  <a:srgbClr val="0D0D0D"/>
                </a:solidFill>
                <a:latin typeface="Söhne"/>
              </a:rPr>
              <a:t>Utilize descriptive statistics, such as mean, median, and standard deviation, to summarize the data.</a:t>
            </a:r>
          </a:p>
          <a:p>
            <a:pPr lvl="1"/>
            <a:r>
              <a:rPr lang="en-GB" sz="1800" dirty="0">
                <a:solidFill>
                  <a:srgbClr val="0D0D0D"/>
                </a:solidFill>
                <a:latin typeface="Söhne"/>
              </a:rPr>
              <a:t>Identify missing values, outliers, and inconsistencies in the dataset.</a:t>
            </a:r>
          </a:p>
          <a:p>
            <a:pPr marL="0" indent="0">
              <a:buFont typeface="Wingdings 2" panose="05020102010507070707" pitchFamily="18" charset="2"/>
              <a:buNone/>
            </a:pPr>
            <a:r>
              <a:rPr lang="en-GB" sz="1800" dirty="0">
                <a:solidFill>
                  <a:srgbClr val="0D0D0D"/>
                </a:solidFill>
                <a:latin typeface="Söhne"/>
              </a:rPr>
              <a:t>3. Data Visualization:</a:t>
            </a:r>
          </a:p>
          <a:p>
            <a:pPr lvl="1"/>
            <a:r>
              <a:rPr lang="en-GB" sz="1800" dirty="0">
                <a:solidFill>
                  <a:srgbClr val="0D0D0D"/>
                </a:solidFill>
                <a:latin typeface="Söhne"/>
              </a:rPr>
              <a:t>Utilize Matplotlib, a versatile plotting library, to create insightful visualizations of the sales data.</a:t>
            </a:r>
          </a:p>
          <a:p>
            <a:pPr lvl="1"/>
            <a:r>
              <a:rPr lang="en-GB" sz="1800" dirty="0">
                <a:solidFill>
                  <a:srgbClr val="0D0D0D"/>
                </a:solidFill>
                <a:latin typeface="Söhne"/>
              </a:rPr>
              <a:t>Plot various types of graphs, including line plots, bar charts, histograms, scatter plots, and pie charts.</a:t>
            </a:r>
          </a:p>
          <a:p>
            <a:pPr lvl="1"/>
            <a:r>
              <a:rPr lang="en-GB" sz="1800" dirty="0">
                <a:solidFill>
                  <a:srgbClr val="0D0D0D"/>
                </a:solidFill>
                <a:latin typeface="Söhne"/>
              </a:rPr>
              <a:t>Visualize sales trends over time, seasonal patterns, sales distribution across different product categories, and geographical regions.</a:t>
            </a:r>
          </a:p>
          <a:p>
            <a:pPr marL="0" indent="0">
              <a:buFont typeface="Wingdings 2" panose="05020102010507070707" pitchFamily="18" charset="2"/>
              <a:buNone/>
            </a:pPr>
            <a:r>
              <a:rPr lang="en-GB" sz="1800" dirty="0">
                <a:solidFill>
                  <a:srgbClr val="0D0D0D"/>
                </a:solidFill>
                <a:latin typeface="Söhne"/>
              </a:rPr>
              <a:t>4. Performance Analysis:</a:t>
            </a:r>
          </a:p>
          <a:p>
            <a:pPr lvl="1"/>
            <a:r>
              <a:rPr lang="en-GB" sz="1800" dirty="0" err="1">
                <a:solidFill>
                  <a:srgbClr val="0D0D0D"/>
                </a:solidFill>
                <a:latin typeface="Söhne"/>
              </a:rPr>
              <a:t>Analyze</a:t>
            </a:r>
            <a:r>
              <a:rPr lang="en-GB" sz="1800" dirty="0">
                <a:solidFill>
                  <a:srgbClr val="0D0D0D"/>
                </a:solidFill>
                <a:latin typeface="Söhne"/>
              </a:rPr>
              <a:t> sales performance metrics such as total revenue, average order value, and sales growth rate.</a:t>
            </a:r>
          </a:p>
          <a:p>
            <a:pPr lvl="1"/>
            <a:r>
              <a:rPr lang="en-GB" sz="1800" dirty="0">
                <a:solidFill>
                  <a:srgbClr val="0D0D0D"/>
                </a:solidFill>
                <a:latin typeface="Söhne"/>
              </a:rPr>
              <a:t>Identify top-selling products, best-performing regions, and customer segments.</a:t>
            </a:r>
          </a:p>
          <a:p>
            <a:pPr lvl="1"/>
            <a:r>
              <a:rPr lang="en-GB" sz="1800" dirty="0">
                <a:solidFill>
                  <a:srgbClr val="0D0D0D"/>
                </a:solidFill>
                <a:latin typeface="Söhne"/>
              </a:rPr>
              <a:t>Compare sales performance across different time periods, regions, and product categories.</a:t>
            </a:r>
          </a:p>
          <a:p>
            <a:endParaRPr lang="en-IN" dirty="0"/>
          </a:p>
        </p:txBody>
      </p:sp>
    </p:spTree>
    <p:extLst>
      <p:ext uri="{BB962C8B-B14F-4D97-AF65-F5344CB8AC3E}">
        <p14:creationId xmlns:p14="http://schemas.microsoft.com/office/powerpoint/2010/main" val="420342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1000"/>
                                        <p:tgtEl>
                                          <p:spTgt spid="8">
                                            <p:txEl>
                                              <p:pRg st="5" end="5"/>
                                            </p:txEl>
                                          </p:spTgt>
                                        </p:tgtEl>
                                      </p:cBhvr>
                                    </p:animEffect>
                                    <p:anim calcmode="lin" valueType="num">
                                      <p:cBhvr>
                                        <p:cTn id="3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1000"/>
                                        <p:tgtEl>
                                          <p:spTgt spid="8">
                                            <p:txEl>
                                              <p:pRg st="6" end="6"/>
                                            </p:txEl>
                                          </p:spTgt>
                                        </p:tgtEl>
                                      </p:cBhvr>
                                    </p:animEffect>
                                    <p:anim calcmode="lin" valueType="num">
                                      <p:cBhvr>
                                        <p:cTn id="38"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1000"/>
                                        <p:tgtEl>
                                          <p:spTgt spid="8">
                                            <p:txEl>
                                              <p:pRg st="7" end="7"/>
                                            </p:txEl>
                                          </p:spTgt>
                                        </p:tgtEl>
                                      </p:cBhvr>
                                    </p:animEffect>
                                    <p:anim calcmode="lin" valueType="num">
                                      <p:cBhvr>
                                        <p:cTn id="4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1000"/>
                                        <p:tgtEl>
                                          <p:spTgt spid="8">
                                            <p:txEl>
                                              <p:pRg st="8" end="8"/>
                                            </p:txEl>
                                          </p:spTgt>
                                        </p:tgtEl>
                                      </p:cBhvr>
                                    </p:animEffect>
                                    <p:anim calcmode="lin" valueType="num">
                                      <p:cBhvr>
                                        <p:cTn id="48"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fade">
                                      <p:cBhvr>
                                        <p:cTn id="52" dur="1000"/>
                                        <p:tgtEl>
                                          <p:spTgt spid="8">
                                            <p:txEl>
                                              <p:pRg st="9" end="9"/>
                                            </p:txEl>
                                          </p:spTgt>
                                        </p:tgtEl>
                                      </p:cBhvr>
                                    </p:animEffect>
                                    <p:anim calcmode="lin" valueType="num">
                                      <p:cBhvr>
                                        <p:cTn id="53"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fade">
                                      <p:cBhvr>
                                        <p:cTn id="57" dur="1000"/>
                                        <p:tgtEl>
                                          <p:spTgt spid="8">
                                            <p:txEl>
                                              <p:pRg st="10" end="10"/>
                                            </p:txEl>
                                          </p:spTgt>
                                        </p:tgtEl>
                                      </p:cBhvr>
                                    </p:animEffect>
                                    <p:anim calcmode="lin" valueType="num">
                                      <p:cBhvr>
                                        <p:cTn id="58"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8">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fade">
                                      <p:cBhvr>
                                        <p:cTn id="62" dur="1000"/>
                                        <p:tgtEl>
                                          <p:spTgt spid="8">
                                            <p:txEl>
                                              <p:pRg st="11" end="11"/>
                                            </p:txEl>
                                          </p:spTgt>
                                        </p:tgtEl>
                                      </p:cBhvr>
                                    </p:animEffect>
                                    <p:anim calcmode="lin" valueType="num">
                                      <p:cBhvr>
                                        <p:cTn id="63"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Text Placeholder 1">
            <a:extLst>
              <a:ext uri="{FF2B5EF4-FFF2-40B4-BE49-F238E27FC236}">
                <a16:creationId xmlns:a16="http://schemas.microsoft.com/office/drawing/2014/main" id="{BCBDFA57-98BB-9096-7B06-DDCE6877813D}"/>
              </a:ext>
            </a:extLst>
          </p:cNvPr>
          <p:cNvSpPr txBox="1">
            <a:spLocks/>
          </p:cNvSpPr>
          <p:nvPr/>
        </p:nvSpPr>
        <p:spPr>
          <a:xfrm>
            <a:off x="305312" y="1908233"/>
            <a:ext cx="8676262" cy="4420378"/>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50000"/>
              </a:lnSpc>
            </a:pPr>
            <a:r>
              <a:rPr lang="en-GB" sz="1800"/>
              <a:t>The end users of the Sales Analysis of Super Store project can vary depending on the context and purpose of the analysis. Here are some potential end users:</a:t>
            </a:r>
          </a:p>
          <a:p>
            <a:pPr algn="just">
              <a:lnSpc>
                <a:spcPct val="150000"/>
              </a:lnSpc>
            </a:pPr>
            <a:r>
              <a:rPr lang="en-IN" b="1"/>
              <a:t>Sales and Marketing Teams</a:t>
            </a:r>
          </a:p>
          <a:p>
            <a:pPr algn="just">
              <a:lnSpc>
                <a:spcPct val="150000"/>
              </a:lnSpc>
            </a:pPr>
            <a:r>
              <a:rPr lang="en-IN" b="1"/>
              <a:t>Financial Analysts</a:t>
            </a:r>
          </a:p>
          <a:p>
            <a:pPr algn="just">
              <a:lnSpc>
                <a:spcPct val="150000"/>
              </a:lnSpc>
            </a:pPr>
            <a:r>
              <a:rPr lang="en-IN" b="1"/>
              <a:t>Supply Chain Managers</a:t>
            </a:r>
          </a:p>
          <a:p>
            <a:pPr algn="just">
              <a:lnSpc>
                <a:spcPct val="150000"/>
              </a:lnSpc>
            </a:pPr>
            <a:r>
              <a:rPr lang="en-IN" b="1"/>
              <a:t>Business Managers and Executives</a:t>
            </a:r>
            <a:endParaRPr lang="en-IN" sz="1800" dirty="0"/>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Text Placeholder 6">
            <a:extLst>
              <a:ext uri="{FF2B5EF4-FFF2-40B4-BE49-F238E27FC236}">
                <a16:creationId xmlns:a16="http://schemas.microsoft.com/office/drawing/2014/main" id="{A9C84912-7310-B965-9D06-5D7BCC85FF37}"/>
              </a:ext>
            </a:extLst>
          </p:cNvPr>
          <p:cNvSpPr txBox="1">
            <a:spLocks/>
          </p:cNvSpPr>
          <p:nvPr/>
        </p:nvSpPr>
        <p:spPr>
          <a:xfrm>
            <a:off x="752815" y="1636295"/>
            <a:ext cx="9027702" cy="4922212"/>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150000"/>
              </a:lnSpc>
            </a:pPr>
            <a:r>
              <a:rPr lang="en-GB" sz="2400" dirty="0"/>
              <a:t>VS-Code</a:t>
            </a:r>
          </a:p>
          <a:p>
            <a:pPr lvl="1">
              <a:lnSpc>
                <a:spcPct val="150000"/>
              </a:lnSpc>
            </a:pPr>
            <a:r>
              <a:rPr lang="en-GB" sz="2400" dirty="0"/>
              <a:t>Python Language</a:t>
            </a:r>
          </a:p>
          <a:p>
            <a:pPr lvl="1">
              <a:lnSpc>
                <a:spcPct val="150000"/>
              </a:lnSpc>
            </a:pPr>
            <a:r>
              <a:rPr lang="en-GB" sz="2400" dirty="0"/>
              <a:t>Pandas</a:t>
            </a:r>
          </a:p>
          <a:p>
            <a:pPr lvl="1">
              <a:lnSpc>
                <a:spcPct val="150000"/>
              </a:lnSpc>
            </a:pPr>
            <a:r>
              <a:rPr lang="en-GB" sz="2400" dirty="0"/>
              <a:t>NumPy</a:t>
            </a:r>
          </a:p>
          <a:p>
            <a:pPr lvl="1">
              <a:lnSpc>
                <a:spcPct val="150000"/>
              </a:lnSpc>
            </a:pPr>
            <a:r>
              <a:rPr lang="en-GB" sz="2400" dirty="0"/>
              <a:t>Matplotlib</a:t>
            </a:r>
            <a:endParaRPr lang="en-IN" sz="2400" dirty="0"/>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 Placeholder 1">
            <a:extLst>
              <a:ext uri="{FF2B5EF4-FFF2-40B4-BE49-F238E27FC236}">
                <a16:creationId xmlns:a16="http://schemas.microsoft.com/office/drawing/2014/main" id="{CE9E4B88-C6A5-4959-CED5-C2772137A65B}"/>
              </a:ext>
            </a:extLst>
          </p:cNvPr>
          <p:cNvSpPr txBox="1">
            <a:spLocks/>
          </p:cNvSpPr>
          <p:nvPr/>
        </p:nvSpPr>
        <p:spPr>
          <a:xfrm>
            <a:off x="512391" y="1353488"/>
            <a:ext cx="4275138" cy="477520"/>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a:t>What is Sales and Profit in different Region</a:t>
            </a:r>
            <a:endParaRPr lang="en-IN" dirty="0"/>
          </a:p>
        </p:txBody>
      </p:sp>
      <p:pic>
        <p:nvPicPr>
          <p:cNvPr id="7" name="Picture 6">
            <a:extLst>
              <a:ext uri="{FF2B5EF4-FFF2-40B4-BE49-F238E27FC236}">
                <a16:creationId xmlns:a16="http://schemas.microsoft.com/office/drawing/2014/main" id="{395BFDF2-FD37-5482-C9C3-3A477AC6EDED}"/>
              </a:ext>
            </a:extLst>
          </p:cNvPr>
          <p:cNvPicPr>
            <a:picLocks noChangeAspect="1"/>
          </p:cNvPicPr>
          <p:nvPr/>
        </p:nvPicPr>
        <p:blipFill>
          <a:blip r:embed="rId2"/>
          <a:stretch>
            <a:fillRect/>
          </a:stretch>
        </p:blipFill>
        <p:spPr>
          <a:xfrm>
            <a:off x="226967" y="1981188"/>
            <a:ext cx="4275138" cy="3523324"/>
          </a:xfrm>
          <a:prstGeom prst="rect">
            <a:avLst/>
          </a:prstGeom>
        </p:spPr>
      </p:pic>
      <p:pic>
        <p:nvPicPr>
          <p:cNvPr id="8" name="Picture 7">
            <a:extLst>
              <a:ext uri="{FF2B5EF4-FFF2-40B4-BE49-F238E27FC236}">
                <a16:creationId xmlns:a16="http://schemas.microsoft.com/office/drawing/2014/main" id="{C0A83541-9C39-3513-0F66-78C9605B5990}"/>
              </a:ext>
            </a:extLst>
          </p:cNvPr>
          <p:cNvPicPr>
            <a:picLocks noChangeAspect="1"/>
          </p:cNvPicPr>
          <p:nvPr/>
        </p:nvPicPr>
        <p:blipFill>
          <a:blip r:embed="rId3"/>
          <a:stretch>
            <a:fillRect/>
          </a:stretch>
        </p:blipFill>
        <p:spPr>
          <a:xfrm>
            <a:off x="4578875" y="1981188"/>
            <a:ext cx="4484989" cy="3523324"/>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par>
                                <p:cTn id="13" presetID="21"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Text Placeholder 1">
            <a:extLst>
              <a:ext uri="{FF2B5EF4-FFF2-40B4-BE49-F238E27FC236}">
                <a16:creationId xmlns:a16="http://schemas.microsoft.com/office/drawing/2014/main" id="{AB09175B-4B90-E6CC-2007-2CDDB3C26DDE}"/>
              </a:ext>
            </a:extLst>
          </p:cNvPr>
          <p:cNvSpPr txBox="1">
            <a:spLocks/>
          </p:cNvSpPr>
          <p:nvPr/>
        </p:nvSpPr>
        <p:spPr>
          <a:xfrm>
            <a:off x="710911" y="1401614"/>
            <a:ext cx="4275138" cy="477520"/>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a:t>What is Sales and Profit in different Region</a:t>
            </a:r>
            <a:endParaRPr lang="en-IN" dirty="0"/>
          </a:p>
        </p:txBody>
      </p:sp>
      <p:pic>
        <p:nvPicPr>
          <p:cNvPr id="3" name="Picture 2">
            <a:extLst>
              <a:ext uri="{FF2B5EF4-FFF2-40B4-BE49-F238E27FC236}">
                <a16:creationId xmlns:a16="http://schemas.microsoft.com/office/drawing/2014/main" id="{3D5120A5-7157-B911-662B-69B693EE418D}"/>
              </a:ext>
            </a:extLst>
          </p:cNvPr>
          <p:cNvPicPr>
            <a:picLocks noChangeAspect="1"/>
          </p:cNvPicPr>
          <p:nvPr/>
        </p:nvPicPr>
        <p:blipFill>
          <a:blip r:embed="rId2"/>
          <a:stretch>
            <a:fillRect/>
          </a:stretch>
        </p:blipFill>
        <p:spPr>
          <a:xfrm>
            <a:off x="415826" y="2097771"/>
            <a:ext cx="4425159" cy="3935289"/>
          </a:xfrm>
          <a:prstGeom prst="rect">
            <a:avLst/>
          </a:prstGeom>
        </p:spPr>
      </p:pic>
      <p:pic>
        <p:nvPicPr>
          <p:cNvPr id="4" name="Picture 3">
            <a:extLst>
              <a:ext uri="{FF2B5EF4-FFF2-40B4-BE49-F238E27FC236}">
                <a16:creationId xmlns:a16="http://schemas.microsoft.com/office/drawing/2014/main" id="{5574041A-07E0-D549-9B85-33057C97D8BF}"/>
              </a:ext>
            </a:extLst>
          </p:cNvPr>
          <p:cNvPicPr>
            <a:picLocks noChangeAspect="1"/>
          </p:cNvPicPr>
          <p:nvPr/>
        </p:nvPicPr>
        <p:blipFill>
          <a:blip r:embed="rId3"/>
          <a:stretch>
            <a:fillRect/>
          </a:stretch>
        </p:blipFill>
        <p:spPr>
          <a:xfrm>
            <a:off x="5082302" y="2097771"/>
            <a:ext cx="4229211" cy="3935289"/>
          </a:xfrm>
          <a:prstGeom prst="rect">
            <a:avLst/>
          </a:prstGeom>
        </p:spPr>
      </p:pic>
    </p:spTree>
    <p:extLst>
      <p:ext uri="{BB962C8B-B14F-4D97-AF65-F5344CB8AC3E}">
        <p14:creationId xmlns:p14="http://schemas.microsoft.com/office/powerpoint/2010/main" val="49865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par>
                                <p:cTn id="13" presetID="6"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538</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Franklin Gothic Book</vt:lpstr>
      <vt:lpstr>Franklin Gothic Demi</vt:lpstr>
      <vt:lpstr>ibm plex sans</vt:lpstr>
      <vt:lpstr>Söhne</vt:lpstr>
      <vt:lpstr>Wingdings 2</vt:lpstr>
      <vt:lpstr>DividendVTI</vt:lpstr>
      <vt:lpstr>Sample Superstore Sales Analysis</vt:lpstr>
      <vt:lpstr>OUTLINE</vt:lpstr>
      <vt:lpstr>Problem Statement</vt:lpstr>
      <vt:lpstr>Proposed Solution</vt:lpstr>
      <vt:lpstr>PowerPoint Presentation</vt:lpstr>
      <vt:lpstr>System  Approach</vt:lpstr>
      <vt:lpstr>Algorithm &amp; Deployment</vt:lpstr>
      <vt:lpstr>Result</vt:lpstr>
      <vt:lpstr>Result</vt:lpstr>
      <vt:lpstr>Result</vt:lpstr>
      <vt:lpstr>Result</vt:lpstr>
      <vt:lpstr>Result</vt:lpstr>
      <vt:lpstr>Result</vt:lpstr>
      <vt:lpstr>Conclusion</vt:lpstr>
      <vt:lpstr>course certificate 1 </vt:lpstr>
      <vt:lpstr>course certificate 2</vt:lpstr>
      <vt:lpstr>Feature 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ALOK KUMAR MAURYA</cp:lastModifiedBy>
  <cp:revision>22</cp:revision>
  <dcterms:created xsi:type="dcterms:W3CDTF">2021-05-26T16:50:10Z</dcterms:created>
  <dcterms:modified xsi:type="dcterms:W3CDTF">2024-03-21T04:12:15Z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