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34"/>
  </p:notesMasterIdLst>
  <p:handoutMasterIdLst>
    <p:handoutMasterId r:id="rId35"/>
  </p:handoutMasterIdLst>
  <p:sldIdLst>
    <p:sldId id="256" r:id="rId4"/>
    <p:sldId id="282" r:id="rId5"/>
    <p:sldId id="267" r:id="rId6"/>
    <p:sldId id="269" r:id="rId7"/>
    <p:sldId id="268" r:id="rId8"/>
    <p:sldId id="266" r:id="rId9"/>
    <p:sldId id="261" r:id="rId10"/>
    <p:sldId id="258" r:id="rId11"/>
    <p:sldId id="259" r:id="rId12"/>
    <p:sldId id="260" r:id="rId13"/>
    <p:sldId id="270" r:id="rId14"/>
    <p:sldId id="271" r:id="rId15"/>
    <p:sldId id="272" r:id="rId16"/>
    <p:sldId id="273" r:id="rId17"/>
    <p:sldId id="262" r:id="rId18"/>
    <p:sldId id="263" r:id="rId19"/>
    <p:sldId id="264" r:id="rId20"/>
    <p:sldId id="265" r:id="rId21"/>
    <p:sldId id="285" r:id="rId22"/>
    <p:sldId id="274" r:id="rId23"/>
    <p:sldId id="275" r:id="rId24"/>
    <p:sldId id="277" r:id="rId25"/>
    <p:sldId id="276" r:id="rId26"/>
    <p:sldId id="278" r:id="rId27"/>
    <p:sldId id="279" r:id="rId28"/>
    <p:sldId id="280" r:id="rId29"/>
    <p:sldId id="281" r:id="rId30"/>
    <p:sldId id="283" r:id="rId31"/>
    <p:sldId id="284" r:id="rId32"/>
    <p:sldId id="257" r:id="rId33"/>
  </p:sldIdLst>
  <p:sldSz cx="12192000" cy="6858000"/>
  <p:notesSz cx="9144000" cy="6858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71" autoAdjust="0"/>
    <p:restoredTop sz="94660"/>
  </p:normalViewPr>
  <p:slideViewPr>
    <p:cSldViewPr snapToGrid="0">
      <p:cViewPr varScale="1">
        <p:scale>
          <a:sx n="74" d="100"/>
          <a:sy n="74" d="100"/>
        </p:scale>
        <p:origin x="558" y="72"/>
      </p:cViewPr>
      <p:guideLst>
        <p:guide orient="horz" pos="2160"/>
        <p:guide pos="3840"/>
      </p:guideLst>
    </p:cSldViewPr>
  </p:slideViewPr>
  <p:notesTextViewPr>
    <p:cViewPr>
      <p:scale>
        <a:sx n="1" d="1"/>
        <a:sy n="1" d="1"/>
      </p:scale>
      <p:origin x="0" y="0"/>
    </p:cViewPr>
  </p:notesTextViewPr>
  <p:notesViewPr>
    <p:cSldViewPr snapToGrid="0">
      <p:cViewPr varScale="1">
        <p:scale>
          <a:sx n="69" d="100"/>
          <a:sy n="69" d="100"/>
        </p:scale>
        <p:origin x="1812"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3" Type="http://schemas.openxmlformats.org/officeDocument/2006/relationships/slideMaster" Target="slideMasters/slideMaster1.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pPr>
              <a:defRPr/>
            </a:pPr>
            <a:r>
              <a:rPr lang="en-IN"/>
              <a:t>SharePoint Development Team</a:t>
            </a:r>
          </a:p>
        </p:txBody>
      </p:sp>
      <p:sp>
        <p:nvSpPr>
          <p:cNvPr id="9" name="Header Placeholder 8"/>
          <p:cNvSpPr>
            <a:spLocks noGrp="1"/>
          </p:cNvSpPr>
          <p:nvPr>
            <p:ph type="hdr" sz="quarter"/>
          </p:nvPr>
        </p:nvSpPr>
        <p:spPr>
          <a:xfrm>
            <a:off x="0" y="0"/>
            <a:ext cx="3962400" cy="344488"/>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IN" altLang="en-US"/>
          </a:p>
        </p:txBody>
      </p:sp>
    </p:spTree>
    <p:extLst>
      <p:ext uri="{BB962C8B-B14F-4D97-AF65-F5344CB8AC3E}">
        <p14:creationId xmlns:p14="http://schemas.microsoft.com/office/powerpoint/2010/main" val="411903991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IN" altLang="en-US"/>
          </a:p>
        </p:txBody>
      </p:sp>
      <p:sp>
        <p:nvSpPr>
          <p:cNvPr id="3" name="Date Placeholder 2"/>
          <p:cNvSpPr>
            <a:spLocks noGrp="1"/>
          </p:cNvSpPr>
          <p:nvPr>
            <p:ph type="dt" idx="1"/>
          </p:nvPr>
        </p:nvSpPr>
        <p:spPr>
          <a:xfrm>
            <a:off x="5180013" y="0"/>
            <a:ext cx="3962400" cy="344488"/>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F7B9DF17-E3F1-47C8-B9F8-D29E68C29B3D}" type="datetimeFigureOut">
              <a:rPr lang="en-IN" altLang="en-US"/>
              <a:pPr/>
              <a:t>25-09-2018</a:t>
            </a:fld>
            <a:endParaRPr lang="en-IN" alt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pPr lvl="0"/>
            <a:endParaRPr lang="en-IN" noProof="0" dirty="0" smtClean="0"/>
          </a:p>
        </p:txBody>
      </p:sp>
      <p:sp>
        <p:nvSpPr>
          <p:cNvPr id="5" name="Notes Placeholder 4"/>
          <p:cNvSpPr>
            <a:spLocks noGrp="1"/>
          </p:cNvSpPr>
          <p:nvPr>
            <p:ph type="body" sz="quarter" idx="3"/>
          </p:nvPr>
        </p:nvSpPr>
        <p:spPr>
          <a:xfrm>
            <a:off x="914400" y="3300413"/>
            <a:ext cx="7315200" cy="2700337"/>
          </a:xfrm>
          <a:prstGeom prst="rect">
            <a:avLst/>
          </a:prstGeom>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IN" altLang="en-US" smtClean="0"/>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pPr>
              <a:defRPr/>
            </a:pPr>
            <a:r>
              <a:rPr lang="en-IN"/>
              <a:t>SharePoint Development Team</a:t>
            </a:r>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2C1947A-523B-430E-BC6C-9F5B6D53D06B}" type="slidenum">
              <a:rPr lang="en-IN" altLang="en-US"/>
              <a:pPr/>
              <a:t>‹#›</a:t>
            </a:fld>
            <a:endParaRPr lang="en-IN" altLang="en-US"/>
          </a:p>
        </p:txBody>
      </p:sp>
    </p:spTree>
    <p:extLst>
      <p:ext uri="{BB962C8B-B14F-4D97-AF65-F5344CB8AC3E}">
        <p14:creationId xmlns:p14="http://schemas.microsoft.com/office/powerpoint/2010/main" val="179281066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IN" altLang="en-US" smtClean="0"/>
          </a:p>
        </p:txBody>
      </p:sp>
    </p:spTree>
    <p:extLst>
      <p:ext uri="{BB962C8B-B14F-4D97-AF65-F5344CB8AC3E}">
        <p14:creationId xmlns:p14="http://schemas.microsoft.com/office/powerpoint/2010/main" val="3968614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IN" altLang="en-US" smtClean="0"/>
          </a:p>
        </p:txBody>
      </p:sp>
    </p:spTree>
    <p:extLst>
      <p:ext uri="{BB962C8B-B14F-4D97-AF65-F5344CB8AC3E}">
        <p14:creationId xmlns:p14="http://schemas.microsoft.com/office/powerpoint/2010/main" val="749005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Tree>
    <p:extLst>
      <p:ext uri="{BB962C8B-B14F-4D97-AF65-F5344CB8AC3E}">
        <p14:creationId xmlns:p14="http://schemas.microsoft.com/office/powerpoint/2010/main" val="3108477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fld id="{A64071A5-0BBD-4AC0-A1BF-1CB8EE55D74D}" type="datetime1">
              <a:rPr lang="en-IN" altLang="en-US"/>
              <a:pPr/>
              <a:t>25-09-2018</a:t>
            </a:fld>
            <a:endParaRPr lang="en-IN" altLang="en-US"/>
          </a:p>
        </p:txBody>
      </p:sp>
      <p:sp>
        <p:nvSpPr>
          <p:cNvPr id="5" name="Footer Placeholder 4"/>
          <p:cNvSpPr>
            <a:spLocks noGrp="1"/>
          </p:cNvSpPr>
          <p:nvPr>
            <p:ph type="ftr" sz="quarter" idx="11"/>
          </p:nvPr>
        </p:nvSpPr>
        <p:spPr/>
        <p:txBody>
          <a:bodyPr/>
          <a:lstStyle>
            <a:lvl1pPr>
              <a:defRPr/>
            </a:lvl1pPr>
          </a:lstStyle>
          <a:p>
            <a:r>
              <a:rPr lang="en-US" altLang="en-US"/>
              <a:t>SharePoint Development Team - RCP 3C Grd Flr</a:t>
            </a:r>
            <a:endParaRPr lang="en-IN" altLang="en-US"/>
          </a:p>
        </p:txBody>
      </p:sp>
      <p:sp>
        <p:nvSpPr>
          <p:cNvPr id="6" name="Slide Number Placeholder 5"/>
          <p:cNvSpPr>
            <a:spLocks noGrp="1"/>
          </p:cNvSpPr>
          <p:nvPr>
            <p:ph type="sldNum" sz="quarter" idx="12"/>
          </p:nvPr>
        </p:nvSpPr>
        <p:spPr/>
        <p:txBody>
          <a:bodyPr/>
          <a:lstStyle>
            <a:lvl1pPr>
              <a:defRPr/>
            </a:lvl1pPr>
          </a:lstStyle>
          <a:p>
            <a:fld id="{BA6E9295-0B4D-4121-A299-DB43BE574B48}" type="slidenum">
              <a:rPr lang="en-IN" altLang="en-US"/>
              <a:pPr/>
              <a:t>‹#›</a:t>
            </a:fld>
            <a:endParaRPr lang="en-IN" altLang="en-US"/>
          </a:p>
        </p:txBody>
      </p:sp>
    </p:spTree>
    <p:extLst>
      <p:ext uri="{BB962C8B-B14F-4D97-AF65-F5344CB8AC3E}">
        <p14:creationId xmlns:p14="http://schemas.microsoft.com/office/powerpoint/2010/main" val="3956218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fld id="{1964E404-D698-4B84-A813-A89684966EA8}" type="datetime1">
              <a:rPr lang="en-IN" altLang="en-US"/>
              <a:pPr/>
              <a:t>25-09-2018</a:t>
            </a:fld>
            <a:endParaRPr lang="en-IN" altLang="en-US"/>
          </a:p>
        </p:txBody>
      </p:sp>
      <p:sp>
        <p:nvSpPr>
          <p:cNvPr id="5" name="Footer Placeholder 4"/>
          <p:cNvSpPr>
            <a:spLocks noGrp="1"/>
          </p:cNvSpPr>
          <p:nvPr>
            <p:ph type="ftr" sz="quarter" idx="11"/>
          </p:nvPr>
        </p:nvSpPr>
        <p:spPr/>
        <p:txBody>
          <a:bodyPr/>
          <a:lstStyle>
            <a:lvl1pPr>
              <a:defRPr/>
            </a:lvl1pPr>
          </a:lstStyle>
          <a:p>
            <a:r>
              <a:rPr lang="en-US" altLang="en-US"/>
              <a:t>SharePoint Development Team - RCP 3C Grd Flr</a:t>
            </a:r>
            <a:endParaRPr lang="en-IN" altLang="en-US"/>
          </a:p>
        </p:txBody>
      </p:sp>
      <p:sp>
        <p:nvSpPr>
          <p:cNvPr id="6" name="Slide Number Placeholder 5"/>
          <p:cNvSpPr>
            <a:spLocks noGrp="1"/>
          </p:cNvSpPr>
          <p:nvPr>
            <p:ph type="sldNum" sz="quarter" idx="12"/>
          </p:nvPr>
        </p:nvSpPr>
        <p:spPr/>
        <p:txBody>
          <a:bodyPr/>
          <a:lstStyle>
            <a:lvl1pPr>
              <a:defRPr/>
            </a:lvl1pPr>
          </a:lstStyle>
          <a:p>
            <a:fld id="{090ABBFD-E433-4E77-B034-BE35C274D048}" type="slidenum">
              <a:rPr lang="en-IN" altLang="en-US"/>
              <a:pPr/>
              <a:t>‹#›</a:t>
            </a:fld>
            <a:endParaRPr lang="en-IN" altLang="en-US"/>
          </a:p>
        </p:txBody>
      </p:sp>
    </p:spTree>
    <p:extLst>
      <p:ext uri="{BB962C8B-B14F-4D97-AF65-F5344CB8AC3E}">
        <p14:creationId xmlns:p14="http://schemas.microsoft.com/office/powerpoint/2010/main" val="890279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804841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CCC49FFF-1953-4D4A-99A9-D59DB866C3FC}" type="datetime1">
              <a:rPr lang="en-IN" altLang="en-US"/>
              <a:pPr/>
              <a:t>25-09-2018</a:t>
            </a:fld>
            <a:endParaRPr lang="en-IN" altLang="en-US"/>
          </a:p>
        </p:txBody>
      </p:sp>
      <p:sp>
        <p:nvSpPr>
          <p:cNvPr id="5" name="Footer Placeholder 4"/>
          <p:cNvSpPr>
            <a:spLocks noGrp="1"/>
          </p:cNvSpPr>
          <p:nvPr>
            <p:ph type="ftr" sz="quarter" idx="11"/>
          </p:nvPr>
        </p:nvSpPr>
        <p:spPr/>
        <p:txBody>
          <a:bodyPr/>
          <a:lstStyle>
            <a:lvl1pPr>
              <a:defRPr/>
            </a:lvl1pPr>
          </a:lstStyle>
          <a:p>
            <a:r>
              <a:rPr lang="en-US" altLang="en-US"/>
              <a:t>SharePoint Development Team - RCP 3C Grd Flr</a:t>
            </a:r>
            <a:endParaRPr lang="en-IN" altLang="en-US"/>
          </a:p>
        </p:txBody>
      </p:sp>
      <p:sp>
        <p:nvSpPr>
          <p:cNvPr id="6" name="Slide Number Placeholder 5"/>
          <p:cNvSpPr>
            <a:spLocks noGrp="1"/>
          </p:cNvSpPr>
          <p:nvPr>
            <p:ph type="sldNum" sz="quarter" idx="12"/>
          </p:nvPr>
        </p:nvSpPr>
        <p:spPr/>
        <p:txBody>
          <a:bodyPr/>
          <a:lstStyle>
            <a:lvl1pPr>
              <a:defRPr/>
            </a:lvl1pPr>
          </a:lstStyle>
          <a:p>
            <a:fld id="{9D6F1A45-455F-4CD6-BC84-8D32628AB976}" type="slidenum">
              <a:rPr lang="en-IN" altLang="en-US"/>
              <a:pPr/>
              <a:t>‹#›</a:t>
            </a:fld>
            <a:endParaRPr lang="en-IN" altLang="en-US"/>
          </a:p>
        </p:txBody>
      </p:sp>
    </p:spTree>
    <p:extLst>
      <p:ext uri="{BB962C8B-B14F-4D97-AF65-F5344CB8AC3E}">
        <p14:creationId xmlns:p14="http://schemas.microsoft.com/office/powerpoint/2010/main" val="1631824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3"/>
          <p:cNvSpPr>
            <a:spLocks noGrp="1"/>
          </p:cNvSpPr>
          <p:nvPr>
            <p:ph type="dt" sz="half" idx="10"/>
          </p:nvPr>
        </p:nvSpPr>
        <p:spPr/>
        <p:txBody>
          <a:bodyPr/>
          <a:lstStyle>
            <a:lvl1pPr>
              <a:defRPr/>
            </a:lvl1pPr>
          </a:lstStyle>
          <a:p>
            <a:fld id="{72BF153D-28C4-47BF-AA9E-C4D20981C5A5}" type="datetime1">
              <a:rPr lang="en-IN" altLang="en-US"/>
              <a:pPr/>
              <a:t>25-09-2018</a:t>
            </a:fld>
            <a:endParaRPr lang="en-IN" altLang="en-US"/>
          </a:p>
        </p:txBody>
      </p:sp>
      <p:sp>
        <p:nvSpPr>
          <p:cNvPr id="6" name="Footer Placeholder 4"/>
          <p:cNvSpPr>
            <a:spLocks noGrp="1"/>
          </p:cNvSpPr>
          <p:nvPr>
            <p:ph type="ftr" sz="quarter" idx="11"/>
          </p:nvPr>
        </p:nvSpPr>
        <p:spPr/>
        <p:txBody>
          <a:bodyPr/>
          <a:lstStyle>
            <a:lvl1pPr>
              <a:defRPr/>
            </a:lvl1pPr>
          </a:lstStyle>
          <a:p>
            <a:r>
              <a:rPr lang="en-US" altLang="en-US"/>
              <a:t>SharePoint Development Team - RCP 3C Grd Flr</a:t>
            </a:r>
            <a:endParaRPr lang="en-IN" altLang="en-US"/>
          </a:p>
        </p:txBody>
      </p:sp>
      <p:sp>
        <p:nvSpPr>
          <p:cNvPr id="7" name="Slide Number Placeholder 5"/>
          <p:cNvSpPr>
            <a:spLocks noGrp="1"/>
          </p:cNvSpPr>
          <p:nvPr>
            <p:ph type="sldNum" sz="quarter" idx="12"/>
          </p:nvPr>
        </p:nvSpPr>
        <p:spPr/>
        <p:txBody>
          <a:bodyPr/>
          <a:lstStyle>
            <a:lvl1pPr>
              <a:defRPr/>
            </a:lvl1pPr>
          </a:lstStyle>
          <a:p>
            <a:fld id="{B0D7041A-B7DC-4619-B749-B171C6D10B44}" type="slidenum">
              <a:rPr lang="en-IN" altLang="en-US"/>
              <a:pPr/>
              <a:t>‹#›</a:t>
            </a:fld>
            <a:endParaRPr lang="en-IN" altLang="en-US"/>
          </a:p>
        </p:txBody>
      </p:sp>
    </p:spTree>
    <p:extLst>
      <p:ext uri="{BB962C8B-B14F-4D97-AF65-F5344CB8AC3E}">
        <p14:creationId xmlns:p14="http://schemas.microsoft.com/office/powerpoint/2010/main" val="3902982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3"/>
          <p:cNvSpPr>
            <a:spLocks noGrp="1"/>
          </p:cNvSpPr>
          <p:nvPr>
            <p:ph type="dt" sz="half" idx="10"/>
          </p:nvPr>
        </p:nvSpPr>
        <p:spPr/>
        <p:txBody>
          <a:bodyPr/>
          <a:lstStyle>
            <a:lvl1pPr>
              <a:defRPr/>
            </a:lvl1pPr>
          </a:lstStyle>
          <a:p>
            <a:fld id="{70C26A71-B72E-4FD3-A572-1B22B7C682A3}" type="datetime1">
              <a:rPr lang="en-IN" altLang="en-US"/>
              <a:pPr/>
              <a:t>25-09-2018</a:t>
            </a:fld>
            <a:endParaRPr lang="en-IN" altLang="en-US"/>
          </a:p>
        </p:txBody>
      </p:sp>
      <p:sp>
        <p:nvSpPr>
          <p:cNvPr id="8" name="Footer Placeholder 4"/>
          <p:cNvSpPr>
            <a:spLocks noGrp="1"/>
          </p:cNvSpPr>
          <p:nvPr>
            <p:ph type="ftr" sz="quarter" idx="11"/>
          </p:nvPr>
        </p:nvSpPr>
        <p:spPr/>
        <p:txBody>
          <a:bodyPr/>
          <a:lstStyle>
            <a:lvl1pPr>
              <a:defRPr/>
            </a:lvl1pPr>
          </a:lstStyle>
          <a:p>
            <a:r>
              <a:rPr lang="en-US" altLang="en-US"/>
              <a:t>SharePoint Development Team - RCP 3C Grd Flr</a:t>
            </a:r>
            <a:endParaRPr lang="en-IN" altLang="en-US"/>
          </a:p>
        </p:txBody>
      </p:sp>
      <p:sp>
        <p:nvSpPr>
          <p:cNvPr id="9" name="Slide Number Placeholder 5"/>
          <p:cNvSpPr>
            <a:spLocks noGrp="1"/>
          </p:cNvSpPr>
          <p:nvPr>
            <p:ph type="sldNum" sz="quarter" idx="12"/>
          </p:nvPr>
        </p:nvSpPr>
        <p:spPr/>
        <p:txBody>
          <a:bodyPr/>
          <a:lstStyle>
            <a:lvl1pPr>
              <a:defRPr/>
            </a:lvl1pPr>
          </a:lstStyle>
          <a:p>
            <a:fld id="{DEFAE692-0244-4A17-9DF2-DAF660D3C24F}" type="slidenum">
              <a:rPr lang="en-IN" altLang="en-US"/>
              <a:pPr/>
              <a:t>‹#›</a:t>
            </a:fld>
            <a:endParaRPr lang="en-IN" altLang="en-US"/>
          </a:p>
        </p:txBody>
      </p:sp>
    </p:spTree>
    <p:extLst>
      <p:ext uri="{BB962C8B-B14F-4D97-AF65-F5344CB8AC3E}">
        <p14:creationId xmlns:p14="http://schemas.microsoft.com/office/powerpoint/2010/main" val="1971009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3"/>
          <p:cNvSpPr>
            <a:spLocks noGrp="1"/>
          </p:cNvSpPr>
          <p:nvPr>
            <p:ph type="dt" sz="half" idx="10"/>
          </p:nvPr>
        </p:nvSpPr>
        <p:spPr/>
        <p:txBody>
          <a:bodyPr/>
          <a:lstStyle>
            <a:lvl1pPr>
              <a:defRPr/>
            </a:lvl1pPr>
          </a:lstStyle>
          <a:p>
            <a:fld id="{2D57988E-DFF2-42CD-8C73-303E03AE720C}" type="datetime1">
              <a:rPr lang="en-IN" altLang="en-US"/>
              <a:pPr/>
              <a:t>25-09-2018</a:t>
            </a:fld>
            <a:endParaRPr lang="en-IN" altLang="en-US"/>
          </a:p>
        </p:txBody>
      </p:sp>
      <p:sp>
        <p:nvSpPr>
          <p:cNvPr id="4" name="Footer Placeholder 4"/>
          <p:cNvSpPr>
            <a:spLocks noGrp="1"/>
          </p:cNvSpPr>
          <p:nvPr>
            <p:ph type="ftr" sz="quarter" idx="11"/>
          </p:nvPr>
        </p:nvSpPr>
        <p:spPr/>
        <p:txBody>
          <a:bodyPr/>
          <a:lstStyle>
            <a:lvl1pPr>
              <a:defRPr/>
            </a:lvl1pPr>
          </a:lstStyle>
          <a:p>
            <a:r>
              <a:rPr lang="en-US" altLang="en-US"/>
              <a:t>SharePoint Development Team - RCP 3C Grd Flr</a:t>
            </a:r>
            <a:endParaRPr lang="en-IN" altLang="en-US"/>
          </a:p>
        </p:txBody>
      </p:sp>
      <p:sp>
        <p:nvSpPr>
          <p:cNvPr id="5" name="Slide Number Placeholder 5"/>
          <p:cNvSpPr>
            <a:spLocks noGrp="1"/>
          </p:cNvSpPr>
          <p:nvPr>
            <p:ph type="sldNum" sz="quarter" idx="12"/>
          </p:nvPr>
        </p:nvSpPr>
        <p:spPr/>
        <p:txBody>
          <a:bodyPr/>
          <a:lstStyle>
            <a:lvl1pPr>
              <a:defRPr/>
            </a:lvl1pPr>
          </a:lstStyle>
          <a:p>
            <a:fld id="{A2B04566-62CB-4D1E-BB25-C9C73A403597}" type="slidenum">
              <a:rPr lang="en-IN" altLang="en-US"/>
              <a:pPr/>
              <a:t>‹#›</a:t>
            </a:fld>
            <a:endParaRPr lang="en-IN" altLang="en-US"/>
          </a:p>
        </p:txBody>
      </p:sp>
    </p:spTree>
    <p:extLst>
      <p:ext uri="{BB962C8B-B14F-4D97-AF65-F5344CB8AC3E}">
        <p14:creationId xmlns:p14="http://schemas.microsoft.com/office/powerpoint/2010/main" val="4090090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B2633274-227A-439B-ADD8-AAF0313F6750}" type="datetime1">
              <a:rPr lang="en-IN" altLang="en-US"/>
              <a:pPr/>
              <a:t>25-09-2018</a:t>
            </a:fld>
            <a:endParaRPr lang="en-IN" altLang="en-US"/>
          </a:p>
        </p:txBody>
      </p:sp>
      <p:sp>
        <p:nvSpPr>
          <p:cNvPr id="3" name="Footer Placeholder 4"/>
          <p:cNvSpPr>
            <a:spLocks noGrp="1"/>
          </p:cNvSpPr>
          <p:nvPr>
            <p:ph type="ftr" sz="quarter" idx="11"/>
          </p:nvPr>
        </p:nvSpPr>
        <p:spPr/>
        <p:txBody>
          <a:bodyPr/>
          <a:lstStyle>
            <a:lvl1pPr>
              <a:defRPr/>
            </a:lvl1pPr>
          </a:lstStyle>
          <a:p>
            <a:r>
              <a:rPr lang="en-US" altLang="en-US"/>
              <a:t>SharePoint Development Team - RCP 3C Grd Flr</a:t>
            </a:r>
            <a:endParaRPr lang="en-IN" altLang="en-US"/>
          </a:p>
        </p:txBody>
      </p:sp>
      <p:sp>
        <p:nvSpPr>
          <p:cNvPr id="4" name="Slide Number Placeholder 5"/>
          <p:cNvSpPr>
            <a:spLocks noGrp="1"/>
          </p:cNvSpPr>
          <p:nvPr>
            <p:ph type="sldNum" sz="quarter" idx="12"/>
          </p:nvPr>
        </p:nvSpPr>
        <p:spPr/>
        <p:txBody>
          <a:bodyPr/>
          <a:lstStyle>
            <a:lvl1pPr>
              <a:defRPr/>
            </a:lvl1pPr>
          </a:lstStyle>
          <a:p>
            <a:fld id="{7105E6B5-B21A-4369-BA66-5ACB3D8D3E6A}" type="slidenum">
              <a:rPr lang="en-IN" altLang="en-US"/>
              <a:pPr/>
              <a:t>‹#›</a:t>
            </a:fld>
            <a:endParaRPr lang="en-IN" altLang="en-US"/>
          </a:p>
        </p:txBody>
      </p:sp>
    </p:spTree>
    <p:extLst>
      <p:ext uri="{BB962C8B-B14F-4D97-AF65-F5344CB8AC3E}">
        <p14:creationId xmlns:p14="http://schemas.microsoft.com/office/powerpoint/2010/main" val="2528657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6B9CC858-3524-459A-8FD7-54DC9E0D070D}" type="datetime1">
              <a:rPr lang="en-IN" altLang="en-US"/>
              <a:pPr/>
              <a:t>25-09-2018</a:t>
            </a:fld>
            <a:endParaRPr lang="en-IN" altLang="en-US"/>
          </a:p>
        </p:txBody>
      </p:sp>
      <p:sp>
        <p:nvSpPr>
          <p:cNvPr id="6" name="Footer Placeholder 4"/>
          <p:cNvSpPr>
            <a:spLocks noGrp="1"/>
          </p:cNvSpPr>
          <p:nvPr>
            <p:ph type="ftr" sz="quarter" idx="11"/>
          </p:nvPr>
        </p:nvSpPr>
        <p:spPr/>
        <p:txBody>
          <a:bodyPr/>
          <a:lstStyle>
            <a:lvl1pPr>
              <a:defRPr/>
            </a:lvl1pPr>
          </a:lstStyle>
          <a:p>
            <a:r>
              <a:rPr lang="en-US" altLang="en-US"/>
              <a:t>SharePoint Development Team - RCP 3C Grd Flr</a:t>
            </a:r>
            <a:endParaRPr lang="en-IN" altLang="en-US"/>
          </a:p>
        </p:txBody>
      </p:sp>
      <p:sp>
        <p:nvSpPr>
          <p:cNvPr id="7" name="Slide Number Placeholder 5"/>
          <p:cNvSpPr>
            <a:spLocks noGrp="1"/>
          </p:cNvSpPr>
          <p:nvPr>
            <p:ph type="sldNum" sz="quarter" idx="12"/>
          </p:nvPr>
        </p:nvSpPr>
        <p:spPr/>
        <p:txBody>
          <a:bodyPr/>
          <a:lstStyle>
            <a:lvl1pPr>
              <a:defRPr/>
            </a:lvl1pPr>
          </a:lstStyle>
          <a:p>
            <a:fld id="{CDC3AAE3-C38C-4E54-97C3-AAD3319FDC7E}" type="slidenum">
              <a:rPr lang="en-IN" altLang="en-US"/>
              <a:pPr/>
              <a:t>‹#›</a:t>
            </a:fld>
            <a:endParaRPr lang="en-IN" altLang="en-US"/>
          </a:p>
        </p:txBody>
      </p:sp>
    </p:spTree>
    <p:extLst>
      <p:ext uri="{BB962C8B-B14F-4D97-AF65-F5344CB8AC3E}">
        <p14:creationId xmlns:p14="http://schemas.microsoft.com/office/powerpoint/2010/main" val="1516834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dirty="0" smtClean="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D1EA724C-2A73-45EE-BA2C-D8F30D58924E}" type="datetime1">
              <a:rPr lang="en-IN" altLang="en-US"/>
              <a:pPr/>
              <a:t>25-09-2018</a:t>
            </a:fld>
            <a:endParaRPr lang="en-IN" altLang="en-US"/>
          </a:p>
        </p:txBody>
      </p:sp>
      <p:sp>
        <p:nvSpPr>
          <p:cNvPr id="6" name="Footer Placeholder 4"/>
          <p:cNvSpPr>
            <a:spLocks noGrp="1"/>
          </p:cNvSpPr>
          <p:nvPr>
            <p:ph type="ftr" sz="quarter" idx="11"/>
          </p:nvPr>
        </p:nvSpPr>
        <p:spPr/>
        <p:txBody>
          <a:bodyPr/>
          <a:lstStyle>
            <a:lvl1pPr>
              <a:defRPr/>
            </a:lvl1pPr>
          </a:lstStyle>
          <a:p>
            <a:r>
              <a:rPr lang="en-US" altLang="en-US"/>
              <a:t>SharePoint Development Team - RCP 3C Grd Flr</a:t>
            </a:r>
            <a:endParaRPr lang="en-IN" altLang="en-US"/>
          </a:p>
        </p:txBody>
      </p:sp>
      <p:sp>
        <p:nvSpPr>
          <p:cNvPr id="7" name="Slide Number Placeholder 5"/>
          <p:cNvSpPr>
            <a:spLocks noGrp="1"/>
          </p:cNvSpPr>
          <p:nvPr>
            <p:ph type="sldNum" sz="quarter" idx="12"/>
          </p:nvPr>
        </p:nvSpPr>
        <p:spPr/>
        <p:txBody>
          <a:bodyPr/>
          <a:lstStyle>
            <a:lvl1pPr>
              <a:defRPr/>
            </a:lvl1pPr>
          </a:lstStyle>
          <a:p>
            <a:fld id="{6947459A-6597-403F-9AB6-0B142116D21F}" type="slidenum">
              <a:rPr lang="en-IN" altLang="en-US"/>
              <a:pPr/>
              <a:t>‹#›</a:t>
            </a:fld>
            <a:endParaRPr lang="en-IN" altLang="en-US"/>
          </a:p>
        </p:txBody>
      </p:sp>
    </p:spTree>
    <p:extLst>
      <p:ext uri="{BB962C8B-B14F-4D97-AF65-F5344CB8AC3E}">
        <p14:creationId xmlns:p14="http://schemas.microsoft.com/office/powerpoint/2010/main" val="2900594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IN" altLang="en-US" smtClean="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IN" altLang="en-US" smtClean="0"/>
          </a:p>
        </p:txBody>
      </p:sp>
      <p:sp>
        <p:nvSpPr>
          <p:cNvPr id="4" name="Date Placeholder 3"/>
          <p:cNvSpPr>
            <a:spLocks noGrp="1"/>
          </p:cNvSpPr>
          <p:nvPr>
            <p:ph type="dt" sz="half" idx="2"/>
          </p:nvPr>
        </p:nvSpPr>
        <p:spPr>
          <a:xfrm>
            <a:off x="838200" y="6356350"/>
            <a:ext cx="27432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fld id="{3F187C3F-24CB-4284-AB9E-C8D1CE3C41B3}" type="datetime1">
              <a:rPr lang="en-IN" altLang="en-US"/>
              <a:pPr/>
              <a:t>25-09-2018</a:t>
            </a:fld>
            <a:endParaRPr lang="en-I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defRPr>
            </a:lvl1pPr>
          </a:lstStyle>
          <a:p>
            <a:r>
              <a:rPr lang="en-US" altLang="en-US"/>
              <a:t>SharePoint Development Team - RCP 3C Grd Flr</a:t>
            </a:r>
            <a:endParaRPr lang="en-I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4D33618F-0D0E-471B-B44C-B03C5E9F2FEF}" type="slidenum">
              <a:rPr lang="en-IN" altLang="en-US"/>
              <a:pPr/>
              <a:t>‹#›</a:t>
            </a:fld>
            <a:endParaRPr lang="en-IN" altLang="en-US"/>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iming>
    <p:tnLst>
      <p:par>
        <p:cTn id="1" dur="indefinite" restart="never" nodeType="tmRoot"/>
      </p:par>
    </p:tnLst>
  </p:timing>
  <p:hf sldNum="0" hd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odata.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michaelsoriano.com/understanding-sharepoint-rest-api-part-1-selecting-items/" TargetMode="External"/><Relationship Id="rId2" Type="http://schemas.openxmlformats.org/officeDocument/2006/relationships/hyperlink" Target="https://msdn.microsoft.com/en-us/library/office/fp142380.aspx" TargetMode="External"/><Relationship Id="rId1" Type="http://schemas.openxmlformats.org/officeDocument/2006/relationships/slideLayout" Target="../slideLayouts/slideLayout2.xml"/><Relationship Id="rId5" Type="http://schemas.openxmlformats.org/officeDocument/2006/relationships/hyperlink" Target="https://msdn.microsoft.com/en-us/library/office/jj163876.aspx" TargetMode="External"/><Relationship Id="rId4" Type="http://schemas.openxmlformats.org/officeDocument/2006/relationships/hyperlink" Target="http://www.ics.uci.edu/~fielding/pubs/dissertation/rest_arch_style.ht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Subtitle 2"/>
          <p:cNvSpPr>
            <a:spLocks noGrp="1"/>
          </p:cNvSpPr>
          <p:nvPr>
            <p:ph type="subTitle" idx="1"/>
          </p:nvPr>
        </p:nvSpPr>
        <p:spPr>
          <a:xfrm>
            <a:off x="815975" y="1065213"/>
            <a:ext cx="10550525" cy="5291137"/>
          </a:xfrm>
        </p:spPr>
        <p:txBody>
          <a:bodyPr/>
          <a:lstStyle/>
          <a:p>
            <a:pPr marL="287338" indent="-215900" algn="l" eaLnBrk="1" hangingPunct="1">
              <a:lnSpc>
                <a:spcPct val="100000"/>
              </a:lnSpc>
              <a:spcBef>
                <a:spcPts val="600"/>
              </a:spcBef>
              <a:buFont typeface="Arial" panose="020B0604020202020204" pitchFamily="34" charset="0"/>
              <a:buChar char="•"/>
            </a:pPr>
            <a:r>
              <a:rPr lang="en-US" altLang="en-US" sz="2000" smtClean="0"/>
              <a:t>What is REST?</a:t>
            </a:r>
          </a:p>
          <a:p>
            <a:pPr marL="287338" indent="-215900" algn="l" eaLnBrk="1" hangingPunct="1">
              <a:lnSpc>
                <a:spcPct val="100000"/>
              </a:lnSpc>
              <a:spcBef>
                <a:spcPts val="600"/>
              </a:spcBef>
              <a:buFont typeface="Arial" panose="020B0604020202020204" pitchFamily="34" charset="0"/>
              <a:buChar char="•"/>
            </a:pPr>
            <a:r>
              <a:rPr lang="en-US" altLang="en-US" sz="2000" smtClean="0"/>
              <a:t>What is REST API?</a:t>
            </a:r>
          </a:p>
          <a:p>
            <a:pPr marL="287338" indent="-215900" algn="l" eaLnBrk="1" hangingPunct="1">
              <a:lnSpc>
                <a:spcPct val="100000"/>
              </a:lnSpc>
              <a:spcBef>
                <a:spcPts val="600"/>
              </a:spcBef>
              <a:buFont typeface="Arial" panose="020B0604020202020204" pitchFamily="34" charset="0"/>
              <a:buChar char="•"/>
            </a:pPr>
            <a:r>
              <a:rPr lang="en-US" altLang="en-US" sz="2000" smtClean="0"/>
              <a:t>REST API - Architectural Constraints</a:t>
            </a:r>
          </a:p>
          <a:p>
            <a:pPr marL="287338" indent="-215900" algn="l" eaLnBrk="1" hangingPunct="1">
              <a:lnSpc>
                <a:spcPct val="100000"/>
              </a:lnSpc>
              <a:spcBef>
                <a:spcPts val="600"/>
              </a:spcBef>
              <a:buFont typeface="Arial" panose="020B0604020202020204" pitchFamily="34" charset="0"/>
              <a:buChar char="•"/>
            </a:pPr>
            <a:r>
              <a:rPr lang="en-US" altLang="en-US" sz="2000" smtClean="0"/>
              <a:t>REST API or SOAP</a:t>
            </a:r>
          </a:p>
          <a:p>
            <a:pPr marL="287338" indent="-215900" algn="l" eaLnBrk="1" hangingPunct="1">
              <a:lnSpc>
                <a:spcPct val="100000"/>
              </a:lnSpc>
              <a:spcBef>
                <a:spcPts val="600"/>
              </a:spcBef>
              <a:buFont typeface="Arial" panose="020B0604020202020204" pitchFamily="34" charset="0"/>
              <a:buChar char="•"/>
            </a:pPr>
            <a:r>
              <a:rPr lang="en-US" altLang="en-US" sz="2000" smtClean="0"/>
              <a:t>REST in SharePoint</a:t>
            </a:r>
          </a:p>
          <a:p>
            <a:pPr marL="287338" indent="-215900" algn="l" eaLnBrk="1" hangingPunct="1">
              <a:lnSpc>
                <a:spcPct val="100000"/>
              </a:lnSpc>
              <a:spcBef>
                <a:spcPts val="600"/>
              </a:spcBef>
              <a:buFont typeface="Arial" panose="020B0604020202020204" pitchFamily="34" charset="0"/>
              <a:buChar char="•"/>
            </a:pPr>
            <a:r>
              <a:rPr lang="en-US" altLang="en-US" sz="2000" smtClean="0"/>
              <a:t>How the SharePoint 2013 REST service works</a:t>
            </a:r>
          </a:p>
          <a:p>
            <a:pPr marL="287338" indent="-215900" algn="l" eaLnBrk="1" hangingPunct="1">
              <a:lnSpc>
                <a:spcPct val="100000"/>
              </a:lnSpc>
              <a:spcBef>
                <a:spcPts val="600"/>
              </a:spcBef>
              <a:buFont typeface="Arial" panose="020B0604020202020204" pitchFamily="34" charset="0"/>
              <a:buChar char="•"/>
            </a:pPr>
            <a:r>
              <a:rPr lang="en-US" altLang="en-US" sz="2000" smtClean="0"/>
              <a:t>SharePoint REST API</a:t>
            </a:r>
          </a:p>
          <a:p>
            <a:pPr marL="287338" indent="-215900" algn="l" eaLnBrk="1" hangingPunct="1">
              <a:lnSpc>
                <a:spcPct val="100000"/>
              </a:lnSpc>
              <a:spcBef>
                <a:spcPts val="600"/>
              </a:spcBef>
              <a:buFont typeface="Arial" panose="020B0604020202020204" pitchFamily="34" charset="0"/>
              <a:buChar char="•"/>
            </a:pPr>
            <a:r>
              <a:rPr lang="en-US" altLang="en-US" sz="2000" smtClean="0"/>
              <a:t>Properties Used in Rest API</a:t>
            </a:r>
          </a:p>
          <a:p>
            <a:pPr marL="287338" indent="-215900" algn="l" eaLnBrk="1" hangingPunct="1">
              <a:lnSpc>
                <a:spcPct val="100000"/>
              </a:lnSpc>
              <a:spcBef>
                <a:spcPts val="600"/>
              </a:spcBef>
              <a:buFont typeface="Arial" panose="020B0604020202020204" pitchFamily="34" charset="0"/>
              <a:buChar char="•"/>
            </a:pPr>
            <a:r>
              <a:rPr lang="en-US" altLang="en-US" sz="2000" smtClean="0"/>
              <a:t>Options for Filtering and Sorting Data</a:t>
            </a:r>
          </a:p>
          <a:p>
            <a:pPr marL="287338" indent="-215900" algn="l" eaLnBrk="1" hangingPunct="1">
              <a:lnSpc>
                <a:spcPct val="100000"/>
              </a:lnSpc>
              <a:spcBef>
                <a:spcPts val="600"/>
              </a:spcBef>
              <a:buFont typeface="Arial" panose="020B0604020202020204" pitchFamily="34" charset="0"/>
              <a:buChar char="•"/>
            </a:pPr>
            <a:r>
              <a:rPr lang="en-US" altLang="en-US" sz="2000" smtClean="0"/>
              <a:t>Understanding SharePoint’s REST API</a:t>
            </a:r>
          </a:p>
          <a:p>
            <a:pPr marL="287338" indent="-215900" algn="l" eaLnBrk="1" hangingPunct="1">
              <a:lnSpc>
                <a:spcPct val="100000"/>
              </a:lnSpc>
              <a:spcBef>
                <a:spcPts val="600"/>
              </a:spcBef>
              <a:buFont typeface="Arial" panose="020B0604020202020204" pitchFamily="34" charset="0"/>
              <a:buChar char="•"/>
            </a:pPr>
            <a:r>
              <a:rPr lang="en-US" altLang="en-US" sz="2000" smtClean="0"/>
              <a:t>CAML in REST API</a:t>
            </a:r>
          </a:p>
          <a:p>
            <a:pPr marL="287338" indent="-215900" algn="l" eaLnBrk="1" hangingPunct="1">
              <a:lnSpc>
                <a:spcPct val="100000"/>
              </a:lnSpc>
              <a:spcBef>
                <a:spcPts val="600"/>
              </a:spcBef>
              <a:buFont typeface="Arial" panose="020B0604020202020204" pitchFamily="34" charset="0"/>
              <a:buChar char="•"/>
            </a:pPr>
            <a:r>
              <a:rPr lang="en-US" altLang="en-US" sz="2000" smtClean="0"/>
              <a:t>REST API – CRUD Operations</a:t>
            </a:r>
          </a:p>
          <a:p>
            <a:pPr marL="287338" indent="-215900" algn="l" eaLnBrk="1" hangingPunct="1">
              <a:lnSpc>
                <a:spcPct val="100000"/>
              </a:lnSpc>
              <a:spcBef>
                <a:spcPts val="600"/>
              </a:spcBef>
              <a:buFont typeface="Arial" panose="020B0604020202020204" pitchFamily="34" charset="0"/>
              <a:buChar char="•"/>
            </a:pPr>
            <a:r>
              <a:rPr lang="en-US" altLang="en-US" sz="2000" smtClean="0"/>
              <a:t>REST API – Send Email, Document Library, Use Properties</a:t>
            </a:r>
          </a:p>
          <a:p>
            <a:pPr marL="287338" indent="-215900" algn="l" eaLnBrk="1" hangingPunct="1">
              <a:lnSpc>
                <a:spcPct val="100000"/>
              </a:lnSpc>
              <a:spcBef>
                <a:spcPts val="600"/>
              </a:spcBef>
              <a:buFont typeface="Arial" panose="020B0604020202020204" pitchFamily="34" charset="0"/>
              <a:buChar char="•"/>
            </a:pPr>
            <a:r>
              <a:rPr lang="en-US" altLang="en-US" sz="2000" smtClean="0"/>
              <a:t>REST API – People Manager</a:t>
            </a:r>
            <a:endParaRPr lang="en-IN" altLang="en-US" sz="2000" smtClean="0"/>
          </a:p>
        </p:txBody>
      </p:sp>
      <p:sp>
        <p:nvSpPr>
          <p:cNvPr id="4099" name="Content Placeholder 2"/>
          <p:cNvSpPr txBox="1">
            <a:spLocks/>
          </p:cNvSpPr>
          <p:nvPr/>
        </p:nvSpPr>
        <p:spPr bwMode="auto">
          <a:xfrm>
            <a:off x="822325" y="460375"/>
            <a:ext cx="1051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spcBef>
                <a:spcPts val="1000"/>
              </a:spcBef>
              <a:buFont typeface="Arial" panose="020B0604020202020204" pitchFamily="34" charset="0"/>
              <a:buNone/>
            </a:pPr>
            <a:r>
              <a:rPr lang="en-US" altLang="en-US" sz="3600" b="1">
                <a:solidFill>
                  <a:schemeClr val="bg1"/>
                </a:solidFill>
              </a:rPr>
              <a:t>REST API - SharePoint</a:t>
            </a:r>
            <a:endParaRPr lang="en-IN" altLang="en-US" sz="3600" b="1">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a:xfrm>
            <a:off x="896938" y="488950"/>
            <a:ext cx="10515600" cy="533400"/>
          </a:xfrm>
        </p:spPr>
        <p:txBody>
          <a:bodyPr/>
          <a:lstStyle/>
          <a:p>
            <a:pPr marL="0" indent="0" eaLnBrk="1" hangingPunct="1">
              <a:buFont typeface="Arial" panose="020B0604020202020204" pitchFamily="34" charset="0"/>
              <a:buNone/>
            </a:pPr>
            <a:r>
              <a:rPr lang="en-US" altLang="en-US" sz="2400" b="1" smtClean="0">
                <a:solidFill>
                  <a:schemeClr val="bg1"/>
                </a:solidFill>
              </a:rPr>
              <a:t>SharePoint REST API</a:t>
            </a:r>
            <a:endParaRPr lang="en-IN" altLang="en-US" sz="2400" b="1" smtClean="0">
              <a:solidFill>
                <a:schemeClr val="bg1"/>
              </a:solidFill>
            </a:endParaRPr>
          </a:p>
        </p:txBody>
      </p:sp>
      <p:sp>
        <p:nvSpPr>
          <p:cNvPr id="4" name="Content Placeholder 2"/>
          <p:cNvSpPr txBox="1">
            <a:spLocks/>
          </p:cNvSpPr>
          <p:nvPr/>
        </p:nvSpPr>
        <p:spPr>
          <a:xfrm>
            <a:off x="896938" y="1508125"/>
            <a:ext cx="10515600" cy="4552950"/>
          </a:xfrm>
          <a:prstGeom prst="rect">
            <a:avLst/>
          </a:prstGeom>
        </p:spPr>
        <p:txBody>
          <a:bodyPr>
            <a:normAutofit/>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spcBef>
                <a:spcPts val="1000"/>
              </a:spcBef>
              <a:buFont typeface="Arial" panose="020B0604020202020204" pitchFamily="34" charset="0"/>
              <a:buChar char="•"/>
            </a:pPr>
            <a:r>
              <a:rPr lang="en-US" altLang="en-US" sz="2000" dirty="0"/>
              <a:t>SharePoint 2013 has a REST API that exposes plenty of information about users, lists and document libraries.</a:t>
            </a:r>
          </a:p>
          <a:p>
            <a:pPr eaLnBrk="1" hangingPunct="1">
              <a:lnSpc>
                <a:spcPct val="90000"/>
              </a:lnSpc>
              <a:spcBef>
                <a:spcPts val="1000"/>
              </a:spcBef>
              <a:buFont typeface="Arial" panose="020B0604020202020204" pitchFamily="34" charset="0"/>
              <a:buChar char="•"/>
            </a:pPr>
            <a:r>
              <a:rPr lang="en-US" altLang="en-US" sz="2000" dirty="0"/>
              <a:t>It is important to recognize that SharePoint is using </a:t>
            </a:r>
            <a:r>
              <a:rPr lang="en-US" altLang="en-US" sz="2000" dirty="0">
                <a:hlinkClick r:id="rId2"/>
              </a:rPr>
              <a:t>OData</a:t>
            </a:r>
            <a:r>
              <a:rPr lang="en-US" altLang="en-US" sz="2000" dirty="0"/>
              <a:t>, which is a widely used convention when in comes to </a:t>
            </a:r>
            <a:r>
              <a:rPr lang="en-US" altLang="en-US" sz="2000" dirty="0" err="1"/>
              <a:t>RESTful</a:t>
            </a:r>
            <a:r>
              <a:rPr lang="en-US" altLang="en-US" sz="2000" dirty="0"/>
              <a:t> web services. </a:t>
            </a:r>
            <a:br>
              <a:rPr lang="en-US" altLang="en-US" sz="2000" dirty="0"/>
            </a:br>
            <a:endParaRPr lang="en-US" altLang="en-US" sz="2000" dirty="0"/>
          </a:p>
          <a:p>
            <a:pPr eaLnBrk="1" hangingPunct="1">
              <a:lnSpc>
                <a:spcPct val="90000"/>
              </a:lnSpc>
              <a:spcBef>
                <a:spcPts val="1000"/>
              </a:spcBef>
              <a:buFont typeface="Arial" panose="020B0604020202020204" pitchFamily="34" charset="0"/>
              <a:buChar char="•"/>
            </a:pPr>
            <a:r>
              <a:rPr lang="en-US" altLang="en-US" sz="2000" dirty="0"/>
              <a:t>Simple REST API call will look like below</a:t>
            </a:r>
          </a:p>
          <a:p>
            <a:pPr eaLnBrk="1" hangingPunct="1">
              <a:lnSpc>
                <a:spcPct val="90000"/>
              </a:lnSpc>
              <a:spcBef>
                <a:spcPts val="1000"/>
              </a:spcBef>
              <a:buFont typeface="Arial" panose="020B0604020202020204" pitchFamily="34" charset="0"/>
              <a:buNone/>
            </a:pPr>
            <a:endParaRPr lang="en-US" altLang="en-US" sz="2000" dirty="0"/>
          </a:p>
        </p:txBody>
      </p:sp>
      <p:sp>
        <p:nvSpPr>
          <p:cNvPr id="5" name="Rectangle 4"/>
          <p:cNvSpPr/>
          <p:nvPr/>
        </p:nvSpPr>
        <p:spPr>
          <a:xfrm>
            <a:off x="1533525" y="3784600"/>
            <a:ext cx="9242425" cy="189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endParaRPr lang="en-IN" altLang="en-US">
              <a:solidFill>
                <a:srgbClr val="FFFFFF"/>
              </a:solidFill>
            </a:endParaRPr>
          </a:p>
        </p:txBody>
      </p:sp>
      <p:graphicFrame>
        <p:nvGraphicFramePr>
          <p:cNvPr id="6" name="Table 5"/>
          <p:cNvGraphicFramePr>
            <a:graphicFrameLocks noGrp="1"/>
          </p:cNvGraphicFramePr>
          <p:nvPr/>
        </p:nvGraphicFramePr>
        <p:xfrm>
          <a:off x="1947863" y="3586163"/>
          <a:ext cx="8655050" cy="2286000"/>
        </p:xfrm>
        <a:graphic>
          <a:graphicData uri="http://schemas.openxmlformats.org/drawingml/2006/table">
            <a:tbl>
              <a:tblPr/>
              <a:tblGrid>
                <a:gridCol w="254000"/>
                <a:gridCol w="8401050"/>
              </a:tblGrid>
              <a:tr h="0">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IN" altLang="en-US" sz="1800" b="0" i="0" u="none" strike="noStrike" cap="none" normalizeH="0" baseline="0" smtClean="0">
                          <a:ln>
                            <a:noFill/>
                          </a:ln>
                          <a:solidFill>
                            <a:srgbClr val="D4D4D4"/>
                          </a:solidFill>
                          <a:effectLst/>
                          <a:latin typeface="inherit"/>
                        </a:rPr>
                        <a:t/>
                      </a:r>
                      <a:br>
                        <a:rPr kumimoji="0" lang="en-IN" altLang="en-US" sz="1800" b="0" i="0" u="none" strike="noStrike" cap="none" normalizeH="0" baseline="0" smtClean="0">
                          <a:ln>
                            <a:noFill/>
                          </a:ln>
                          <a:solidFill>
                            <a:srgbClr val="D4D4D4"/>
                          </a:solidFill>
                          <a:effectLst/>
                          <a:latin typeface="inherit"/>
                        </a:rPr>
                      </a:br>
                      <a:r>
                        <a:rPr kumimoji="0" lang="en-IN" altLang="en-US" sz="1800" b="0" i="0" u="none" strike="noStrike" cap="none" normalizeH="0" baseline="0" smtClean="0">
                          <a:ln>
                            <a:noFill/>
                          </a:ln>
                          <a:solidFill>
                            <a:srgbClr val="D4D4D4"/>
                          </a:solidFill>
                          <a:effectLst/>
                          <a:latin typeface="inherit"/>
                        </a:rPr>
                        <a:t>2</a:t>
                      </a:r>
                    </a:p>
                    <a:p>
                      <a:pPr marL="0" marR="0" lvl="0" indent="0" algn="ctr" defTabSz="914400" rtl="0" eaLnBrk="1" fontAlgn="t" latinLnBrk="0" hangingPunct="1">
                        <a:lnSpc>
                          <a:spcPct val="100000"/>
                        </a:lnSpc>
                        <a:spcBef>
                          <a:spcPct val="0"/>
                        </a:spcBef>
                        <a:spcAft>
                          <a:spcPct val="0"/>
                        </a:spcAft>
                        <a:buClrTx/>
                        <a:buSzTx/>
                        <a:buFontTx/>
                        <a:buNone/>
                        <a:tabLst/>
                      </a:pPr>
                      <a:r>
                        <a:rPr kumimoji="0" lang="en-IN" altLang="en-US" sz="1800" b="0" i="0" u="none" strike="noStrike" cap="none" normalizeH="0" baseline="0" smtClean="0">
                          <a:ln>
                            <a:noFill/>
                          </a:ln>
                          <a:solidFill>
                            <a:srgbClr val="D4D4D4"/>
                          </a:solidFill>
                          <a:effectLst/>
                          <a:latin typeface="inherit"/>
                        </a:rPr>
                        <a:t>3</a:t>
                      </a:r>
                    </a:p>
                    <a:p>
                      <a:pPr marL="0" marR="0" lvl="0" indent="0" algn="ctr" defTabSz="914400" rtl="0" eaLnBrk="1" fontAlgn="t" latinLnBrk="0" hangingPunct="1">
                        <a:lnSpc>
                          <a:spcPct val="100000"/>
                        </a:lnSpc>
                        <a:spcBef>
                          <a:spcPct val="0"/>
                        </a:spcBef>
                        <a:spcAft>
                          <a:spcPct val="0"/>
                        </a:spcAft>
                        <a:buClrTx/>
                        <a:buSzTx/>
                        <a:buFontTx/>
                        <a:buNone/>
                        <a:tabLst/>
                      </a:pPr>
                      <a:r>
                        <a:rPr kumimoji="0" lang="en-IN" altLang="en-US" sz="1800" b="0" i="0" u="none" strike="noStrike" cap="none" normalizeH="0" baseline="0" smtClean="0">
                          <a:ln>
                            <a:noFill/>
                          </a:ln>
                          <a:solidFill>
                            <a:srgbClr val="D4D4D4"/>
                          </a:solidFill>
                          <a:effectLst/>
                          <a:latin typeface="inherit"/>
                        </a:rPr>
                        <a:t>4</a:t>
                      </a:r>
                    </a:p>
                    <a:p>
                      <a:pPr marL="0" marR="0" lvl="0" indent="0" algn="ctr" defTabSz="914400" rtl="0" eaLnBrk="1" fontAlgn="t" latinLnBrk="0" hangingPunct="1">
                        <a:lnSpc>
                          <a:spcPct val="100000"/>
                        </a:lnSpc>
                        <a:spcBef>
                          <a:spcPct val="0"/>
                        </a:spcBef>
                        <a:spcAft>
                          <a:spcPct val="0"/>
                        </a:spcAft>
                        <a:buClrTx/>
                        <a:buSzTx/>
                        <a:buFontTx/>
                        <a:buNone/>
                        <a:tabLst/>
                      </a:pPr>
                      <a:r>
                        <a:rPr kumimoji="0" lang="en-IN" altLang="en-US" sz="1800" b="0" i="0" u="none" strike="noStrike" cap="none" normalizeH="0" baseline="0" smtClean="0">
                          <a:ln>
                            <a:noFill/>
                          </a:ln>
                          <a:solidFill>
                            <a:srgbClr val="D4D4D4"/>
                          </a:solidFill>
                          <a:effectLst/>
                          <a:latin typeface="inherit"/>
                        </a:rPr>
                        <a:t>5</a:t>
                      </a:r>
                    </a:p>
                    <a:p>
                      <a:pPr marL="0" marR="0" lvl="0" indent="0" algn="ctr" defTabSz="914400" rtl="0" eaLnBrk="1" fontAlgn="t" latinLnBrk="0" hangingPunct="1">
                        <a:lnSpc>
                          <a:spcPct val="100000"/>
                        </a:lnSpc>
                        <a:spcBef>
                          <a:spcPct val="0"/>
                        </a:spcBef>
                        <a:spcAft>
                          <a:spcPct val="0"/>
                        </a:spcAft>
                        <a:buClrTx/>
                        <a:buSzTx/>
                        <a:buFontTx/>
                        <a:buNone/>
                        <a:tabLst/>
                      </a:pPr>
                      <a:r>
                        <a:rPr kumimoji="0" lang="en-IN" altLang="en-US" sz="1800" b="0" i="0" u="none" strike="noStrike" cap="none" normalizeH="0" baseline="0" smtClean="0">
                          <a:ln>
                            <a:noFill/>
                          </a:ln>
                          <a:solidFill>
                            <a:srgbClr val="D4D4D4"/>
                          </a:solidFill>
                          <a:effectLst/>
                          <a:latin typeface="inherit"/>
                        </a:rPr>
                        <a:t>6</a:t>
                      </a:r>
                    </a:p>
                    <a:p>
                      <a:pPr marL="0" marR="0" lvl="0" indent="0" algn="ctr" defTabSz="914400" rtl="0" eaLnBrk="1" fontAlgn="t" latinLnBrk="0" hangingPunct="1">
                        <a:lnSpc>
                          <a:spcPct val="100000"/>
                        </a:lnSpc>
                        <a:spcBef>
                          <a:spcPct val="0"/>
                        </a:spcBef>
                        <a:spcAft>
                          <a:spcPct val="0"/>
                        </a:spcAft>
                        <a:buClrTx/>
                        <a:buSzTx/>
                        <a:buFontTx/>
                        <a:buNone/>
                        <a:tabLst/>
                      </a:pPr>
                      <a:r>
                        <a:rPr kumimoji="0" lang="en-IN" altLang="en-US" sz="1800" b="0" i="0" u="none" strike="noStrike" cap="none" normalizeH="0" baseline="0" smtClean="0">
                          <a:ln>
                            <a:noFill/>
                          </a:ln>
                          <a:solidFill>
                            <a:srgbClr val="D4D4D4"/>
                          </a:solidFill>
                          <a:effectLst/>
                          <a:latin typeface="inherit"/>
                        </a:rPr>
                        <a:t>7</a:t>
                      </a:r>
                    </a:p>
                    <a:p>
                      <a:pPr marL="0" marR="0" lvl="0" indent="0" algn="ctr" defTabSz="914400" rtl="0" eaLnBrk="1" fontAlgn="t" latinLnBrk="0" hangingPunct="1">
                        <a:lnSpc>
                          <a:spcPct val="100000"/>
                        </a:lnSpc>
                        <a:spcBef>
                          <a:spcPct val="0"/>
                        </a:spcBef>
                        <a:spcAft>
                          <a:spcPct val="0"/>
                        </a:spcAft>
                        <a:buClrTx/>
                        <a:buSzTx/>
                        <a:buFontTx/>
                        <a:buNone/>
                        <a:tabLst/>
                      </a:pPr>
                      <a:r>
                        <a:rPr kumimoji="0" lang="en-IN" altLang="en-US" sz="1800" b="0" i="0" u="none" strike="noStrike" cap="none" normalizeH="0" baseline="0" smtClean="0">
                          <a:ln>
                            <a:noFill/>
                          </a:ln>
                          <a:solidFill>
                            <a:srgbClr val="D4D4D4"/>
                          </a:solidFill>
                          <a:effectLst/>
                          <a:latin typeface="inherit"/>
                        </a:rPr>
                        <a:t>8</a:t>
                      </a:r>
                    </a:p>
                  </a:txBody>
                  <a:tcPr marL="91436" marR="91436" horzOverflow="overflow">
                    <a:lnL>
                      <a:noFill/>
                    </a:lnL>
                    <a:lnR>
                      <a:noFill/>
                    </a:lnR>
                    <a:lnT>
                      <a:noFill/>
                    </a:lnT>
                    <a:lnB>
                      <a:noFill/>
                    </a:lnB>
                    <a:lnTlToBr>
                      <a:noFill/>
                    </a:lnTlToBr>
                    <a:lnBlToTr>
                      <a:noFill/>
                    </a:lnBlToTr>
                    <a:solidFill>
                      <a:srgbClr val="FDFDFD"/>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IN" altLang="en-US" sz="1800" b="0" i="0" u="none" strike="noStrike" cap="none" normalizeH="0" baseline="0" smtClean="0">
                          <a:ln>
                            <a:noFill/>
                          </a:ln>
                          <a:solidFill>
                            <a:srgbClr val="333333"/>
                          </a:solidFill>
                          <a:effectLst/>
                          <a:latin typeface="inherit"/>
                        </a:rPr>
                        <a:t>$.</a:t>
                      </a:r>
                      <a:r>
                        <a:rPr kumimoji="0" lang="en-IN" altLang="en-US" sz="1800" b="0" i="0" u="none" strike="noStrike" cap="none" normalizeH="0" baseline="0" smtClean="0">
                          <a:ln>
                            <a:noFill/>
                          </a:ln>
                          <a:solidFill>
                            <a:srgbClr val="CC6600"/>
                          </a:solidFill>
                          <a:effectLst/>
                          <a:latin typeface="inherit"/>
                        </a:rPr>
                        <a:t>ajax</a:t>
                      </a:r>
                      <a:r>
                        <a:rPr kumimoji="0" lang="en-IN" altLang="en-US" sz="1800" b="0" i="0" u="none" strike="noStrike" cap="none" normalizeH="0" baseline="0" smtClean="0">
                          <a:ln>
                            <a:noFill/>
                          </a:ln>
                          <a:solidFill>
                            <a:srgbClr val="333333"/>
                          </a:solidFill>
                          <a:effectLst/>
                          <a:latin typeface="inherit"/>
                        </a:rPr>
                        <a:t>({</a:t>
                      </a:r>
                      <a:endParaRPr kumimoji="0" lang="en-IN" altLang="en-US" sz="1800" b="0" i="0" u="none" strike="noStrike" cap="none" normalizeH="0" baseline="0" smtClean="0">
                        <a:ln>
                          <a:noFill/>
                        </a:ln>
                        <a:solidFill>
                          <a:srgbClr val="000000"/>
                        </a:solidFill>
                        <a:effectLst/>
                        <a:latin typeface="inherit"/>
                      </a:endParaRPr>
                    </a:p>
                    <a:p>
                      <a:pPr marL="0" marR="0" lvl="0" indent="0" algn="l" defTabSz="914400" rtl="0" eaLnBrk="1" fontAlgn="t" latinLnBrk="0" hangingPunct="1">
                        <a:lnSpc>
                          <a:spcPct val="100000"/>
                        </a:lnSpc>
                        <a:spcBef>
                          <a:spcPct val="0"/>
                        </a:spcBef>
                        <a:spcAft>
                          <a:spcPct val="0"/>
                        </a:spcAft>
                        <a:buClrTx/>
                        <a:buSzTx/>
                        <a:buFontTx/>
                        <a:buNone/>
                        <a:tabLst/>
                      </a:pPr>
                      <a:r>
                        <a:rPr kumimoji="0" lang="en-IN" altLang="en-US" sz="1800" b="0" i="0" u="none" strike="noStrike" cap="none" normalizeH="0" baseline="0" smtClean="0">
                          <a:ln>
                            <a:noFill/>
                          </a:ln>
                          <a:solidFill>
                            <a:srgbClr val="006FE0"/>
                          </a:solidFill>
                          <a:effectLst/>
                          <a:latin typeface="inherit"/>
                        </a:rPr>
                        <a:t>   </a:t>
                      </a:r>
                      <a:r>
                        <a:rPr kumimoji="0" lang="en-IN" altLang="en-US" sz="1800" b="0" i="0" u="none" strike="noStrike" cap="none" normalizeH="0" baseline="0" smtClean="0">
                          <a:ln>
                            <a:noFill/>
                          </a:ln>
                          <a:solidFill>
                            <a:srgbClr val="222222"/>
                          </a:solidFill>
                          <a:effectLst/>
                          <a:latin typeface="inherit"/>
                        </a:rPr>
                        <a:t>url:</a:t>
                      </a:r>
                      <a:r>
                        <a:rPr kumimoji="0" lang="en-IN" altLang="en-US" sz="1800" b="0" i="0" u="none" strike="noStrike" cap="none" normalizeH="0" baseline="0" smtClean="0">
                          <a:ln>
                            <a:noFill/>
                          </a:ln>
                          <a:solidFill>
                            <a:srgbClr val="006FE0"/>
                          </a:solidFill>
                          <a:effectLst/>
                          <a:latin typeface="inherit"/>
                        </a:rPr>
                        <a:t> </a:t>
                      </a:r>
                      <a:r>
                        <a:rPr kumimoji="0" lang="en-IN" altLang="en-US" sz="1800" b="0" i="0" u="none" strike="noStrike" cap="none" normalizeH="0" baseline="0" smtClean="0">
                          <a:ln>
                            <a:noFill/>
                          </a:ln>
                          <a:solidFill>
                            <a:srgbClr val="222222"/>
                          </a:solidFill>
                          <a:effectLst/>
                          <a:latin typeface="inherit"/>
                        </a:rPr>
                        <a:t>url</a:t>
                      </a:r>
                      <a:r>
                        <a:rPr kumimoji="0" lang="en-IN" altLang="en-US" sz="1800" b="0" i="0" u="none" strike="noStrike" cap="none" normalizeH="0" baseline="0" smtClean="0">
                          <a:ln>
                            <a:noFill/>
                          </a:ln>
                          <a:solidFill>
                            <a:srgbClr val="333333"/>
                          </a:solidFill>
                          <a:effectLst/>
                          <a:latin typeface="inherit"/>
                        </a:rPr>
                        <a:t>,</a:t>
                      </a:r>
                      <a:r>
                        <a:rPr kumimoji="0" lang="en-IN" altLang="en-US" sz="1800" b="0" i="0" u="none" strike="noStrike" cap="none" normalizeH="0" baseline="0" smtClean="0">
                          <a:ln>
                            <a:noFill/>
                          </a:ln>
                          <a:solidFill>
                            <a:srgbClr val="006FE0"/>
                          </a:solidFill>
                          <a:effectLst/>
                          <a:latin typeface="inherit"/>
                        </a:rPr>
                        <a:t> </a:t>
                      </a:r>
                      <a:r>
                        <a:rPr kumimoji="0" lang="en-IN" altLang="en-US" sz="1800" b="0" i="0" u="none" strike="noStrike" cap="none" normalizeH="0" baseline="0" smtClean="0">
                          <a:ln>
                            <a:noFill/>
                          </a:ln>
                          <a:solidFill>
                            <a:srgbClr val="888888"/>
                          </a:solidFill>
                          <a:effectLst/>
                          <a:latin typeface="inherit"/>
                        </a:rPr>
                        <a:t>//THE ENDPOINT</a:t>
                      </a:r>
                      <a:endParaRPr kumimoji="0" lang="en-IN" altLang="en-US" sz="1800" b="0" i="0" u="none" strike="noStrike" cap="none" normalizeH="0" baseline="0" smtClean="0">
                        <a:ln>
                          <a:noFill/>
                        </a:ln>
                        <a:solidFill>
                          <a:srgbClr val="000000"/>
                        </a:solidFill>
                        <a:effectLst/>
                        <a:latin typeface="inherit"/>
                      </a:endParaRPr>
                    </a:p>
                    <a:p>
                      <a:pPr marL="0" marR="0" lvl="0" indent="0" algn="l" defTabSz="914400" rtl="0" eaLnBrk="1" fontAlgn="t" latinLnBrk="0" hangingPunct="1">
                        <a:lnSpc>
                          <a:spcPct val="100000"/>
                        </a:lnSpc>
                        <a:spcBef>
                          <a:spcPct val="0"/>
                        </a:spcBef>
                        <a:spcAft>
                          <a:spcPct val="0"/>
                        </a:spcAft>
                        <a:buClrTx/>
                        <a:buSzTx/>
                        <a:buFontTx/>
                        <a:buNone/>
                        <a:tabLst/>
                      </a:pPr>
                      <a:r>
                        <a:rPr kumimoji="0" lang="en-IN" altLang="en-US" sz="1800" b="0" i="0" u="none" strike="noStrike" cap="none" normalizeH="0" baseline="0" smtClean="0">
                          <a:ln>
                            <a:noFill/>
                          </a:ln>
                          <a:solidFill>
                            <a:srgbClr val="006FE0"/>
                          </a:solidFill>
                          <a:effectLst/>
                          <a:latin typeface="inherit"/>
                        </a:rPr>
                        <a:t>   </a:t>
                      </a:r>
                      <a:r>
                        <a:rPr kumimoji="0" lang="en-IN" altLang="en-US" sz="1800" b="0" i="0" u="none" strike="noStrike" cap="none" normalizeH="0" baseline="0" smtClean="0">
                          <a:ln>
                            <a:noFill/>
                          </a:ln>
                          <a:solidFill>
                            <a:srgbClr val="222222"/>
                          </a:solidFill>
                          <a:effectLst/>
                          <a:latin typeface="inherit"/>
                        </a:rPr>
                        <a:t>method:</a:t>
                      </a:r>
                      <a:r>
                        <a:rPr kumimoji="0" lang="en-IN" altLang="en-US" sz="1800" b="0" i="0" u="none" strike="noStrike" cap="none" normalizeH="0" baseline="0" smtClean="0">
                          <a:ln>
                            <a:noFill/>
                          </a:ln>
                          <a:solidFill>
                            <a:srgbClr val="006FE0"/>
                          </a:solidFill>
                          <a:effectLst/>
                          <a:latin typeface="inherit"/>
                        </a:rPr>
                        <a:t> </a:t>
                      </a:r>
                      <a:r>
                        <a:rPr kumimoji="0" lang="en-IN" altLang="en-US" sz="1800" b="0" i="0" u="none" strike="noStrike" cap="none" normalizeH="0" baseline="0" smtClean="0">
                          <a:ln>
                            <a:noFill/>
                          </a:ln>
                          <a:solidFill>
                            <a:srgbClr val="006699"/>
                          </a:solidFill>
                          <a:effectLst/>
                          <a:latin typeface="inherit"/>
                        </a:rPr>
                        <a:t>"GET"</a:t>
                      </a:r>
                      <a:r>
                        <a:rPr kumimoji="0" lang="en-IN" altLang="en-US" sz="1800" b="0" i="0" u="none" strike="noStrike" cap="none" normalizeH="0" baseline="0" smtClean="0">
                          <a:ln>
                            <a:noFill/>
                          </a:ln>
                          <a:solidFill>
                            <a:srgbClr val="333333"/>
                          </a:solidFill>
                          <a:effectLst/>
                          <a:latin typeface="inherit"/>
                        </a:rPr>
                        <a:t>,</a:t>
                      </a:r>
                      <a:endParaRPr kumimoji="0" lang="en-IN" altLang="en-US" sz="1800" b="0" i="0" u="none" strike="noStrike" cap="none" normalizeH="0" baseline="0" smtClean="0">
                        <a:ln>
                          <a:noFill/>
                        </a:ln>
                        <a:solidFill>
                          <a:srgbClr val="000000"/>
                        </a:solidFill>
                        <a:effectLst/>
                        <a:latin typeface="inherit"/>
                      </a:endParaRPr>
                    </a:p>
                    <a:p>
                      <a:pPr marL="0" marR="0" lvl="0" indent="0" algn="l" defTabSz="914400" rtl="0" eaLnBrk="1" fontAlgn="t" latinLnBrk="0" hangingPunct="1">
                        <a:lnSpc>
                          <a:spcPct val="100000"/>
                        </a:lnSpc>
                        <a:spcBef>
                          <a:spcPct val="0"/>
                        </a:spcBef>
                        <a:spcAft>
                          <a:spcPct val="0"/>
                        </a:spcAft>
                        <a:buClrTx/>
                        <a:buSzTx/>
                        <a:buFontTx/>
                        <a:buNone/>
                        <a:tabLst/>
                      </a:pPr>
                      <a:r>
                        <a:rPr kumimoji="0" lang="en-IN" altLang="en-US" sz="1800" b="0" i="0" u="none" strike="noStrike" cap="none" normalizeH="0" baseline="0" smtClean="0">
                          <a:ln>
                            <a:noFill/>
                          </a:ln>
                          <a:solidFill>
                            <a:srgbClr val="006FE0"/>
                          </a:solidFill>
                          <a:effectLst/>
                          <a:latin typeface="inherit"/>
                        </a:rPr>
                        <a:t>   </a:t>
                      </a:r>
                      <a:r>
                        <a:rPr kumimoji="0" lang="en-IN" altLang="en-US" sz="1800" b="0" i="0" u="none" strike="noStrike" cap="none" normalizeH="0" baseline="0" smtClean="0">
                          <a:ln>
                            <a:noFill/>
                          </a:ln>
                          <a:solidFill>
                            <a:srgbClr val="222222"/>
                          </a:solidFill>
                          <a:effectLst/>
                          <a:latin typeface="inherit"/>
                        </a:rPr>
                        <a:t>headers:</a:t>
                      </a:r>
                      <a:r>
                        <a:rPr kumimoji="0" lang="en-IN" altLang="en-US" sz="1800" b="0" i="0" u="none" strike="noStrike" cap="none" normalizeH="0" baseline="0" smtClean="0">
                          <a:ln>
                            <a:noFill/>
                          </a:ln>
                          <a:solidFill>
                            <a:srgbClr val="006FE0"/>
                          </a:solidFill>
                          <a:effectLst/>
                          <a:latin typeface="inherit"/>
                        </a:rPr>
                        <a:t> </a:t>
                      </a:r>
                      <a:r>
                        <a:rPr kumimoji="0" lang="en-IN" altLang="en-US" sz="1800" b="0" i="0" u="none" strike="noStrike" cap="none" normalizeH="0" baseline="0" smtClean="0">
                          <a:ln>
                            <a:noFill/>
                          </a:ln>
                          <a:solidFill>
                            <a:srgbClr val="333333"/>
                          </a:solidFill>
                          <a:effectLst/>
                          <a:latin typeface="inherit"/>
                        </a:rPr>
                        <a:t>{</a:t>
                      </a:r>
                      <a:r>
                        <a:rPr kumimoji="0" lang="en-IN" altLang="en-US" sz="1800" b="0" i="0" u="none" strike="noStrike" cap="none" normalizeH="0" baseline="0" smtClean="0">
                          <a:ln>
                            <a:noFill/>
                          </a:ln>
                          <a:solidFill>
                            <a:srgbClr val="006FE0"/>
                          </a:solidFill>
                          <a:effectLst/>
                          <a:latin typeface="inherit"/>
                        </a:rPr>
                        <a:t> </a:t>
                      </a:r>
                      <a:r>
                        <a:rPr kumimoji="0" lang="en-IN" altLang="en-US" sz="1800" b="0" i="0" u="none" strike="noStrike" cap="none" normalizeH="0" baseline="0" smtClean="0">
                          <a:ln>
                            <a:noFill/>
                          </a:ln>
                          <a:solidFill>
                            <a:srgbClr val="006699"/>
                          </a:solidFill>
                          <a:effectLst/>
                          <a:latin typeface="inherit"/>
                        </a:rPr>
                        <a:t>"Accept"</a:t>
                      </a:r>
                      <a:r>
                        <a:rPr kumimoji="0" lang="en-IN" altLang="en-US" sz="1800" b="0" i="0" u="none" strike="noStrike" cap="none" normalizeH="0" baseline="0" smtClean="0">
                          <a:ln>
                            <a:noFill/>
                          </a:ln>
                          <a:solidFill>
                            <a:srgbClr val="222222"/>
                          </a:solidFill>
                          <a:effectLst/>
                          <a:latin typeface="inherit"/>
                        </a:rPr>
                        <a:t>:</a:t>
                      </a:r>
                      <a:r>
                        <a:rPr kumimoji="0" lang="en-IN" altLang="en-US" sz="1800" b="0" i="0" u="none" strike="noStrike" cap="none" normalizeH="0" baseline="0" smtClean="0">
                          <a:ln>
                            <a:noFill/>
                          </a:ln>
                          <a:solidFill>
                            <a:srgbClr val="006FE0"/>
                          </a:solidFill>
                          <a:effectLst/>
                          <a:latin typeface="inherit"/>
                        </a:rPr>
                        <a:t> </a:t>
                      </a:r>
                      <a:r>
                        <a:rPr kumimoji="0" lang="en-IN" altLang="en-US" sz="1800" b="0" i="0" u="none" strike="noStrike" cap="none" normalizeH="0" baseline="0" smtClean="0">
                          <a:ln>
                            <a:noFill/>
                          </a:ln>
                          <a:solidFill>
                            <a:srgbClr val="006699"/>
                          </a:solidFill>
                          <a:effectLst/>
                          <a:latin typeface="inherit"/>
                        </a:rPr>
                        <a:t>"application/json; odata=verbose"</a:t>
                      </a:r>
                      <a:r>
                        <a:rPr kumimoji="0" lang="en-IN" altLang="en-US" sz="1800" b="0" i="0" u="none" strike="noStrike" cap="none" normalizeH="0" baseline="0" smtClean="0">
                          <a:ln>
                            <a:noFill/>
                          </a:ln>
                          <a:solidFill>
                            <a:srgbClr val="006FE0"/>
                          </a:solidFill>
                          <a:effectLst/>
                          <a:latin typeface="inherit"/>
                        </a:rPr>
                        <a:t> </a:t>
                      </a:r>
                      <a:r>
                        <a:rPr kumimoji="0" lang="en-IN" altLang="en-US" sz="1800" b="0" i="0" u="none" strike="noStrike" cap="none" normalizeH="0" baseline="0" smtClean="0">
                          <a:ln>
                            <a:noFill/>
                          </a:ln>
                          <a:solidFill>
                            <a:srgbClr val="333333"/>
                          </a:solidFill>
                          <a:effectLst/>
                          <a:latin typeface="inherit"/>
                        </a:rPr>
                        <a:t>},</a:t>
                      </a:r>
                      <a:endParaRPr kumimoji="0" lang="en-IN" altLang="en-US" sz="1800" b="0" i="0" u="none" strike="noStrike" cap="none" normalizeH="0" baseline="0" smtClean="0">
                        <a:ln>
                          <a:noFill/>
                        </a:ln>
                        <a:solidFill>
                          <a:srgbClr val="000000"/>
                        </a:solidFill>
                        <a:effectLst/>
                        <a:latin typeface="inherit"/>
                      </a:endParaRPr>
                    </a:p>
                    <a:p>
                      <a:pPr marL="0" marR="0" lvl="0" indent="0" algn="l" defTabSz="914400" rtl="0" eaLnBrk="1" fontAlgn="t" latinLnBrk="0" hangingPunct="1">
                        <a:lnSpc>
                          <a:spcPct val="100000"/>
                        </a:lnSpc>
                        <a:spcBef>
                          <a:spcPct val="0"/>
                        </a:spcBef>
                        <a:spcAft>
                          <a:spcPct val="0"/>
                        </a:spcAft>
                        <a:buClrTx/>
                        <a:buSzTx/>
                        <a:buFontTx/>
                        <a:buNone/>
                        <a:tabLst/>
                      </a:pPr>
                      <a:r>
                        <a:rPr kumimoji="0" lang="en-IN" altLang="en-US" sz="1800" b="0" i="0" u="none" strike="noStrike" cap="none" normalizeH="0" baseline="0" smtClean="0">
                          <a:ln>
                            <a:noFill/>
                          </a:ln>
                          <a:solidFill>
                            <a:srgbClr val="006FE0"/>
                          </a:solidFill>
                          <a:effectLst/>
                          <a:latin typeface="inherit"/>
                        </a:rPr>
                        <a:t>   </a:t>
                      </a:r>
                      <a:r>
                        <a:rPr kumimoji="0" lang="en-IN" altLang="en-US" sz="1800" b="0" i="0" u="none" strike="noStrike" cap="none" normalizeH="0" baseline="0" smtClean="0">
                          <a:ln>
                            <a:noFill/>
                          </a:ln>
                          <a:solidFill>
                            <a:srgbClr val="222222"/>
                          </a:solidFill>
                          <a:effectLst/>
                          <a:latin typeface="inherit"/>
                        </a:rPr>
                        <a:t>success:</a:t>
                      </a:r>
                      <a:r>
                        <a:rPr kumimoji="0" lang="en-IN" altLang="en-US" sz="1800" b="0" i="0" u="none" strike="noStrike" cap="none" normalizeH="0" baseline="0" smtClean="0">
                          <a:ln>
                            <a:noFill/>
                          </a:ln>
                          <a:solidFill>
                            <a:srgbClr val="006FE0"/>
                          </a:solidFill>
                          <a:effectLst/>
                          <a:latin typeface="inherit"/>
                        </a:rPr>
                        <a:t> </a:t>
                      </a:r>
                      <a:r>
                        <a:rPr kumimoji="0" lang="en-IN" altLang="en-US" sz="1800" b="0" i="0" u="none" strike="noStrike" cap="none" normalizeH="0" baseline="0" smtClean="0">
                          <a:ln>
                            <a:noFill/>
                          </a:ln>
                          <a:solidFill>
                            <a:srgbClr val="CC6600"/>
                          </a:solidFill>
                          <a:effectLst/>
                          <a:latin typeface="inherit"/>
                        </a:rPr>
                        <a:t>function</a:t>
                      </a:r>
                      <a:r>
                        <a:rPr kumimoji="0" lang="en-IN" altLang="en-US" sz="1800" b="0" i="0" u="none" strike="noStrike" cap="none" normalizeH="0" baseline="0" smtClean="0">
                          <a:ln>
                            <a:noFill/>
                          </a:ln>
                          <a:solidFill>
                            <a:srgbClr val="006FE0"/>
                          </a:solidFill>
                          <a:effectLst/>
                          <a:latin typeface="inherit"/>
                        </a:rPr>
                        <a:t> </a:t>
                      </a:r>
                      <a:r>
                        <a:rPr kumimoji="0" lang="en-IN" altLang="en-US" sz="1800" b="0" i="0" u="none" strike="noStrike" cap="none" normalizeH="0" baseline="0" smtClean="0">
                          <a:ln>
                            <a:noFill/>
                          </a:ln>
                          <a:solidFill>
                            <a:srgbClr val="333333"/>
                          </a:solidFill>
                          <a:effectLst/>
                          <a:latin typeface="inherit"/>
                        </a:rPr>
                        <a:t>(</a:t>
                      </a:r>
                      <a:r>
                        <a:rPr kumimoji="0" lang="en-IN" altLang="en-US" sz="1800" b="0" i="0" u="none" strike="noStrike" cap="none" normalizeH="0" baseline="0" smtClean="0">
                          <a:ln>
                            <a:noFill/>
                          </a:ln>
                          <a:solidFill>
                            <a:srgbClr val="222222"/>
                          </a:solidFill>
                          <a:effectLst/>
                          <a:latin typeface="inherit"/>
                        </a:rPr>
                        <a:t>data</a:t>
                      </a:r>
                      <a:r>
                        <a:rPr kumimoji="0" lang="en-IN" altLang="en-US" sz="1800" b="0" i="0" u="none" strike="noStrike" cap="none" normalizeH="0" baseline="0" smtClean="0">
                          <a:ln>
                            <a:noFill/>
                          </a:ln>
                          <a:solidFill>
                            <a:srgbClr val="333333"/>
                          </a:solidFill>
                          <a:effectLst/>
                          <a:latin typeface="inherit"/>
                        </a:rPr>
                        <a:t>)</a:t>
                      </a:r>
                      <a:r>
                        <a:rPr kumimoji="0" lang="en-IN" altLang="en-US" sz="1800" b="0" i="0" u="none" strike="noStrike" cap="none" normalizeH="0" baseline="0" smtClean="0">
                          <a:ln>
                            <a:noFill/>
                          </a:ln>
                          <a:solidFill>
                            <a:srgbClr val="006FE0"/>
                          </a:solidFill>
                          <a:effectLst/>
                          <a:latin typeface="inherit"/>
                        </a:rPr>
                        <a:t> </a:t>
                      </a:r>
                      <a:r>
                        <a:rPr kumimoji="0" lang="en-IN" altLang="en-US" sz="1800" b="0" i="0" u="none" strike="noStrike" cap="none" normalizeH="0" baseline="0" smtClean="0">
                          <a:ln>
                            <a:noFill/>
                          </a:ln>
                          <a:solidFill>
                            <a:srgbClr val="333333"/>
                          </a:solidFill>
                          <a:effectLst/>
                          <a:latin typeface="inherit"/>
                        </a:rPr>
                        <a:t>{</a:t>
                      </a:r>
                      <a:endParaRPr kumimoji="0" lang="en-IN" altLang="en-US" sz="1800" b="0" i="0" u="none" strike="noStrike" cap="none" normalizeH="0" baseline="0" smtClean="0">
                        <a:ln>
                          <a:noFill/>
                        </a:ln>
                        <a:solidFill>
                          <a:srgbClr val="000000"/>
                        </a:solidFill>
                        <a:effectLst/>
                        <a:latin typeface="inherit"/>
                      </a:endParaRPr>
                    </a:p>
                    <a:p>
                      <a:pPr marL="0" marR="0" lvl="0" indent="0" algn="l" defTabSz="914400" rtl="0" eaLnBrk="1" fontAlgn="t" latinLnBrk="0" hangingPunct="1">
                        <a:lnSpc>
                          <a:spcPct val="100000"/>
                        </a:lnSpc>
                        <a:spcBef>
                          <a:spcPct val="0"/>
                        </a:spcBef>
                        <a:spcAft>
                          <a:spcPct val="0"/>
                        </a:spcAft>
                        <a:buClrTx/>
                        <a:buSzTx/>
                        <a:buFontTx/>
                        <a:buNone/>
                        <a:tabLst/>
                      </a:pPr>
                      <a:r>
                        <a:rPr kumimoji="0" lang="en-IN" altLang="en-US" sz="1800" b="0" i="0" u="none" strike="noStrike" cap="none" normalizeH="0" baseline="0" smtClean="0">
                          <a:ln>
                            <a:noFill/>
                          </a:ln>
                          <a:solidFill>
                            <a:srgbClr val="006FE0"/>
                          </a:solidFill>
                          <a:effectLst/>
                          <a:latin typeface="inherit"/>
                        </a:rPr>
                        <a:t>        </a:t>
                      </a:r>
                      <a:r>
                        <a:rPr kumimoji="0" lang="en-IN" altLang="en-US" sz="1800" b="0" i="0" u="none" strike="noStrike" cap="none" normalizeH="0" baseline="0" smtClean="0">
                          <a:ln>
                            <a:noFill/>
                          </a:ln>
                          <a:solidFill>
                            <a:srgbClr val="222222"/>
                          </a:solidFill>
                          <a:effectLst/>
                          <a:latin typeface="inherit"/>
                        </a:rPr>
                        <a:t>console</a:t>
                      </a:r>
                      <a:r>
                        <a:rPr kumimoji="0" lang="en-IN" altLang="en-US" sz="1800" b="0" i="0" u="none" strike="noStrike" cap="none" normalizeH="0" baseline="0" smtClean="0">
                          <a:ln>
                            <a:noFill/>
                          </a:ln>
                          <a:solidFill>
                            <a:srgbClr val="333333"/>
                          </a:solidFill>
                          <a:effectLst/>
                          <a:latin typeface="inherit"/>
                        </a:rPr>
                        <a:t>.</a:t>
                      </a:r>
                      <a:r>
                        <a:rPr kumimoji="0" lang="en-IN" altLang="en-US" sz="1800" b="0" i="0" u="none" strike="noStrike" cap="none" normalizeH="0" baseline="0" smtClean="0">
                          <a:ln>
                            <a:noFill/>
                          </a:ln>
                          <a:solidFill>
                            <a:srgbClr val="CC6600"/>
                          </a:solidFill>
                          <a:effectLst/>
                          <a:latin typeface="inherit"/>
                        </a:rPr>
                        <a:t>log</a:t>
                      </a:r>
                      <a:r>
                        <a:rPr kumimoji="0" lang="en-IN" altLang="en-US" sz="1800" b="0" i="0" u="none" strike="noStrike" cap="none" normalizeH="0" baseline="0" smtClean="0">
                          <a:ln>
                            <a:noFill/>
                          </a:ln>
                          <a:solidFill>
                            <a:srgbClr val="333333"/>
                          </a:solidFill>
                          <a:effectLst/>
                          <a:latin typeface="inherit"/>
                        </a:rPr>
                        <a:t>(</a:t>
                      </a:r>
                      <a:r>
                        <a:rPr kumimoji="0" lang="en-IN" altLang="en-US" sz="1800" b="0" i="0" u="none" strike="noStrike" cap="none" normalizeH="0" baseline="0" smtClean="0">
                          <a:ln>
                            <a:noFill/>
                          </a:ln>
                          <a:solidFill>
                            <a:srgbClr val="222222"/>
                          </a:solidFill>
                          <a:effectLst/>
                          <a:latin typeface="inherit"/>
                        </a:rPr>
                        <a:t>data</a:t>
                      </a:r>
                      <a:r>
                        <a:rPr kumimoji="0" lang="en-IN" altLang="en-US" sz="1800" b="0" i="0" u="none" strike="noStrike" cap="none" normalizeH="0" baseline="0" smtClean="0">
                          <a:ln>
                            <a:noFill/>
                          </a:ln>
                          <a:solidFill>
                            <a:srgbClr val="333333"/>
                          </a:solidFill>
                          <a:effectLst/>
                          <a:latin typeface="inherit"/>
                        </a:rPr>
                        <a:t>.</a:t>
                      </a:r>
                      <a:r>
                        <a:rPr kumimoji="0" lang="en-IN" altLang="en-US" sz="1800" b="0" i="0" u="none" strike="noStrike" cap="none" normalizeH="0" baseline="0" smtClean="0">
                          <a:ln>
                            <a:noFill/>
                          </a:ln>
                          <a:solidFill>
                            <a:srgbClr val="222222"/>
                          </a:solidFill>
                          <a:effectLst/>
                          <a:latin typeface="inherit"/>
                        </a:rPr>
                        <a:t>d</a:t>
                      </a:r>
                      <a:r>
                        <a:rPr kumimoji="0" lang="en-IN" altLang="en-US" sz="1800" b="0" i="0" u="none" strike="noStrike" cap="none" normalizeH="0" baseline="0" smtClean="0">
                          <a:ln>
                            <a:noFill/>
                          </a:ln>
                          <a:solidFill>
                            <a:srgbClr val="333333"/>
                          </a:solidFill>
                          <a:effectLst/>
                          <a:latin typeface="inherit"/>
                        </a:rPr>
                        <a:t>.</a:t>
                      </a:r>
                      <a:r>
                        <a:rPr kumimoji="0" lang="en-IN" altLang="en-US" sz="1800" b="0" i="0" u="none" strike="noStrike" cap="none" normalizeH="0" baseline="0" smtClean="0">
                          <a:ln>
                            <a:noFill/>
                          </a:ln>
                          <a:solidFill>
                            <a:srgbClr val="222222"/>
                          </a:solidFill>
                          <a:effectLst/>
                          <a:latin typeface="inherit"/>
                        </a:rPr>
                        <a:t>results</a:t>
                      </a:r>
                      <a:r>
                        <a:rPr kumimoji="0" lang="en-IN" altLang="en-US" sz="1800" b="0" i="0" u="none" strike="noStrike" cap="none" normalizeH="0" baseline="0" smtClean="0">
                          <a:ln>
                            <a:noFill/>
                          </a:ln>
                          <a:solidFill>
                            <a:srgbClr val="333333"/>
                          </a:solidFill>
                          <a:effectLst/>
                          <a:latin typeface="inherit"/>
                        </a:rPr>
                        <a:t>)</a:t>
                      </a:r>
                      <a:r>
                        <a:rPr kumimoji="0" lang="en-IN" altLang="en-US" sz="1800" b="0" i="0" u="none" strike="noStrike" cap="none" normalizeH="0" baseline="0" smtClean="0">
                          <a:ln>
                            <a:noFill/>
                          </a:ln>
                          <a:solidFill>
                            <a:srgbClr val="006FE0"/>
                          </a:solidFill>
                          <a:effectLst/>
                          <a:latin typeface="inherit"/>
                        </a:rPr>
                        <a:t> </a:t>
                      </a:r>
                      <a:r>
                        <a:rPr kumimoji="0" lang="en-IN" altLang="en-US" sz="1800" b="0" i="0" u="none" strike="noStrike" cap="none" normalizeH="0" baseline="0" smtClean="0">
                          <a:ln>
                            <a:noFill/>
                          </a:ln>
                          <a:solidFill>
                            <a:srgbClr val="888888"/>
                          </a:solidFill>
                          <a:effectLst/>
                          <a:latin typeface="inherit"/>
                        </a:rPr>
                        <a:t>//RESULTS HERE!!</a:t>
                      </a:r>
                      <a:endParaRPr kumimoji="0" lang="en-IN" altLang="en-US" sz="1800" b="0" i="0" u="none" strike="noStrike" cap="none" normalizeH="0" baseline="0" smtClean="0">
                        <a:ln>
                          <a:noFill/>
                        </a:ln>
                        <a:solidFill>
                          <a:srgbClr val="000000"/>
                        </a:solidFill>
                        <a:effectLst/>
                        <a:latin typeface="inherit"/>
                      </a:endParaRPr>
                    </a:p>
                    <a:p>
                      <a:pPr marL="0" marR="0" lvl="0" indent="0" algn="l" defTabSz="914400" rtl="0" eaLnBrk="1" fontAlgn="t" latinLnBrk="0" hangingPunct="1">
                        <a:lnSpc>
                          <a:spcPct val="100000"/>
                        </a:lnSpc>
                        <a:spcBef>
                          <a:spcPct val="0"/>
                        </a:spcBef>
                        <a:spcAft>
                          <a:spcPct val="0"/>
                        </a:spcAft>
                        <a:buClrTx/>
                        <a:buSzTx/>
                        <a:buFontTx/>
                        <a:buNone/>
                        <a:tabLst/>
                      </a:pPr>
                      <a:r>
                        <a:rPr kumimoji="0" lang="en-IN" altLang="en-US" sz="1800" b="0" i="0" u="none" strike="noStrike" cap="none" normalizeH="0" baseline="0" smtClean="0">
                          <a:ln>
                            <a:noFill/>
                          </a:ln>
                          <a:solidFill>
                            <a:srgbClr val="006FE0"/>
                          </a:solidFill>
                          <a:effectLst/>
                          <a:latin typeface="inherit"/>
                        </a:rPr>
                        <a:t>   </a:t>
                      </a:r>
                      <a:r>
                        <a:rPr kumimoji="0" lang="en-IN" altLang="en-US" sz="1800" b="0" i="0" u="none" strike="noStrike" cap="none" normalizeH="0" baseline="0" smtClean="0">
                          <a:ln>
                            <a:noFill/>
                          </a:ln>
                          <a:solidFill>
                            <a:srgbClr val="333333"/>
                          </a:solidFill>
                          <a:effectLst/>
                          <a:latin typeface="inherit"/>
                        </a:rPr>
                        <a:t>}</a:t>
                      </a:r>
                      <a:endParaRPr kumimoji="0" lang="en-IN" altLang="en-US" sz="1800" b="0" i="0" u="none" strike="noStrike" cap="none" normalizeH="0" baseline="0" smtClean="0">
                        <a:ln>
                          <a:noFill/>
                        </a:ln>
                        <a:solidFill>
                          <a:srgbClr val="000000"/>
                        </a:solidFill>
                        <a:effectLst/>
                        <a:latin typeface="inherit"/>
                      </a:endParaRPr>
                    </a:p>
                    <a:p>
                      <a:pPr marL="0" marR="0" lvl="0" indent="0" algn="l" defTabSz="914400" rtl="0" eaLnBrk="1" fontAlgn="t" latinLnBrk="0" hangingPunct="1">
                        <a:lnSpc>
                          <a:spcPct val="100000"/>
                        </a:lnSpc>
                        <a:spcBef>
                          <a:spcPct val="0"/>
                        </a:spcBef>
                        <a:spcAft>
                          <a:spcPct val="0"/>
                        </a:spcAft>
                        <a:buClrTx/>
                        <a:buSzTx/>
                        <a:buFontTx/>
                        <a:buNone/>
                        <a:tabLst/>
                      </a:pPr>
                      <a:r>
                        <a:rPr kumimoji="0" lang="en-IN" altLang="en-US" sz="1800" b="0" i="0" u="none" strike="noStrike" cap="none" normalizeH="0" baseline="0" smtClean="0">
                          <a:ln>
                            <a:noFill/>
                          </a:ln>
                          <a:solidFill>
                            <a:srgbClr val="333333"/>
                          </a:solidFill>
                          <a:effectLst/>
                          <a:latin typeface="inherit"/>
                        </a:rPr>
                        <a:t>});</a:t>
                      </a:r>
                      <a:endParaRPr kumimoji="0" lang="en-IN" altLang="en-US" sz="1800" b="0" i="0" u="none" strike="noStrike" cap="none" normalizeH="0" baseline="0" smtClean="0">
                        <a:ln>
                          <a:noFill/>
                        </a:ln>
                        <a:solidFill>
                          <a:srgbClr val="000000"/>
                        </a:solidFill>
                        <a:effectLst/>
                        <a:latin typeface="inherit"/>
                      </a:endParaRPr>
                    </a:p>
                  </a:txBody>
                  <a:tcPr marL="91436" marR="91436" horzOverflow="overflow">
                    <a:lnL>
                      <a:noFill/>
                    </a:lnL>
                    <a:lnR>
                      <a:noFill/>
                    </a:lnR>
                    <a:lnT>
                      <a:noFill/>
                    </a:lnT>
                    <a:lnB>
                      <a:noFill/>
                    </a:lnB>
                    <a:lnTlToBr>
                      <a:noFill/>
                    </a:lnTlToBr>
                    <a:lnBlToTr>
                      <a:noFill/>
                    </a:lnBlToTr>
                    <a:solidFill>
                      <a:srgbClr val="FDFDFD"/>
                    </a:solid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896938" y="465138"/>
            <a:ext cx="10515600" cy="533400"/>
          </a:xfrm>
        </p:spPr>
        <p:txBody>
          <a:bodyPr/>
          <a:lstStyle/>
          <a:p>
            <a:pPr marL="0" indent="0" eaLnBrk="1" hangingPunct="1">
              <a:buFont typeface="Arial" panose="020B0604020202020204" pitchFamily="34" charset="0"/>
              <a:buNone/>
            </a:pPr>
            <a:r>
              <a:rPr lang="en-IN" altLang="en-US" sz="2400" b="1" dirty="0" smtClean="0">
                <a:solidFill>
                  <a:schemeClr val="bg1"/>
                </a:solidFill>
              </a:rPr>
              <a:t>Properties Used in Rest API</a:t>
            </a:r>
          </a:p>
        </p:txBody>
      </p:sp>
      <p:sp>
        <p:nvSpPr>
          <p:cNvPr id="14339" name="Content Placeholder 2"/>
          <p:cNvSpPr txBox="1">
            <a:spLocks/>
          </p:cNvSpPr>
          <p:nvPr/>
        </p:nvSpPr>
        <p:spPr bwMode="auto">
          <a:xfrm>
            <a:off x="822325" y="1603375"/>
            <a:ext cx="10515600" cy="468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spcBef>
                <a:spcPts val="1000"/>
              </a:spcBef>
              <a:buFont typeface="Arial" panose="020B0604020202020204" pitchFamily="34" charset="0"/>
              <a:buNone/>
            </a:pPr>
            <a:endParaRPr lang="en-US" altLang="en-US" sz="2000"/>
          </a:p>
        </p:txBody>
      </p:sp>
      <p:sp>
        <p:nvSpPr>
          <p:cNvPr id="5" name="Rectangle 4"/>
          <p:cNvSpPr/>
          <p:nvPr/>
        </p:nvSpPr>
        <p:spPr>
          <a:xfrm>
            <a:off x="1533525" y="3784600"/>
            <a:ext cx="9242425" cy="189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endParaRPr lang="en-IN" altLang="en-US">
              <a:solidFill>
                <a:srgbClr val="FFFFFF"/>
              </a:solidFill>
            </a:endParaRPr>
          </a:p>
        </p:txBody>
      </p:sp>
      <p:graphicFrame>
        <p:nvGraphicFramePr>
          <p:cNvPr id="10" name="Table 9"/>
          <p:cNvGraphicFramePr>
            <a:graphicFrameLocks noGrp="1"/>
          </p:cNvGraphicFramePr>
          <p:nvPr/>
        </p:nvGraphicFramePr>
        <p:xfrm>
          <a:off x="1031875" y="1333500"/>
          <a:ext cx="10534650" cy="4902595"/>
        </p:xfrm>
        <a:graphic>
          <a:graphicData uri="http://schemas.openxmlformats.org/drawingml/2006/table">
            <a:tbl>
              <a:tblPr/>
              <a:tblGrid>
                <a:gridCol w="1466850"/>
                <a:gridCol w="2544763"/>
                <a:gridCol w="6523037"/>
              </a:tblGrid>
              <a:tr h="495300">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2000" b="1"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Properties</a:t>
                      </a:r>
                      <a:endParaRPr kumimoji="0" lang="en-IN" altLang="en-US" sz="20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199" marR="76199" marT="95269" marB="9526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2000" b="1"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When required</a:t>
                      </a:r>
                      <a:endParaRPr kumimoji="0" lang="en-IN" altLang="en-US" sz="20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199" marR="76199" marT="95269" marB="9526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2000" b="1"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Description</a:t>
                      </a:r>
                      <a:endParaRPr kumimoji="0" lang="en-IN" altLang="en-US" sz="20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199" marR="76199" marT="95269" marB="9526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r>
              <a:tr h="677863">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600" b="1"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url</a:t>
                      </a:r>
                      <a:endParaRPr kumimoji="0" lang="en-IN" altLang="en-US" sz="16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199" marR="76199" marT="95269" marB="952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All requests</a:t>
                      </a:r>
                      <a:endParaRPr kumimoji="0" lang="en-IN" altLang="en-US" sz="16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199" marR="76199" marT="95269" marB="952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The URL of the REST resource endpoint. Example: </a:t>
                      </a:r>
                      <a:r>
                        <a:rPr kumimoji="0" lang="en-IN" altLang="en-US" sz="1600" b="0" i="0" u="none" strike="noStrike" cap="none" normalizeH="0" baseline="0" smtClean="0">
                          <a:ln>
                            <a:noFill/>
                          </a:ln>
                          <a:solidFill>
                            <a:srgbClr val="006400"/>
                          </a:solidFill>
                          <a:effectLst/>
                          <a:latin typeface="Calibri" panose="020F0502020204030204" pitchFamily="34" charset="0"/>
                          <a:cs typeface="Times New Roman" panose="02020603050405020304" pitchFamily="18" charset="0"/>
                        </a:rPr>
                        <a:t>http://&lt;site url&gt;/_api/web/lists</a:t>
                      </a:r>
                      <a:endParaRPr kumimoji="0" lang="en-IN" altLang="en-US" sz="16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199" marR="76199" marT="95269" marB="952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r>
              <a:tr h="1166813">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600" b="1"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method</a:t>
                      </a: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 </a:t>
                      </a:r>
                      <a:b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b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(or </a:t>
                      </a:r>
                      <a:r>
                        <a:rPr kumimoji="0" lang="en-IN" altLang="en-US" sz="1600" b="1"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type</a:t>
                      </a: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a:t>
                      </a:r>
                      <a:endParaRPr kumimoji="0" lang="en-IN" altLang="en-US" sz="16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199" marR="76199" marT="95269" marB="952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All requests</a:t>
                      </a:r>
                      <a:endParaRPr kumimoji="0" lang="en-IN" altLang="en-US" sz="16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199" marR="76199" marT="95269" marB="952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The HTTP request method: </a:t>
                      </a:r>
                      <a:r>
                        <a:rPr kumimoji="0" lang="en-IN" altLang="en-US" sz="1600" b="1"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GET</a:t>
                      </a: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 for read operations and </a:t>
                      </a:r>
                      <a:r>
                        <a:rPr kumimoji="0" lang="en-IN" altLang="en-US" sz="1600" b="1"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POST</a:t>
                      </a: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 for write operations. </a:t>
                      </a:r>
                      <a:r>
                        <a:rPr kumimoji="0" lang="en-IN" altLang="en-US" sz="1600" b="1"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POST</a:t>
                      </a: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 requests can perform update or delete operations by specifying a </a:t>
                      </a:r>
                      <a:r>
                        <a:rPr kumimoji="0" lang="en-IN" altLang="en-US" sz="1600" b="1"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DELETE</a:t>
                      </a: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 </a:t>
                      </a:r>
                      <a:r>
                        <a:rPr kumimoji="0" lang="en-IN" altLang="en-US" sz="1600" b="1"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MERGE</a:t>
                      </a: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 or </a:t>
                      </a:r>
                      <a:r>
                        <a:rPr kumimoji="0" lang="en-IN" altLang="en-US" sz="1600" b="1"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PUT</a:t>
                      </a: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 verb in the </a:t>
                      </a:r>
                      <a:r>
                        <a:rPr kumimoji="0" lang="en-IN" altLang="en-US" sz="1600" b="1"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X-HTTP-Method</a:t>
                      </a: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 header.</a:t>
                      </a:r>
                      <a:endParaRPr kumimoji="0" lang="en-IN" altLang="en-US" sz="16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199" marR="76199" marT="95269" marB="952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r>
              <a:tr h="1135063">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600" b="1"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body</a:t>
                      </a: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 </a:t>
                      </a:r>
                      <a:b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b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(or </a:t>
                      </a:r>
                      <a:r>
                        <a:rPr kumimoji="0" lang="en-IN" altLang="en-US" sz="1600" b="1"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data</a:t>
                      </a: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a:t>
                      </a:r>
                      <a:endParaRPr kumimoji="0" lang="en-IN" altLang="en-US" sz="16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199" marR="76199" marT="95269" marB="952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600" b="1"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POST</a:t>
                      </a: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 requests that send data in the request body</a:t>
                      </a:r>
                      <a:endParaRPr kumimoji="0" lang="en-IN" altLang="en-US" sz="16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199" marR="76199" marT="95269" marB="952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The body of the POST request. Sends data (such as complex types) that can't be sent in the endpoint URI. Used with the </a:t>
                      </a:r>
                      <a:r>
                        <a:rPr kumimoji="0" lang="en-IN" altLang="en-US" sz="1600" b="1"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content-length</a:t>
                      </a: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 header.</a:t>
                      </a:r>
                      <a:endParaRPr kumimoji="0" lang="en-IN" altLang="en-US" sz="16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199" marR="76199" marT="95269" marB="952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r>
              <a:tr h="1427163">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600" b="1"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Authentication</a:t>
                      </a: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 header</a:t>
                      </a:r>
                      <a:endParaRPr kumimoji="0" lang="en-IN" altLang="en-US" sz="16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199" marR="76199" marT="95263" marB="952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Remote add-ins that are using OAuth to authenticate users. Does not apply when using JavaScript or the cross domain library.</a:t>
                      </a:r>
                      <a:endParaRPr kumimoji="0" lang="en-IN" altLang="en-US" sz="16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199" marR="76199" marT="95263" marB="952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Sends the OAuth access token (obtained from a Microsoft Access Control Service (ACS) secure token server) that's used to authenticate the user for the request. Example: </a:t>
                      </a:r>
                      <a:r>
                        <a:rPr kumimoji="0" lang="en-IN" altLang="en-US" sz="1600" b="0" i="0" u="none" strike="noStrike" cap="none" normalizeH="0" baseline="0" smtClean="0">
                          <a:ln>
                            <a:noFill/>
                          </a:ln>
                          <a:solidFill>
                            <a:srgbClr val="006400"/>
                          </a:solidFill>
                          <a:effectLst/>
                          <a:latin typeface="Calibri" panose="020F0502020204030204" pitchFamily="34" charset="0"/>
                          <a:cs typeface="Times New Roman" panose="02020603050405020304" pitchFamily="18" charset="0"/>
                        </a:rPr>
                        <a:t>"Authorization": "Bearer " + accessToken</a:t>
                      </a: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 where </a:t>
                      </a:r>
                      <a:r>
                        <a:rPr kumimoji="0" lang="en-IN" altLang="en-US" sz="1600" b="0" i="0" u="none" strike="noStrike" cap="none" normalizeH="0" baseline="0" smtClean="0">
                          <a:ln>
                            <a:noFill/>
                          </a:ln>
                          <a:solidFill>
                            <a:srgbClr val="006400"/>
                          </a:solidFill>
                          <a:effectLst/>
                          <a:latin typeface="Calibri" panose="020F0502020204030204" pitchFamily="34" charset="0"/>
                          <a:cs typeface="Times New Roman" panose="02020603050405020304" pitchFamily="18" charset="0"/>
                        </a:rPr>
                        <a:t>accessToken</a:t>
                      </a: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 represents the variable that stores the token. Tokens must be retrieved by using server-side code.</a:t>
                      </a:r>
                      <a:endParaRPr kumimoji="0" lang="en-IN" altLang="en-US" sz="16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199" marR="76199" marT="95263" marB="952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896938" y="465138"/>
            <a:ext cx="10515600" cy="533400"/>
          </a:xfrm>
        </p:spPr>
        <p:txBody>
          <a:bodyPr/>
          <a:lstStyle/>
          <a:p>
            <a:pPr marL="0" indent="0" eaLnBrk="1" hangingPunct="1">
              <a:buFont typeface="Arial" panose="020B0604020202020204" pitchFamily="34" charset="0"/>
              <a:buNone/>
            </a:pPr>
            <a:r>
              <a:rPr lang="en-IN" altLang="en-US" sz="2400" b="1" smtClean="0">
                <a:solidFill>
                  <a:schemeClr val="bg1"/>
                </a:solidFill>
              </a:rPr>
              <a:t>Properties Used in Rest API</a:t>
            </a:r>
          </a:p>
        </p:txBody>
      </p:sp>
      <p:sp>
        <p:nvSpPr>
          <p:cNvPr id="15363" name="Content Placeholder 2"/>
          <p:cNvSpPr txBox="1">
            <a:spLocks/>
          </p:cNvSpPr>
          <p:nvPr/>
        </p:nvSpPr>
        <p:spPr bwMode="auto">
          <a:xfrm>
            <a:off x="822325" y="1603375"/>
            <a:ext cx="10515600" cy="468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spcBef>
                <a:spcPts val="1000"/>
              </a:spcBef>
              <a:buFont typeface="Arial" panose="020B0604020202020204" pitchFamily="34" charset="0"/>
              <a:buNone/>
            </a:pPr>
            <a:endParaRPr lang="en-US" altLang="en-US" sz="2000"/>
          </a:p>
        </p:txBody>
      </p:sp>
      <p:sp>
        <p:nvSpPr>
          <p:cNvPr id="5" name="Rectangle 4"/>
          <p:cNvSpPr/>
          <p:nvPr/>
        </p:nvSpPr>
        <p:spPr>
          <a:xfrm>
            <a:off x="1533525" y="3784600"/>
            <a:ext cx="9242425" cy="189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endParaRPr lang="en-IN" altLang="en-US">
              <a:solidFill>
                <a:srgbClr val="FFFFFF"/>
              </a:solidFill>
            </a:endParaRPr>
          </a:p>
        </p:txBody>
      </p:sp>
      <p:graphicFrame>
        <p:nvGraphicFramePr>
          <p:cNvPr id="6" name="Table 5"/>
          <p:cNvGraphicFramePr>
            <a:graphicFrameLocks noGrp="1"/>
          </p:cNvGraphicFramePr>
          <p:nvPr/>
        </p:nvGraphicFramePr>
        <p:xfrm>
          <a:off x="971550" y="1427163"/>
          <a:ext cx="10366375" cy="4714606"/>
        </p:xfrm>
        <a:graphic>
          <a:graphicData uri="http://schemas.openxmlformats.org/drawingml/2006/table">
            <a:tbl>
              <a:tblPr/>
              <a:tblGrid>
                <a:gridCol w="2179638"/>
                <a:gridCol w="2433637"/>
                <a:gridCol w="5753100"/>
              </a:tblGrid>
              <a:tr h="495300">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2000" b="1"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Properties</a:t>
                      </a:r>
                      <a:endParaRPr kumimoji="0" lang="en-IN" altLang="en-US" sz="20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199" marR="76199" marT="95260" marB="952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2000" b="1"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When required</a:t>
                      </a:r>
                      <a:endParaRPr kumimoji="0" lang="en-IN" altLang="en-US" sz="20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199" marR="76199" marT="95260" marB="952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2000" b="1"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Description</a:t>
                      </a:r>
                      <a:endParaRPr kumimoji="0" lang="en-IN" altLang="en-US" sz="20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199" marR="76199" marT="95260" marB="952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r>
              <a:tr h="1165225">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600" b="1"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X-RequestDigest</a:t>
                      </a: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 header</a:t>
                      </a:r>
                      <a:endParaRPr kumimoji="0" lang="en-IN" altLang="en-US" sz="16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199" marR="76199" marT="95254" marB="952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600" b="1"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POST</a:t>
                      </a: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 requests (except SP.RequestExecutor requests)</a:t>
                      </a:r>
                      <a:endParaRPr kumimoji="0" lang="en-IN" altLang="en-US" sz="16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199" marR="76199" marT="95254" marB="952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Remote add-ins that use OAuth can get the form digest value from the </a:t>
                      </a:r>
                      <a:r>
                        <a:rPr kumimoji="0" lang="en-IN" altLang="en-US" sz="1600" b="0" i="0" u="none" strike="noStrike" cap="none" normalizeH="0" baseline="0" smtClean="0">
                          <a:ln>
                            <a:noFill/>
                          </a:ln>
                          <a:solidFill>
                            <a:srgbClr val="006400"/>
                          </a:solidFill>
                          <a:effectLst/>
                          <a:latin typeface="Calibri" panose="020F0502020204030204" pitchFamily="34" charset="0"/>
                          <a:cs typeface="Times New Roman" panose="02020603050405020304" pitchFamily="18" charset="0"/>
                        </a:rPr>
                        <a:t>http://&lt;site url&gt;/_api/contextinfo</a:t>
                      </a: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 endpoint. SharePoint-hosted add-ins can get the value from the </a:t>
                      </a:r>
                      <a:r>
                        <a:rPr kumimoji="0" lang="en-IN" altLang="en-US" sz="1600" b="1"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#__REQUESTDIGEST</a:t>
                      </a: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 page control if it's available on the SharePoint page. </a:t>
                      </a:r>
                      <a:endParaRPr kumimoji="0" lang="en-IN" altLang="en-US" sz="16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199" marR="76199" marT="95254" marB="952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r>
              <a:tr h="965200">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600" b="1"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accept</a:t>
                      </a: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 header</a:t>
                      </a:r>
                      <a:endParaRPr kumimoji="0" lang="en-IN" altLang="en-US" sz="16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199" marR="76199" marT="95260" marB="952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Requests that return SharePoint metadata</a:t>
                      </a:r>
                      <a:endParaRPr kumimoji="0" lang="en-IN" altLang="en-US" sz="16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199" marR="76199" marT="95260" marB="952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Specifies the format for response data from the server. The default format is </a:t>
                      </a:r>
                      <a:r>
                        <a:rPr kumimoji="0" lang="en-IN" altLang="en-US" sz="1600" b="0" i="0" u="none" strike="noStrike" cap="none" normalizeH="0" baseline="0" smtClean="0">
                          <a:ln>
                            <a:noFill/>
                          </a:ln>
                          <a:solidFill>
                            <a:srgbClr val="006400"/>
                          </a:solidFill>
                          <a:effectLst/>
                          <a:latin typeface="Calibri" panose="020F0502020204030204" pitchFamily="34" charset="0"/>
                          <a:cs typeface="Times New Roman" panose="02020603050405020304" pitchFamily="18" charset="0"/>
                        </a:rPr>
                        <a:t>application/atom+xml</a:t>
                      </a: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 Example: </a:t>
                      </a:r>
                      <a:r>
                        <a:rPr kumimoji="0" lang="en-IN" altLang="en-US" sz="1600" b="0" i="0" u="none" strike="noStrike" cap="none" normalizeH="0" baseline="0" smtClean="0">
                          <a:ln>
                            <a:noFill/>
                          </a:ln>
                          <a:solidFill>
                            <a:srgbClr val="006400"/>
                          </a:solidFill>
                          <a:effectLst/>
                          <a:latin typeface="Calibri" panose="020F0502020204030204" pitchFamily="34" charset="0"/>
                          <a:cs typeface="Times New Roman" panose="02020603050405020304" pitchFamily="18" charset="0"/>
                        </a:rPr>
                        <a:t>"accept":"application/json;odata=verbose"</a:t>
                      </a:r>
                      <a:endParaRPr kumimoji="0" lang="en-IN" altLang="en-US" sz="16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199" marR="76199" marT="95260" marB="952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r>
              <a:tr h="922338">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600" b="1"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content-type</a:t>
                      </a: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 header</a:t>
                      </a:r>
                      <a:endParaRPr kumimoji="0" lang="en-IN" altLang="en-US" sz="16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199" marR="76199" marT="95260" marB="952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600" b="1"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POST</a:t>
                      </a: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 requests that send data in the request body</a:t>
                      </a:r>
                      <a:endParaRPr kumimoji="0" lang="en-IN" altLang="en-US" sz="16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199" marR="76199" marT="95260" marB="952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Specifies the format of the data that the client is sending to the server. The default format is </a:t>
                      </a:r>
                      <a:r>
                        <a:rPr kumimoji="0" lang="en-IN" altLang="en-US" sz="1600" b="0" i="0" u="none" strike="noStrike" cap="none" normalizeH="0" baseline="0" smtClean="0">
                          <a:ln>
                            <a:noFill/>
                          </a:ln>
                          <a:solidFill>
                            <a:srgbClr val="006400"/>
                          </a:solidFill>
                          <a:effectLst/>
                          <a:latin typeface="Calibri" panose="020F0502020204030204" pitchFamily="34" charset="0"/>
                          <a:cs typeface="Times New Roman" panose="02020603050405020304" pitchFamily="18" charset="0"/>
                        </a:rPr>
                        <a:t>application/atom+xml</a:t>
                      </a: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 Example: </a:t>
                      </a:r>
                      <a:r>
                        <a:rPr kumimoji="0" lang="en-IN" altLang="en-US" sz="1600" b="0" i="0" u="none" strike="noStrike" cap="none" normalizeH="0" baseline="0" smtClean="0">
                          <a:ln>
                            <a:noFill/>
                          </a:ln>
                          <a:solidFill>
                            <a:srgbClr val="006400"/>
                          </a:solidFill>
                          <a:effectLst/>
                          <a:latin typeface="Calibri" panose="020F0502020204030204" pitchFamily="34" charset="0"/>
                          <a:cs typeface="Times New Roman" panose="02020603050405020304" pitchFamily="18" charset="0"/>
                        </a:rPr>
                        <a:t>"content-type":"application/json;odata=verbose"</a:t>
                      </a:r>
                      <a:endParaRPr kumimoji="0" lang="en-IN" altLang="en-US" sz="16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199" marR="76199" marT="95260" marB="952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r>
              <a:tr h="1165225">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600" b="1"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content-length</a:t>
                      </a: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 header</a:t>
                      </a:r>
                      <a:endParaRPr kumimoji="0" lang="en-IN" altLang="en-US" sz="16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199" marR="76199" marT="95260" marB="952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600" b="1"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POST</a:t>
                      </a: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 requests that send data in the request body (except SP.RequestExecutor requests)</a:t>
                      </a:r>
                      <a:endParaRPr kumimoji="0" lang="en-IN" altLang="en-US" sz="16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199" marR="76199" marT="95260" marB="952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Specifies the length of the content. Example: </a:t>
                      </a:r>
                      <a:r>
                        <a:rPr kumimoji="0" lang="en-IN" altLang="en-US" sz="1600" b="0" i="0" u="none" strike="noStrike" cap="none" normalizeH="0" baseline="0" smtClean="0">
                          <a:ln>
                            <a:noFill/>
                          </a:ln>
                          <a:solidFill>
                            <a:srgbClr val="006400"/>
                          </a:solidFill>
                          <a:effectLst/>
                          <a:latin typeface="Calibri" panose="020F0502020204030204" pitchFamily="34" charset="0"/>
                          <a:cs typeface="Times New Roman" panose="02020603050405020304" pitchFamily="18" charset="0"/>
                        </a:rPr>
                        <a:t>"content-length":requestBody.length</a:t>
                      </a:r>
                      <a:endParaRPr kumimoji="0" lang="en-IN" altLang="en-US" sz="16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199" marR="76199" marT="95260" marB="952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r>
            </a:tbl>
          </a:graphicData>
        </a:graphic>
      </p:graphicFrame>
      <p:sp>
        <p:nvSpPr>
          <p:cNvPr id="4" name="Footer Placeholder 3"/>
          <p:cNvSpPr>
            <a:spLocks noGrp="1"/>
          </p:cNvSpPr>
          <p:nvPr>
            <p:ph type="ftr" sz="quarter" idx="4294967295"/>
          </p:nvPr>
        </p:nvSpPr>
        <p:spPr>
          <a:xfrm>
            <a:off x="4038600" y="6356350"/>
            <a:ext cx="4114800" cy="365125"/>
          </a:xfrm>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solidFill>
                  <a:srgbClr val="898989"/>
                </a:solidFill>
              </a:rPr>
              <a:t>SharePoint Development Team - RCP 3C Grd Flr</a:t>
            </a:r>
            <a:endParaRPr lang="en-IN" altLang="en-US">
              <a:solidFill>
                <a:srgbClr val="898989"/>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896938" y="465138"/>
            <a:ext cx="10515600" cy="533400"/>
          </a:xfrm>
        </p:spPr>
        <p:txBody>
          <a:bodyPr/>
          <a:lstStyle/>
          <a:p>
            <a:pPr marL="0" indent="0" eaLnBrk="1" hangingPunct="1">
              <a:buFont typeface="Arial" panose="020B0604020202020204" pitchFamily="34" charset="0"/>
              <a:buNone/>
            </a:pPr>
            <a:r>
              <a:rPr lang="en-IN" altLang="en-US" sz="2400" b="1" smtClean="0">
                <a:solidFill>
                  <a:schemeClr val="bg1"/>
                </a:solidFill>
              </a:rPr>
              <a:t>Properties Used in Rest API</a:t>
            </a:r>
          </a:p>
        </p:txBody>
      </p:sp>
      <p:sp>
        <p:nvSpPr>
          <p:cNvPr id="16387" name="Content Placeholder 2"/>
          <p:cNvSpPr txBox="1">
            <a:spLocks/>
          </p:cNvSpPr>
          <p:nvPr/>
        </p:nvSpPr>
        <p:spPr bwMode="auto">
          <a:xfrm>
            <a:off x="822325" y="1603375"/>
            <a:ext cx="10323513" cy="468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spcBef>
                <a:spcPts val="1000"/>
              </a:spcBef>
              <a:buFont typeface="Arial" panose="020B0604020202020204" pitchFamily="34" charset="0"/>
              <a:buNone/>
            </a:pPr>
            <a:endParaRPr lang="en-US" altLang="en-US" sz="2000"/>
          </a:p>
        </p:txBody>
      </p:sp>
      <p:sp>
        <p:nvSpPr>
          <p:cNvPr id="5" name="Rectangle 4"/>
          <p:cNvSpPr/>
          <p:nvPr/>
        </p:nvSpPr>
        <p:spPr>
          <a:xfrm>
            <a:off x="1533525" y="3784600"/>
            <a:ext cx="9242425" cy="189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endParaRPr lang="en-IN" altLang="en-US">
              <a:solidFill>
                <a:srgbClr val="FFFFFF"/>
              </a:solidFill>
            </a:endParaRPr>
          </a:p>
        </p:txBody>
      </p:sp>
      <p:graphicFrame>
        <p:nvGraphicFramePr>
          <p:cNvPr id="6" name="Table 5"/>
          <p:cNvGraphicFramePr>
            <a:graphicFrameLocks noGrp="1"/>
          </p:cNvGraphicFramePr>
          <p:nvPr/>
        </p:nvGraphicFramePr>
        <p:xfrm>
          <a:off x="971550" y="1425575"/>
          <a:ext cx="10366375" cy="4718065"/>
        </p:xfrm>
        <a:graphic>
          <a:graphicData uri="http://schemas.openxmlformats.org/drawingml/2006/table">
            <a:tbl>
              <a:tblPr/>
              <a:tblGrid>
                <a:gridCol w="2179638"/>
                <a:gridCol w="2433637"/>
                <a:gridCol w="5753100"/>
              </a:tblGrid>
              <a:tr h="495300">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2000" b="1" i="0" u="none" strike="noStrike" cap="none" normalizeH="0" baseline="0" smtClean="0">
                          <a:ln>
                            <a:noFill/>
                          </a:ln>
                          <a:solidFill>
                            <a:schemeClr val="tx1"/>
                          </a:solidFill>
                          <a:effectLst/>
                          <a:latin typeface="Calibri" panose="020F0502020204030204" pitchFamily="34" charset="0"/>
                          <a:cs typeface="Times New Roman" panose="02020603050405020304" pitchFamily="18" charset="0"/>
                        </a:rPr>
                        <a:t>Properties</a:t>
                      </a:r>
                      <a:endParaRPr kumimoji="0" lang="en-IN" altLang="en-US" sz="20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199" marR="76199" marT="95257" marB="952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2000" b="1" i="0" u="none" strike="noStrike" cap="none" normalizeH="0" baseline="0" smtClean="0">
                          <a:ln>
                            <a:noFill/>
                          </a:ln>
                          <a:solidFill>
                            <a:schemeClr val="tx1"/>
                          </a:solidFill>
                          <a:effectLst/>
                          <a:latin typeface="Calibri" panose="020F0502020204030204" pitchFamily="34" charset="0"/>
                          <a:cs typeface="Times New Roman" panose="02020603050405020304" pitchFamily="18" charset="0"/>
                        </a:rPr>
                        <a:t>When required</a:t>
                      </a:r>
                      <a:endParaRPr kumimoji="0" lang="en-IN" altLang="en-US" sz="20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199" marR="76199" marT="95257" marB="952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2000" b="1" i="0" u="none" strike="noStrike" cap="none" normalizeH="0" baseline="0" smtClean="0">
                          <a:ln>
                            <a:noFill/>
                          </a:ln>
                          <a:solidFill>
                            <a:schemeClr val="tx1"/>
                          </a:solidFill>
                          <a:effectLst/>
                          <a:latin typeface="Calibri" panose="020F0502020204030204" pitchFamily="34" charset="0"/>
                          <a:cs typeface="Times New Roman" panose="02020603050405020304" pitchFamily="18" charset="0"/>
                        </a:rPr>
                        <a:t>Description</a:t>
                      </a:r>
                      <a:endParaRPr kumimoji="0" lang="en-IN" altLang="en-US" sz="20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199" marR="76199" marT="95257" marB="952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r>
              <a:tr h="1409700">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600" b="1"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IF-MATCH</a:t>
                      </a: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 header</a:t>
                      </a:r>
                      <a:endParaRPr kumimoji="0" lang="en-IN" altLang="en-US" sz="16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199" marR="76199" marT="95250" marB="952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600" b="1"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POST</a:t>
                      </a: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 requests for </a:t>
                      </a:r>
                      <a:r>
                        <a:rPr kumimoji="0" lang="en-IN" altLang="en-US" sz="1600" b="1"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DELETE</a:t>
                      </a: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 </a:t>
                      </a:r>
                      <a:r>
                        <a:rPr kumimoji="0" lang="en-IN" altLang="en-US" sz="1600" b="1"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MERGE</a:t>
                      </a: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 or </a:t>
                      </a:r>
                      <a:r>
                        <a:rPr kumimoji="0" lang="en-IN" altLang="en-US" sz="1600" b="1"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PUT</a:t>
                      </a: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 operations, primarily for changing lists and libraries.</a:t>
                      </a:r>
                      <a:endParaRPr kumimoji="0" lang="en-IN" altLang="en-US" sz="16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199" marR="76199" marT="95250" marB="952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Provides a way to verify that the object being changed has not been changed since it was last retrieved. Or, lets you specify to overwrite any changes, as shown in the following example: </a:t>
                      </a:r>
                      <a:r>
                        <a:rPr kumimoji="0" lang="en-IN" altLang="en-US" sz="1600" b="0" i="0" u="none" strike="noStrike" cap="none" normalizeH="0" baseline="0" smtClean="0">
                          <a:ln>
                            <a:noFill/>
                          </a:ln>
                          <a:solidFill>
                            <a:srgbClr val="006400"/>
                          </a:solidFill>
                          <a:effectLst/>
                          <a:latin typeface="Calibri" panose="020F0502020204030204" pitchFamily="34" charset="0"/>
                          <a:cs typeface="Times New Roman" panose="02020603050405020304" pitchFamily="18" charset="0"/>
                        </a:rPr>
                        <a:t>"IF-MATCH":"*"</a:t>
                      </a:r>
                      <a:endParaRPr kumimoji="0" lang="en-IN" altLang="en-US" sz="16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199" marR="76199" marT="95250" marB="952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r>
              <a:tr h="965200">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600" b="1"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X-HTTP-Method</a:t>
                      </a: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 header</a:t>
                      </a:r>
                      <a:endParaRPr kumimoji="0" lang="en-IN" altLang="en-US" sz="16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199" marR="76199" marT="95250" marB="952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600" b="1"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POST</a:t>
                      </a: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 requests for </a:t>
                      </a:r>
                      <a:r>
                        <a:rPr kumimoji="0" lang="en-IN" altLang="en-US" sz="1600" b="1"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DELETE</a:t>
                      </a: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 </a:t>
                      </a:r>
                      <a:r>
                        <a:rPr kumimoji="0" lang="en-IN" altLang="en-US" sz="1600" b="1"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MERGE</a:t>
                      </a: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 or </a:t>
                      </a:r>
                      <a:r>
                        <a:rPr kumimoji="0" lang="en-IN" altLang="en-US" sz="1600" b="1"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PUT</a:t>
                      </a: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 operations</a:t>
                      </a:r>
                      <a:endParaRPr kumimoji="0" lang="en-IN" altLang="en-US" sz="16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199" marR="76199" marT="95250" marB="952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Used to specify that the request performs an update or delete operation. Example: </a:t>
                      </a:r>
                      <a:r>
                        <a:rPr kumimoji="0" lang="en-IN" altLang="en-US" sz="1600" b="0" i="0" u="none" strike="noStrike" cap="none" normalizeH="0" baseline="0" smtClean="0">
                          <a:ln>
                            <a:noFill/>
                          </a:ln>
                          <a:solidFill>
                            <a:srgbClr val="006400"/>
                          </a:solidFill>
                          <a:effectLst/>
                          <a:latin typeface="Calibri" panose="020F0502020204030204" pitchFamily="34" charset="0"/>
                          <a:cs typeface="Times New Roman" panose="02020603050405020304" pitchFamily="18" charset="0"/>
                        </a:rPr>
                        <a:t>"X-HTTP-Method":"PUT"</a:t>
                      </a:r>
                      <a:endParaRPr kumimoji="0" lang="en-IN" altLang="en-US" sz="16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199" marR="76199" marT="95250" marB="952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r>
              <a:tr h="922338">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600" b="1"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binaryStringRequestBody</a:t>
                      </a:r>
                      <a:endParaRPr kumimoji="0" lang="en-IN" altLang="en-US" sz="16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199" marR="76199" marT="95250" marB="952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SP.RequestExecutor </a:t>
                      </a:r>
                      <a:r>
                        <a:rPr kumimoji="0" lang="en-IN" altLang="en-US" sz="1600" b="1"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POST</a:t>
                      </a: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 requests that send binary data in the body</a:t>
                      </a:r>
                      <a:endParaRPr kumimoji="0" lang="en-IN" altLang="en-US" sz="16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199" marR="76199" marT="95250" marB="952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Specifies whether the request body is a binary string. </a:t>
                      </a:r>
                      <a:r>
                        <a:rPr kumimoji="0" lang="en-IN" altLang="en-US" sz="1600" b="1"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Boolean</a:t>
                      </a: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a:t>
                      </a:r>
                      <a:endParaRPr kumimoji="0" lang="en-IN" altLang="en-US" sz="16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199" marR="76199" marT="95250" marB="952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r>
              <a:tr h="925513">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600" b="1"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binaryStringResponseBody</a:t>
                      </a:r>
                      <a:endParaRPr kumimoji="0" lang="en-IN" altLang="en-US" sz="16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199" marR="76199" marT="95250" marB="952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SP.RequestExecutor requests that return binary data</a:t>
                      </a:r>
                      <a:endParaRPr kumimoji="0" lang="en-IN" altLang="en-US" sz="16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199" marR="76199" marT="95250" marB="952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Specifies whether the response is a binary string. </a:t>
                      </a:r>
                      <a:r>
                        <a:rPr kumimoji="0" lang="en-IN" altLang="en-US" sz="1600" b="1"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Boolean</a:t>
                      </a: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a:t>
                      </a:r>
                      <a:endParaRPr kumimoji="0" lang="en-IN" altLang="en-US" sz="16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199" marR="76199" marT="95250" marB="952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idx="1"/>
          </p:nvPr>
        </p:nvSpPr>
        <p:spPr>
          <a:xfrm>
            <a:off x="822325" y="465138"/>
            <a:ext cx="10515600" cy="533400"/>
          </a:xfrm>
        </p:spPr>
        <p:txBody>
          <a:bodyPr/>
          <a:lstStyle/>
          <a:p>
            <a:pPr marL="0" indent="0" eaLnBrk="1" hangingPunct="1">
              <a:buFont typeface="Arial" panose="020B0604020202020204" pitchFamily="34" charset="0"/>
              <a:buNone/>
            </a:pPr>
            <a:r>
              <a:rPr lang="en-IN" altLang="en-US" sz="2400" b="1" smtClean="0">
                <a:solidFill>
                  <a:schemeClr val="bg1"/>
                </a:solidFill>
              </a:rPr>
              <a:t>Options for Filtering and Sorting Data</a:t>
            </a:r>
          </a:p>
        </p:txBody>
      </p:sp>
      <p:sp>
        <p:nvSpPr>
          <p:cNvPr id="17411" name="Content Placeholder 2"/>
          <p:cNvSpPr txBox="1">
            <a:spLocks/>
          </p:cNvSpPr>
          <p:nvPr/>
        </p:nvSpPr>
        <p:spPr bwMode="auto">
          <a:xfrm>
            <a:off x="822325" y="1603375"/>
            <a:ext cx="10515600" cy="468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spcBef>
                <a:spcPts val="1000"/>
              </a:spcBef>
              <a:buFont typeface="Arial" panose="020B0604020202020204" pitchFamily="34" charset="0"/>
              <a:buNone/>
            </a:pPr>
            <a:endParaRPr lang="en-US" altLang="en-US" sz="2000"/>
          </a:p>
        </p:txBody>
      </p:sp>
      <p:sp>
        <p:nvSpPr>
          <p:cNvPr id="5" name="Rectangle 4"/>
          <p:cNvSpPr/>
          <p:nvPr/>
        </p:nvSpPr>
        <p:spPr>
          <a:xfrm>
            <a:off x="1533525" y="3784600"/>
            <a:ext cx="9242425" cy="189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endParaRPr lang="en-IN" altLang="en-US">
              <a:solidFill>
                <a:srgbClr val="FFFFFF"/>
              </a:solidFill>
            </a:endParaRPr>
          </a:p>
        </p:txBody>
      </p:sp>
      <p:graphicFrame>
        <p:nvGraphicFramePr>
          <p:cNvPr id="6" name="Table 5"/>
          <p:cNvGraphicFramePr>
            <a:graphicFrameLocks noGrp="1"/>
          </p:cNvGraphicFramePr>
          <p:nvPr/>
        </p:nvGraphicFramePr>
        <p:xfrm>
          <a:off x="971550" y="1295400"/>
          <a:ext cx="10366375" cy="5103814"/>
        </p:xfrm>
        <a:graphic>
          <a:graphicData uri="http://schemas.openxmlformats.org/drawingml/2006/table">
            <a:tbl>
              <a:tblPr/>
              <a:tblGrid>
                <a:gridCol w="1123950"/>
                <a:gridCol w="3544888"/>
                <a:gridCol w="5697537"/>
              </a:tblGrid>
              <a:tr h="495300">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IN" altLang="en-US" sz="2000" b="1" i="0" u="none" strike="noStrike" cap="none" normalizeH="0" baseline="0" smtClean="0">
                          <a:ln>
                            <a:noFill/>
                          </a:ln>
                          <a:solidFill>
                            <a:schemeClr val="tx1"/>
                          </a:solidFill>
                          <a:effectLst/>
                          <a:latin typeface="Calibri" panose="020F0502020204030204" pitchFamily="34" charset="0"/>
                          <a:cs typeface="Times New Roman" panose="02020603050405020304" pitchFamily="18" charset="0"/>
                        </a:rPr>
                        <a:t>Option</a:t>
                      </a:r>
                    </a:p>
                  </a:txBody>
                  <a:tcPr marL="28575" marR="28575" marT="28573" marB="2857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IN" altLang="en-US" sz="2000" b="1" i="0" u="none" strike="noStrike" cap="none" normalizeH="0" baseline="0" smtClean="0">
                          <a:ln>
                            <a:noFill/>
                          </a:ln>
                          <a:solidFill>
                            <a:schemeClr val="tx1"/>
                          </a:solidFill>
                          <a:effectLst/>
                          <a:latin typeface="Calibri" panose="020F0502020204030204" pitchFamily="34" charset="0"/>
                          <a:cs typeface="Times New Roman" panose="02020603050405020304" pitchFamily="18" charset="0"/>
                        </a:rPr>
                        <a:t>Purpose</a:t>
                      </a:r>
                    </a:p>
                  </a:txBody>
                  <a:tcPr marL="28575" marR="28575" marT="28573" marB="2857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Calibri" panose="020F0502020204030204" pitchFamily="34" charset="0"/>
                          <a:cs typeface="Times New Roman" panose="02020603050405020304" pitchFamily="18" charset="0"/>
                        </a:rPr>
                        <a:t>Example</a:t>
                      </a:r>
                      <a:endParaRPr kumimoji="0" lang="en-IN" altLang="en-US" sz="2000" b="1" i="0" u="none" strike="noStrike" cap="none" normalizeH="0" baseline="0" smtClean="0">
                        <a:ln>
                          <a:noFill/>
                        </a:ln>
                        <a:solidFill>
                          <a:schemeClr val="tx1"/>
                        </a:solidFill>
                        <a:effectLst/>
                        <a:latin typeface="Calibri" panose="020F0502020204030204" pitchFamily="34" charset="0"/>
                        <a:cs typeface="Times New Roman" panose="02020603050405020304" pitchFamily="18" charset="0"/>
                      </a:endParaRPr>
                    </a:p>
                  </a:txBody>
                  <a:tcPr marL="76199" marR="76199" marT="95240" marB="952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r>
              <a:tr h="614363">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IN" altLang="en-US" sz="1600" b="1"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$select</a:t>
                      </a:r>
                    </a:p>
                  </a:txBody>
                  <a:tcPr marL="28575" marR="28575" marT="28573" marB="2857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Specifies which fields are included in the returned data.</a:t>
                      </a:r>
                    </a:p>
                  </a:txBody>
                  <a:tcPr marL="28575" marR="28575" marT="28573" marB="2857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_api/web/lists/getByTitle('Books')/items?$select=Author,Title,ISBN</a:t>
                      </a:r>
                    </a:p>
                  </a:txBody>
                  <a:tcPr marL="76199" marR="76199" marT="95233" marB="952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r>
              <a:tr h="763588">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IN" altLang="en-US" sz="1600" b="1"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$filter</a:t>
                      </a:r>
                    </a:p>
                  </a:txBody>
                  <a:tcPr marL="28575" marR="28575" marT="28573" marB="2857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Specifies which members of a collection, such as the items in a list, are returned.</a:t>
                      </a:r>
                    </a:p>
                  </a:txBody>
                  <a:tcPr marL="28575" marR="28575" marT="28573" marB="2857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_api/web/lists/getByTitle('Books')/items?$filter=Author eq 'Mark Twain'</a:t>
                      </a:r>
                    </a:p>
                  </a:txBody>
                  <a:tcPr marL="76199" marR="76199" marT="95233" marB="952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r>
              <a:tr h="763588">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IN" altLang="en-US" sz="1600" b="1"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$expand</a:t>
                      </a:r>
                    </a:p>
                  </a:txBody>
                  <a:tcPr marL="28575" marR="28575" marT="28573" marB="2857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Specifies which projected fields from a joined list are returned.</a:t>
                      </a:r>
                    </a:p>
                  </a:txBody>
                  <a:tcPr marL="28575" marR="28575" marT="28573" marB="2857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_api/web/lists/getByTitle(   'Books')/items?$select=Title,PublishedBy/Name&amp;$expand=PublishedBy</a:t>
                      </a:r>
                      <a:endPar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endParaRPr>
                    </a:p>
                  </a:txBody>
                  <a:tcPr marL="76199" marR="76199" marT="95233" marB="952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r>
              <a:tr h="822325">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IN" altLang="en-US" sz="1600" b="1"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$top</a:t>
                      </a:r>
                    </a:p>
                  </a:txBody>
                  <a:tcPr marL="28575" marR="28575" marT="28573" marB="2857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Returns only the first n items of a collection or list.</a:t>
                      </a:r>
                    </a:p>
                  </a:txBody>
                  <a:tcPr marL="28575" marR="28575" marT="28573" marB="2857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_api/web/lists/getByTitle('Books')/items?$top=10</a:t>
                      </a:r>
                      <a:endPar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endParaRPr>
                    </a:p>
                  </a:txBody>
                  <a:tcPr marL="76199" marR="76199" marT="95233" marB="952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r>
              <a:tr h="822325">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IN" altLang="en-US" sz="1600" b="1"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$skip</a:t>
                      </a:r>
                    </a:p>
                  </a:txBody>
                  <a:tcPr marL="28575" marR="28575" marT="28573" marB="2857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Skips the first n items of a collection or list and returns the rest.</a:t>
                      </a:r>
                    </a:p>
                  </a:txBody>
                  <a:tcPr marL="28575" marR="28575" marT="28573" marB="2857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_api/web/lists/getByTitle('Books')/items?$top=10&amp;$skip=2</a:t>
                      </a:r>
                      <a:endPar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endParaRPr>
                    </a:p>
                  </a:txBody>
                  <a:tcPr marL="76199" marR="76199" marT="95233" marB="952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r>
              <a:tr h="822325">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IN" altLang="en-US" sz="1600" b="1"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$orderby</a:t>
                      </a:r>
                    </a:p>
                  </a:txBody>
                  <a:tcPr marL="28575" marR="28575" marT="28573" marB="2857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Specifies the field that’s used to sort the data before it’s returned.</a:t>
                      </a:r>
                    </a:p>
                  </a:txBody>
                  <a:tcPr marL="28575" marR="28575" marT="28573" marB="2857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rPr>
                        <a:t>_api/web/lists/getByTitle('Books')/items?$orderby=Title asc</a:t>
                      </a:r>
                      <a:endParaRPr kumimoji="0" lang="en-IN" altLang="en-US" sz="1600" b="0" i="0" u="none" strike="noStrike" cap="none" normalizeH="0" baseline="0" smtClean="0">
                        <a:ln>
                          <a:noFill/>
                        </a:ln>
                        <a:solidFill>
                          <a:srgbClr val="2A2A2A"/>
                        </a:solidFill>
                        <a:effectLst/>
                        <a:latin typeface="Calibri" panose="020F0502020204030204" pitchFamily="34" charset="0"/>
                        <a:cs typeface="Times New Roman" panose="02020603050405020304" pitchFamily="18" charset="0"/>
                      </a:endParaRPr>
                    </a:p>
                  </a:txBody>
                  <a:tcPr marL="76199" marR="76199" marT="95233" marB="952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FDFD"/>
                    </a:solid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a:xfrm>
            <a:off x="822325" y="447675"/>
            <a:ext cx="10515600" cy="533400"/>
          </a:xfrm>
        </p:spPr>
        <p:txBody>
          <a:bodyPr/>
          <a:lstStyle/>
          <a:p>
            <a:pPr marL="0" indent="0" eaLnBrk="1" hangingPunct="1">
              <a:buFont typeface="Arial" panose="020B0604020202020204" pitchFamily="34" charset="0"/>
              <a:buNone/>
            </a:pPr>
            <a:r>
              <a:rPr lang="en-US" altLang="en-US" sz="2400" b="1" smtClean="0">
                <a:solidFill>
                  <a:schemeClr val="bg1"/>
                </a:solidFill>
              </a:rPr>
              <a:t>Understanding SharePoint’s REST API</a:t>
            </a:r>
            <a:endParaRPr lang="en-IN" altLang="en-US" sz="2400" b="1" smtClean="0">
              <a:solidFill>
                <a:schemeClr val="bg1"/>
              </a:solidFill>
            </a:endParaRPr>
          </a:p>
        </p:txBody>
      </p:sp>
      <p:sp>
        <p:nvSpPr>
          <p:cNvPr id="4" name="Content Placeholder 2"/>
          <p:cNvSpPr txBox="1">
            <a:spLocks/>
          </p:cNvSpPr>
          <p:nvPr/>
        </p:nvSpPr>
        <p:spPr>
          <a:xfrm>
            <a:off x="822325" y="1660525"/>
            <a:ext cx="10515600" cy="4154488"/>
          </a:xfrm>
          <a:prstGeom prst="rect">
            <a:avLst/>
          </a:prstGeom>
        </p:spPr>
        <p:txBody>
          <a:bodyPr>
            <a:normAutofit/>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spcBef>
                <a:spcPts val="1000"/>
              </a:spcBef>
              <a:buFont typeface="Arial" panose="020B0604020202020204" pitchFamily="34" charset="0"/>
              <a:buChar char="•"/>
            </a:pPr>
            <a:r>
              <a:rPr lang="en-US" altLang="en-US" sz="2000" b="1"/>
              <a:t>Selecting all items, custom columns</a:t>
            </a:r>
          </a:p>
          <a:p>
            <a:pPr eaLnBrk="1" hangingPunct="1">
              <a:lnSpc>
                <a:spcPct val="90000"/>
              </a:lnSpc>
              <a:spcBef>
                <a:spcPts val="1000"/>
              </a:spcBef>
              <a:buFont typeface="Arial" panose="020B0604020202020204" pitchFamily="34" charset="0"/>
              <a:buNone/>
            </a:pPr>
            <a:r>
              <a:rPr lang="en-US" altLang="en-US" sz="2000">
                <a:solidFill>
                  <a:srgbClr val="000000"/>
                </a:solidFill>
              </a:rPr>
              <a:t>	</a:t>
            </a:r>
            <a:r>
              <a:rPr lang="en-US" altLang="en-US" sz="2000"/>
              <a:t>Good practice to only grab the columns that you need. This makes the payload as lean as possible.</a:t>
            </a:r>
            <a:r>
              <a:rPr lang="en-US" altLang="en-US" sz="2000">
                <a:solidFill>
                  <a:srgbClr val="000000"/>
                </a:solidFill>
              </a:rPr>
              <a:t>:</a:t>
            </a:r>
          </a:p>
          <a:p>
            <a:pPr eaLnBrk="1" hangingPunct="1">
              <a:lnSpc>
                <a:spcPct val="90000"/>
              </a:lnSpc>
              <a:spcBef>
                <a:spcPts val="1000"/>
              </a:spcBef>
              <a:buFont typeface="Arial" panose="020B0604020202020204" pitchFamily="34" charset="0"/>
              <a:buChar char="•"/>
            </a:pPr>
            <a:endParaRPr lang="en-US" altLang="en-US" sz="2000" b="1">
              <a:solidFill>
                <a:srgbClr val="000000"/>
              </a:solidFill>
            </a:endParaRPr>
          </a:p>
          <a:p>
            <a:pPr eaLnBrk="1" hangingPunct="1">
              <a:lnSpc>
                <a:spcPct val="90000"/>
              </a:lnSpc>
              <a:spcBef>
                <a:spcPts val="1000"/>
              </a:spcBef>
              <a:buFont typeface="Arial" panose="020B0604020202020204" pitchFamily="34" charset="0"/>
              <a:buChar char="•"/>
            </a:pPr>
            <a:endParaRPr lang="en-US" altLang="en-US" sz="2000" b="1">
              <a:solidFill>
                <a:srgbClr val="000000"/>
              </a:solidFill>
            </a:endParaRPr>
          </a:p>
          <a:p>
            <a:pPr eaLnBrk="1" hangingPunct="1">
              <a:lnSpc>
                <a:spcPct val="90000"/>
              </a:lnSpc>
              <a:spcBef>
                <a:spcPts val="1000"/>
              </a:spcBef>
              <a:buFont typeface="Arial" panose="020B0604020202020204" pitchFamily="34" charset="0"/>
              <a:buChar char="•"/>
            </a:pPr>
            <a:endParaRPr lang="en-US" altLang="en-US" sz="2000" b="1">
              <a:solidFill>
                <a:srgbClr val="000000"/>
              </a:solidFill>
            </a:endParaRPr>
          </a:p>
          <a:p>
            <a:pPr eaLnBrk="1" hangingPunct="1">
              <a:lnSpc>
                <a:spcPct val="90000"/>
              </a:lnSpc>
              <a:spcBef>
                <a:spcPts val="1000"/>
              </a:spcBef>
              <a:buFont typeface="Arial" panose="020B0604020202020204" pitchFamily="34" charset="0"/>
              <a:buChar char="•"/>
            </a:pPr>
            <a:endParaRPr lang="en-US" altLang="en-US" sz="2000">
              <a:solidFill>
                <a:srgbClr val="000000"/>
              </a:solidFill>
            </a:endParaRPr>
          </a:p>
        </p:txBody>
      </p:sp>
      <p:graphicFrame>
        <p:nvGraphicFramePr>
          <p:cNvPr id="6" name="Table 5"/>
          <p:cNvGraphicFramePr>
            <a:graphicFrameLocks noGrp="1"/>
          </p:cNvGraphicFramePr>
          <p:nvPr/>
        </p:nvGraphicFramePr>
        <p:xfrm>
          <a:off x="822325" y="3101975"/>
          <a:ext cx="10668000" cy="387350"/>
        </p:xfrm>
        <a:graphic>
          <a:graphicData uri="http://schemas.openxmlformats.org/drawingml/2006/table">
            <a:tbl>
              <a:tblPr/>
              <a:tblGrid>
                <a:gridCol w="314325"/>
                <a:gridCol w="10353675"/>
              </a:tblGrid>
              <a:tr h="387350">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IN" altLang="en-US" sz="1800" b="0" i="0" u="none" strike="noStrike" cap="none" normalizeH="0" baseline="0" smtClean="0">
                          <a:ln>
                            <a:noFill/>
                          </a:ln>
                          <a:solidFill>
                            <a:srgbClr val="D4D4D4"/>
                          </a:solidFill>
                          <a:effectLst/>
                          <a:latin typeface="inherit"/>
                        </a:rPr>
                        <a:t>1</a:t>
                      </a:r>
                    </a:p>
                  </a:txBody>
                  <a:tcPr marL="91430" marR="91430" marT="45778" marB="45778" horzOverflow="overflow">
                    <a:lnL>
                      <a:noFill/>
                    </a:lnL>
                    <a:lnR>
                      <a:noFill/>
                    </a:lnR>
                    <a:lnT>
                      <a:noFill/>
                    </a:lnT>
                    <a:lnB>
                      <a:noFill/>
                    </a:lnB>
                    <a:lnTlToBr>
                      <a:noFill/>
                    </a:lnTlToBr>
                    <a:lnBlToTr>
                      <a:noFill/>
                    </a:lnBlToTr>
                    <a:solidFill>
                      <a:srgbClr val="FDFDFD"/>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IN" altLang="en-US" sz="1800" b="0" i="0" u="none" strike="noStrike" cap="none" normalizeH="0" baseline="0" smtClean="0">
                          <a:ln>
                            <a:noFill/>
                          </a:ln>
                          <a:solidFill>
                            <a:schemeClr val="tx1"/>
                          </a:solidFill>
                          <a:effectLst/>
                          <a:latin typeface="Calibri" panose="020F0502020204030204" pitchFamily="34" charset="0"/>
                        </a:rPr>
                        <a:t>_spPageContextInfo.webAbsoluteUrl + "</a:t>
                      </a:r>
                      <a:r>
                        <a:rPr kumimoji="0" lang="en-IN" altLang="en-US" sz="1800" b="0" i="0" u="none" strike="noStrike" cap="none" normalizeH="0" baseline="0" smtClean="0">
                          <a:ln>
                            <a:noFill/>
                          </a:ln>
                          <a:solidFill>
                            <a:srgbClr val="006699"/>
                          </a:solidFill>
                          <a:effectLst/>
                          <a:latin typeface="inherit"/>
                        </a:rPr>
                        <a:t>/_api</a:t>
                      </a:r>
                      <a:r>
                        <a:rPr kumimoji="0" lang="en-IN" altLang="en-US" sz="1800" b="0" i="0" u="none" strike="noStrike" cap="none" normalizeH="0" baseline="0" smtClean="0">
                          <a:ln>
                            <a:noFill/>
                          </a:ln>
                          <a:solidFill>
                            <a:schemeClr val="tx1"/>
                          </a:solidFill>
                          <a:effectLst/>
                          <a:latin typeface="Calibri" panose="020F0502020204030204" pitchFamily="34" charset="0"/>
                        </a:rPr>
                        <a:t>" + </a:t>
                      </a:r>
                      <a:r>
                        <a:rPr kumimoji="0" lang="en-IN" altLang="en-US" sz="1800" b="0" i="0" u="none" strike="noStrike" cap="none" normalizeH="0" baseline="0" smtClean="0">
                          <a:ln>
                            <a:noFill/>
                          </a:ln>
                          <a:solidFill>
                            <a:schemeClr val="tx1"/>
                          </a:solidFill>
                          <a:effectLst/>
                          <a:latin typeface="inherit"/>
                        </a:rPr>
                        <a:t>“</a:t>
                      </a:r>
                      <a:r>
                        <a:rPr kumimoji="0" lang="en-IN" altLang="en-US" sz="1800" b="0" i="0" u="none" strike="noStrike" cap="none" normalizeH="0" baseline="0" smtClean="0">
                          <a:ln>
                            <a:noFill/>
                          </a:ln>
                          <a:solidFill>
                            <a:srgbClr val="006699"/>
                          </a:solidFill>
                          <a:effectLst/>
                          <a:latin typeface="inherit"/>
                        </a:rPr>
                        <a:t>/web/lists/getbytitle('listname')/Items?$select=ID,Title</a:t>
                      </a:r>
                      <a:r>
                        <a:rPr kumimoji="0" lang="en-IN" altLang="en-US" sz="1800" b="0" i="0" u="none" strike="noStrike" cap="none" normalizeH="0" baseline="0" smtClean="0">
                          <a:ln>
                            <a:noFill/>
                          </a:ln>
                          <a:solidFill>
                            <a:schemeClr val="tx1"/>
                          </a:solidFill>
                          <a:effectLst/>
                          <a:latin typeface="Calibri" panose="020F0502020204030204" pitchFamily="34" charset="0"/>
                        </a:rPr>
                        <a:t>";</a:t>
                      </a:r>
                      <a:endParaRPr kumimoji="0" lang="en-IN" altLang="en-US" sz="1800" b="0" i="0" u="none" strike="noStrike" cap="none" normalizeH="0" baseline="0" smtClean="0">
                        <a:ln>
                          <a:noFill/>
                        </a:ln>
                        <a:solidFill>
                          <a:srgbClr val="000000"/>
                        </a:solidFill>
                        <a:effectLst/>
                        <a:latin typeface="inherit"/>
                      </a:endParaRPr>
                    </a:p>
                  </a:txBody>
                  <a:tcPr marL="91430" marR="91430" marT="45778" marB="45778" horzOverflow="overflow">
                    <a:lnL>
                      <a:noFill/>
                    </a:lnL>
                    <a:lnR>
                      <a:noFill/>
                    </a:lnR>
                    <a:lnT>
                      <a:noFill/>
                    </a:lnT>
                    <a:lnB>
                      <a:noFill/>
                    </a:lnB>
                    <a:lnTlToBr>
                      <a:noFill/>
                    </a:lnTlToBr>
                    <a:lnBlToTr>
                      <a:noFill/>
                    </a:lnBlToTr>
                    <a:solidFill>
                      <a:srgbClr val="FDFDFD"/>
                    </a:solidFill>
                  </a:tcPr>
                </a:tc>
              </a:tr>
            </a:tbl>
          </a:graphicData>
        </a:graphic>
      </p:graphicFrame>
      <p:pic>
        <p:nvPicPr>
          <p:cNvPr id="18439" name="Picture 2" descr="rest-selec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2225" y="3697288"/>
            <a:ext cx="5951538" cy="239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838200" y="461963"/>
            <a:ext cx="10515600" cy="533400"/>
          </a:xfrm>
        </p:spPr>
        <p:txBody>
          <a:bodyPr/>
          <a:lstStyle/>
          <a:p>
            <a:pPr marL="0" indent="0" eaLnBrk="1" hangingPunct="1">
              <a:buFont typeface="Arial" panose="020B0604020202020204" pitchFamily="34" charset="0"/>
              <a:buNone/>
            </a:pPr>
            <a:r>
              <a:rPr lang="en-US" altLang="en-US" sz="2400" b="1" smtClean="0">
                <a:solidFill>
                  <a:schemeClr val="bg1"/>
                </a:solidFill>
              </a:rPr>
              <a:t>Understanding SharePoint’s REST API</a:t>
            </a:r>
            <a:endParaRPr lang="en-IN" altLang="en-US" sz="2400" b="1" smtClean="0">
              <a:solidFill>
                <a:schemeClr val="bg1"/>
              </a:solidFill>
            </a:endParaRPr>
          </a:p>
        </p:txBody>
      </p:sp>
      <p:sp>
        <p:nvSpPr>
          <p:cNvPr id="4" name="Content Placeholder 2"/>
          <p:cNvSpPr txBox="1">
            <a:spLocks/>
          </p:cNvSpPr>
          <p:nvPr/>
        </p:nvSpPr>
        <p:spPr>
          <a:xfrm>
            <a:off x="838200" y="1603375"/>
            <a:ext cx="10515600" cy="4684713"/>
          </a:xfrm>
          <a:prstGeom prst="rect">
            <a:avLst/>
          </a:prstGeom>
        </p:spPr>
        <p:txBody>
          <a:bodyPr>
            <a:normAutofit/>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spcBef>
                <a:spcPts val="1000"/>
              </a:spcBef>
              <a:buFont typeface="Arial" panose="020B0604020202020204" pitchFamily="34" charset="0"/>
              <a:buChar char="•"/>
            </a:pPr>
            <a:r>
              <a:rPr lang="en-US" altLang="en-US" sz="2000" b="1"/>
              <a:t>Getting the total items in a list</a:t>
            </a:r>
            <a:endParaRPr lang="en-US" altLang="en-US" sz="2000" b="1">
              <a:solidFill>
                <a:srgbClr val="000000"/>
              </a:solidFill>
            </a:endParaRPr>
          </a:p>
          <a:p>
            <a:pPr eaLnBrk="1" hangingPunct="1">
              <a:lnSpc>
                <a:spcPct val="90000"/>
              </a:lnSpc>
              <a:spcBef>
                <a:spcPts val="1000"/>
              </a:spcBef>
              <a:buFont typeface="Arial" panose="020B0604020202020204" pitchFamily="34" charset="0"/>
              <a:buNone/>
            </a:pPr>
            <a:r>
              <a:rPr lang="en-US" altLang="en-US" sz="2000">
                <a:solidFill>
                  <a:srgbClr val="000000"/>
                </a:solidFill>
              </a:rPr>
              <a:t>	</a:t>
            </a:r>
          </a:p>
          <a:p>
            <a:pPr eaLnBrk="1" hangingPunct="1">
              <a:lnSpc>
                <a:spcPct val="90000"/>
              </a:lnSpc>
              <a:spcBef>
                <a:spcPts val="1000"/>
              </a:spcBef>
              <a:buFont typeface="Arial" panose="020B0604020202020204" pitchFamily="34" charset="0"/>
              <a:buNone/>
            </a:pPr>
            <a:endParaRPr lang="en-US" altLang="en-US" sz="2000" b="1">
              <a:solidFill>
                <a:srgbClr val="000000"/>
              </a:solidFill>
            </a:endParaRPr>
          </a:p>
          <a:p>
            <a:pPr eaLnBrk="1" hangingPunct="1">
              <a:lnSpc>
                <a:spcPct val="90000"/>
              </a:lnSpc>
              <a:spcBef>
                <a:spcPts val="1000"/>
              </a:spcBef>
              <a:buFont typeface="Arial" panose="020B0604020202020204" pitchFamily="34" charset="0"/>
              <a:buChar char="•"/>
            </a:pPr>
            <a:r>
              <a:rPr lang="en-IN" altLang="en-US" sz="2000" b="1"/>
              <a:t>Retrieving specific list items</a:t>
            </a:r>
          </a:p>
          <a:p>
            <a:pPr eaLnBrk="1" hangingPunct="1">
              <a:lnSpc>
                <a:spcPct val="90000"/>
              </a:lnSpc>
              <a:spcBef>
                <a:spcPts val="1000"/>
              </a:spcBef>
              <a:buFont typeface="Arial" panose="020B0604020202020204" pitchFamily="34" charset="0"/>
              <a:buNone/>
            </a:pPr>
            <a:r>
              <a:rPr lang="en-US" altLang="en-US" sz="2000">
                <a:solidFill>
                  <a:srgbClr val="000000"/>
                </a:solidFill>
              </a:rPr>
              <a:t>	</a:t>
            </a:r>
            <a:endParaRPr lang="en-US" altLang="en-US" sz="2000" b="1">
              <a:solidFill>
                <a:srgbClr val="000000"/>
              </a:solidFill>
            </a:endParaRPr>
          </a:p>
          <a:p>
            <a:pPr eaLnBrk="1" hangingPunct="1">
              <a:lnSpc>
                <a:spcPct val="90000"/>
              </a:lnSpc>
              <a:spcBef>
                <a:spcPts val="1000"/>
              </a:spcBef>
              <a:buFont typeface="Arial" panose="020B0604020202020204" pitchFamily="34" charset="0"/>
              <a:buChar char="•"/>
            </a:pPr>
            <a:endParaRPr lang="en-US" altLang="en-US" sz="2000" b="1">
              <a:solidFill>
                <a:srgbClr val="000000"/>
              </a:solidFill>
            </a:endParaRPr>
          </a:p>
          <a:p>
            <a:pPr eaLnBrk="1" hangingPunct="1">
              <a:lnSpc>
                <a:spcPct val="90000"/>
              </a:lnSpc>
              <a:spcBef>
                <a:spcPts val="1000"/>
              </a:spcBef>
              <a:buFont typeface="Arial" panose="020B0604020202020204" pitchFamily="34" charset="0"/>
              <a:buChar char="•"/>
            </a:pPr>
            <a:r>
              <a:rPr lang="en-IN" altLang="en-US" sz="2000" b="1"/>
              <a:t>Getting the Author Information</a:t>
            </a:r>
          </a:p>
          <a:p>
            <a:pPr eaLnBrk="1" hangingPunct="1">
              <a:lnSpc>
                <a:spcPct val="90000"/>
              </a:lnSpc>
              <a:spcBef>
                <a:spcPts val="1000"/>
              </a:spcBef>
              <a:buFont typeface="Arial" panose="020B0604020202020204" pitchFamily="34" charset="0"/>
              <a:buChar char="•"/>
            </a:pPr>
            <a:endParaRPr lang="en-US" altLang="en-US" sz="2000">
              <a:solidFill>
                <a:srgbClr val="000000"/>
              </a:solidFill>
            </a:endParaRPr>
          </a:p>
        </p:txBody>
      </p:sp>
      <p:graphicFrame>
        <p:nvGraphicFramePr>
          <p:cNvPr id="6" name="Table 5"/>
          <p:cNvGraphicFramePr>
            <a:graphicFrameLocks noGrp="1"/>
          </p:cNvGraphicFramePr>
          <p:nvPr/>
        </p:nvGraphicFramePr>
        <p:xfrm>
          <a:off x="838200" y="2112963"/>
          <a:ext cx="10669588" cy="387350"/>
        </p:xfrm>
        <a:graphic>
          <a:graphicData uri="http://schemas.openxmlformats.org/drawingml/2006/table">
            <a:tbl>
              <a:tblPr/>
              <a:tblGrid>
                <a:gridCol w="314325"/>
                <a:gridCol w="10355263"/>
              </a:tblGrid>
              <a:tr h="387350">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IN" altLang="en-US" sz="1800" b="0" i="0" u="none" strike="noStrike" cap="none" normalizeH="0" baseline="0" smtClean="0">
                          <a:ln>
                            <a:noFill/>
                          </a:ln>
                          <a:solidFill>
                            <a:srgbClr val="D4D4D4"/>
                          </a:solidFill>
                          <a:effectLst/>
                          <a:latin typeface="inherit"/>
                        </a:rPr>
                        <a:t>1</a:t>
                      </a:r>
                    </a:p>
                  </a:txBody>
                  <a:tcPr marL="91444" marR="91444" marT="45778" marB="45778" horzOverflow="overflow">
                    <a:lnL>
                      <a:noFill/>
                    </a:lnL>
                    <a:lnR>
                      <a:noFill/>
                    </a:lnR>
                    <a:lnT>
                      <a:noFill/>
                    </a:lnT>
                    <a:lnB>
                      <a:noFill/>
                    </a:lnB>
                    <a:lnTlToBr>
                      <a:noFill/>
                    </a:lnTlToBr>
                    <a:lnBlToTr>
                      <a:noFill/>
                    </a:lnBlToTr>
                    <a:solidFill>
                      <a:srgbClr val="FDFDFD"/>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IN" altLang="en-US" sz="1800" b="0" i="0" u="none" strike="noStrike" cap="none" normalizeH="0" baseline="0" smtClean="0">
                          <a:ln>
                            <a:noFill/>
                          </a:ln>
                          <a:solidFill>
                            <a:schemeClr val="tx1"/>
                          </a:solidFill>
                          <a:effectLst/>
                          <a:latin typeface="Calibri" panose="020F0502020204030204" pitchFamily="34" charset="0"/>
                        </a:rPr>
                        <a:t>_spPageContextInfo.webAbsoluteUrl + "</a:t>
                      </a:r>
                      <a:r>
                        <a:rPr kumimoji="0" lang="en-IN" altLang="en-US" sz="1800" b="0" i="0" u="none" strike="noStrike" cap="none" normalizeH="0" baseline="0" smtClean="0">
                          <a:ln>
                            <a:noFill/>
                          </a:ln>
                          <a:solidFill>
                            <a:srgbClr val="0070C0"/>
                          </a:solidFill>
                          <a:effectLst/>
                          <a:latin typeface="Calibri" panose="020F0502020204030204" pitchFamily="34" charset="0"/>
                        </a:rPr>
                        <a:t>/_api/web/lists/getbytitle('listName')/ItemCount</a:t>
                      </a:r>
                      <a:endParaRPr kumimoji="0" lang="en-IN" altLang="en-US" sz="1800" b="0" i="0" u="none" strike="noStrike" cap="none" normalizeH="0" baseline="0" smtClean="0">
                        <a:ln>
                          <a:noFill/>
                        </a:ln>
                        <a:solidFill>
                          <a:srgbClr val="0070C0"/>
                        </a:solidFill>
                        <a:effectLst/>
                        <a:latin typeface="inherit"/>
                      </a:endParaRPr>
                    </a:p>
                  </a:txBody>
                  <a:tcPr marL="91444" marR="91444" marT="45778" marB="45778" horzOverflow="overflow">
                    <a:lnL>
                      <a:noFill/>
                    </a:lnL>
                    <a:lnR>
                      <a:noFill/>
                    </a:lnR>
                    <a:lnT>
                      <a:noFill/>
                    </a:lnT>
                    <a:lnB>
                      <a:noFill/>
                    </a:lnB>
                    <a:lnTlToBr>
                      <a:noFill/>
                    </a:lnTlToBr>
                    <a:lnBlToTr>
                      <a:noFill/>
                    </a:lnBlToTr>
                    <a:solidFill>
                      <a:srgbClr val="FDFDFD"/>
                    </a:solidFill>
                  </a:tcPr>
                </a:tc>
              </a:tr>
            </a:tbl>
          </a:graphicData>
        </a:graphic>
      </p:graphicFrame>
      <p:graphicFrame>
        <p:nvGraphicFramePr>
          <p:cNvPr id="7" name="Table 6"/>
          <p:cNvGraphicFramePr>
            <a:graphicFrameLocks noGrp="1"/>
          </p:cNvGraphicFramePr>
          <p:nvPr/>
        </p:nvGraphicFramePr>
        <p:xfrm>
          <a:off x="760413" y="3286125"/>
          <a:ext cx="10671175" cy="387350"/>
        </p:xfrm>
        <a:graphic>
          <a:graphicData uri="http://schemas.openxmlformats.org/drawingml/2006/table">
            <a:tbl>
              <a:tblPr/>
              <a:tblGrid>
                <a:gridCol w="313642"/>
                <a:gridCol w="10357533"/>
              </a:tblGrid>
              <a:tr h="387350">
                <a:tc>
                  <a:txBody>
                    <a:bodyPr/>
                    <a:lstStyle/>
                    <a:p>
                      <a:pPr algn="ctr" fontAlgn="t"/>
                      <a:r>
                        <a:rPr lang="en-IN" sz="1800" dirty="0">
                          <a:solidFill>
                            <a:srgbClr val="D4D4D4"/>
                          </a:solidFill>
                          <a:effectLst/>
                          <a:latin typeface="inherit"/>
                        </a:rPr>
                        <a:t>1</a:t>
                      </a:r>
                    </a:p>
                  </a:txBody>
                  <a:tcPr marL="91458" marR="91458" marT="45778" marB="45778">
                    <a:lnL>
                      <a:noFill/>
                    </a:lnL>
                    <a:lnR>
                      <a:noFill/>
                    </a:lnR>
                    <a:lnT>
                      <a:noFill/>
                    </a:lnT>
                    <a:lnB>
                      <a:noFill/>
                    </a:lnB>
                    <a:solidFill>
                      <a:srgbClr val="FDFDFD"/>
                    </a:solidFill>
                  </a:tcPr>
                </a:tc>
                <a:tc>
                  <a:txBody>
                    <a:bodyPr/>
                    <a:lstStyle/>
                    <a:p>
                      <a:pPr algn="l" fontAlgn="t"/>
                      <a:r>
                        <a:rPr lang="en-IN" sz="1800" b="0" i="0" kern="1200" dirty="0" smtClean="0">
                          <a:solidFill>
                            <a:schemeClr val="tx1"/>
                          </a:solidFill>
                          <a:effectLst/>
                          <a:latin typeface="+mn-lt"/>
                          <a:ea typeface="+mn-ea"/>
                          <a:cs typeface="+mn-cs"/>
                        </a:rPr>
                        <a:t>_spPageContextInfo.webAbsoluteUrl + "</a:t>
                      </a:r>
                      <a:r>
                        <a:rPr lang="en-IN" sz="1800" b="0" i="0" kern="1200" dirty="0" smtClean="0">
                          <a:solidFill>
                            <a:srgbClr val="0070C0"/>
                          </a:solidFill>
                          <a:effectLst/>
                          <a:latin typeface="+mn-lt"/>
                          <a:ea typeface="+mn-ea"/>
                          <a:cs typeface="+mn-cs"/>
                        </a:rPr>
                        <a:t>/_api/web/lists/getbytitle('listname')/items(4)</a:t>
                      </a:r>
                      <a:endParaRPr lang="en-IN" sz="1800" b="0" i="0" kern="1200" dirty="0">
                        <a:solidFill>
                          <a:srgbClr val="0070C0"/>
                        </a:solidFill>
                        <a:effectLst/>
                        <a:latin typeface="+mn-lt"/>
                        <a:ea typeface="+mn-ea"/>
                        <a:cs typeface="+mn-cs"/>
                      </a:endParaRPr>
                    </a:p>
                  </a:txBody>
                  <a:tcPr marL="91458" marR="91458" marT="45778" marB="45778">
                    <a:lnL>
                      <a:noFill/>
                    </a:lnL>
                    <a:lnR>
                      <a:noFill/>
                    </a:lnR>
                    <a:lnT>
                      <a:noFill/>
                    </a:lnT>
                    <a:lnB>
                      <a:noFill/>
                    </a:lnB>
                    <a:solidFill>
                      <a:srgbClr val="FDFDFD"/>
                    </a:solidFill>
                  </a:tcPr>
                </a:tc>
              </a:tr>
            </a:tbl>
          </a:graphicData>
        </a:graphic>
      </p:graphicFrame>
      <p:graphicFrame>
        <p:nvGraphicFramePr>
          <p:cNvPr id="8" name="Table 7"/>
          <p:cNvGraphicFramePr>
            <a:graphicFrameLocks noGrp="1"/>
          </p:cNvGraphicFramePr>
          <p:nvPr/>
        </p:nvGraphicFramePr>
        <p:xfrm>
          <a:off x="838200" y="4535488"/>
          <a:ext cx="10668000" cy="639910"/>
        </p:xfrm>
        <a:graphic>
          <a:graphicData uri="http://schemas.openxmlformats.org/drawingml/2006/table">
            <a:tbl>
              <a:tblPr/>
              <a:tblGrid>
                <a:gridCol w="313548"/>
                <a:gridCol w="10354452"/>
              </a:tblGrid>
              <a:tr h="639762">
                <a:tc>
                  <a:txBody>
                    <a:bodyPr/>
                    <a:lstStyle/>
                    <a:p>
                      <a:pPr algn="ctr" fontAlgn="t"/>
                      <a:r>
                        <a:rPr lang="en-IN" sz="1800" dirty="0">
                          <a:solidFill>
                            <a:srgbClr val="D4D4D4"/>
                          </a:solidFill>
                          <a:effectLst/>
                          <a:latin typeface="inherit"/>
                        </a:rPr>
                        <a:t>1</a:t>
                      </a:r>
                    </a:p>
                  </a:txBody>
                  <a:tcPr marL="91430" marR="91430" marT="45635" marB="45635">
                    <a:lnL>
                      <a:noFill/>
                    </a:lnL>
                    <a:lnR>
                      <a:noFill/>
                    </a:lnR>
                    <a:lnT>
                      <a:noFill/>
                    </a:lnT>
                    <a:lnB>
                      <a:noFill/>
                    </a:lnB>
                    <a:solidFill>
                      <a:srgbClr val="FDFDFD"/>
                    </a:solidFill>
                  </a:tcPr>
                </a:tc>
                <a:tc>
                  <a:txBody>
                    <a:bodyPr/>
                    <a:lstStyle/>
                    <a:p>
                      <a:pPr algn="l" fontAlgn="t"/>
                      <a:r>
                        <a:rPr lang="en-IN" sz="1800" b="0" i="0" kern="1200" dirty="0" smtClean="0">
                          <a:solidFill>
                            <a:schemeClr val="tx1"/>
                          </a:solidFill>
                          <a:effectLst/>
                          <a:latin typeface="+mn-lt"/>
                          <a:ea typeface="+mn-ea"/>
                          <a:cs typeface="+mn-cs"/>
                        </a:rPr>
                        <a:t>_spPageContextInfo.webAbsoluteUrl +</a:t>
                      </a:r>
                      <a:r>
                        <a:rPr lang="en-IN" sz="1800" b="0" i="0" kern="1200" baseline="0" dirty="0" smtClean="0">
                          <a:solidFill>
                            <a:schemeClr val="tx1"/>
                          </a:solidFill>
                          <a:effectLst/>
                          <a:latin typeface="+mn-lt"/>
                          <a:ea typeface="+mn-ea"/>
                          <a:cs typeface="+mn-cs"/>
                        </a:rPr>
                        <a:t> “</a:t>
                      </a:r>
                      <a:r>
                        <a:rPr lang="en-IN" sz="1800" b="0" i="0" kern="1200" dirty="0" smtClean="0">
                          <a:solidFill>
                            <a:srgbClr val="0070C0"/>
                          </a:solidFill>
                          <a:effectLst/>
                          <a:latin typeface="+mn-lt"/>
                          <a:ea typeface="+mn-ea"/>
                          <a:cs typeface="+mn-cs"/>
                        </a:rPr>
                        <a:t>/_api/web/lists/getbytitle('listname')/Items?$select=Author/Title,Comment&amp;amp;$expand=Author</a:t>
                      </a:r>
                      <a:endParaRPr lang="en-IN" sz="1800" b="0" i="0" kern="1200" dirty="0">
                        <a:solidFill>
                          <a:srgbClr val="0070C0"/>
                        </a:solidFill>
                        <a:effectLst/>
                        <a:latin typeface="+mn-lt"/>
                        <a:ea typeface="+mn-ea"/>
                        <a:cs typeface="+mn-cs"/>
                      </a:endParaRPr>
                    </a:p>
                  </a:txBody>
                  <a:tcPr marL="91430" marR="91430" marT="45635" marB="45635">
                    <a:lnL>
                      <a:noFill/>
                    </a:lnL>
                    <a:lnR>
                      <a:noFill/>
                    </a:lnR>
                    <a:lnT>
                      <a:noFill/>
                    </a:lnT>
                    <a:lnB>
                      <a:noFill/>
                    </a:lnB>
                    <a:solidFill>
                      <a:srgbClr val="FDFDFD"/>
                    </a:solid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838200" y="454025"/>
            <a:ext cx="10515600" cy="533400"/>
          </a:xfrm>
        </p:spPr>
        <p:txBody>
          <a:bodyPr/>
          <a:lstStyle/>
          <a:p>
            <a:pPr marL="0" indent="0" eaLnBrk="1" hangingPunct="1">
              <a:buFont typeface="Arial" panose="020B0604020202020204" pitchFamily="34" charset="0"/>
              <a:buNone/>
            </a:pPr>
            <a:r>
              <a:rPr lang="en-US" altLang="en-US" sz="2400" b="1" smtClean="0">
                <a:solidFill>
                  <a:schemeClr val="bg1"/>
                </a:solidFill>
              </a:rPr>
              <a:t>Understanding SharePoint’s REST API</a:t>
            </a:r>
            <a:endParaRPr lang="en-IN" altLang="en-US" sz="2400" b="1" smtClean="0">
              <a:solidFill>
                <a:schemeClr val="bg1"/>
              </a:solidFill>
            </a:endParaRPr>
          </a:p>
        </p:txBody>
      </p:sp>
      <p:sp>
        <p:nvSpPr>
          <p:cNvPr id="4" name="Content Placeholder 2"/>
          <p:cNvSpPr txBox="1">
            <a:spLocks/>
          </p:cNvSpPr>
          <p:nvPr/>
        </p:nvSpPr>
        <p:spPr>
          <a:xfrm>
            <a:off x="838200" y="1466850"/>
            <a:ext cx="10515600" cy="4684713"/>
          </a:xfrm>
          <a:prstGeom prst="rect">
            <a:avLst/>
          </a:prstGeom>
        </p:spPr>
        <p:txBody>
          <a:bodyPr>
            <a:normAutofit/>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spcBef>
                <a:spcPts val="1000"/>
              </a:spcBef>
              <a:buFont typeface="Arial" panose="020B0604020202020204" pitchFamily="34" charset="0"/>
              <a:buChar char="•"/>
            </a:pPr>
            <a:r>
              <a:rPr lang="en-IN" altLang="en-US" sz="2000" b="1"/>
              <a:t>Document Libraries</a:t>
            </a:r>
            <a:br>
              <a:rPr lang="en-IN" altLang="en-US" sz="2000" b="1"/>
            </a:br>
            <a:r>
              <a:rPr lang="en-IN" altLang="en-US" sz="2000" b="1"/>
              <a:t/>
            </a:r>
            <a:br>
              <a:rPr lang="en-IN" altLang="en-US" sz="2000" b="1"/>
            </a:br>
            <a:r>
              <a:rPr lang="en-IN" altLang="en-US" sz="2000"/>
              <a:t>Querying lists that are document libraries can also be handled in similar way as like we do for normal lists</a:t>
            </a:r>
          </a:p>
          <a:p>
            <a:pPr eaLnBrk="1" hangingPunct="1">
              <a:lnSpc>
                <a:spcPct val="90000"/>
              </a:lnSpc>
              <a:spcBef>
                <a:spcPts val="1000"/>
              </a:spcBef>
              <a:buFont typeface="Arial" panose="020B0604020202020204" pitchFamily="34" charset="0"/>
              <a:buNone/>
            </a:pPr>
            <a:endParaRPr lang="en-US" altLang="en-US" sz="2000">
              <a:solidFill>
                <a:srgbClr val="000000"/>
              </a:solidFill>
            </a:endParaRPr>
          </a:p>
          <a:p>
            <a:pPr eaLnBrk="1" hangingPunct="1">
              <a:lnSpc>
                <a:spcPct val="90000"/>
              </a:lnSpc>
              <a:spcBef>
                <a:spcPts val="1000"/>
              </a:spcBef>
              <a:buFont typeface="Arial" panose="020B0604020202020204" pitchFamily="34" charset="0"/>
              <a:buNone/>
            </a:pPr>
            <a:endParaRPr lang="en-US" altLang="en-US" sz="2000">
              <a:solidFill>
                <a:srgbClr val="000000"/>
              </a:solidFill>
            </a:endParaRPr>
          </a:p>
          <a:p>
            <a:pPr eaLnBrk="1" hangingPunct="1">
              <a:lnSpc>
                <a:spcPct val="90000"/>
              </a:lnSpc>
              <a:spcBef>
                <a:spcPts val="1000"/>
              </a:spcBef>
              <a:buFont typeface="Arial" panose="020B0604020202020204" pitchFamily="34" charset="0"/>
              <a:buNone/>
            </a:pPr>
            <a:endParaRPr lang="en-US" altLang="en-US" sz="2000">
              <a:solidFill>
                <a:srgbClr val="000000"/>
              </a:solidFill>
            </a:endParaRPr>
          </a:p>
          <a:p>
            <a:pPr eaLnBrk="1" hangingPunct="1">
              <a:lnSpc>
                <a:spcPct val="90000"/>
              </a:lnSpc>
              <a:spcBef>
                <a:spcPts val="1000"/>
              </a:spcBef>
              <a:buFont typeface="Arial" panose="020B0604020202020204" pitchFamily="34" charset="0"/>
              <a:buChar char="•"/>
            </a:pPr>
            <a:endParaRPr lang="en-US" altLang="en-US" sz="2000">
              <a:solidFill>
                <a:srgbClr val="000000"/>
              </a:solidFill>
            </a:endParaRPr>
          </a:p>
        </p:txBody>
      </p:sp>
      <p:graphicFrame>
        <p:nvGraphicFramePr>
          <p:cNvPr id="6" name="Table 5"/>
          <p:cNvGraphicFramePr>
            <a:graphicFrameLocks noGrp="1"/>
          </p:cNvGraphicFramePr>
          <p:nvPr/>
        </p:nvGraphicFramePr>
        <p:xfrm>
          <a:off x="1003300" y="3052763"/>
          <a:ext cx="10669588" cy="641350"/>
        </p:xfrm>
        <a:graphic>
          <a:graphicData uri="http://schemas.openxmlformats.org/drawingml/2006/table">
            <a:tbl>
              <a:tblPr/>
              <a:tblGrid>
                <a:gridCol w="314325"/>
                <a:gridCol w="10355263"/>
              </a:tblGrid>
              <a:tr h="641350">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IN" altLang="en-US" sz="1800" b="0" i="0" u="none" strike="noStrike" cap="none" normalizeH="0" baseline="0" smtClean="0">
                          <a:ln>
                            <a:noFill/>
                          </a:ln>
                          <a:solidFill>
                            <a:srgbClr val="D4D4D4"/>
                          </a:solidFill>
                          <a:effectLst/>
                          <a:latin typeface="inherit"/>
                        </a:rPr>
                        <a:t>1</a:t>
                      </a:r>
                    </a:p>
                  </a:txBody>
                  <a:tcPr marL="91444" marR="91444" marT="45811" marB="45811" horzOverflow="overflow">
                    <a:lnL>
                      <a:noFill/>
                    </a:lnL>
                    <a:lnR>
                      <a:noFill/>
                    </a:lnR>
                    <a:lnT>
                      <a:noFill/>
                    </a:lnT>
                    <a:lnB>
                      <a:noFill/>
                    </a:lnB>
                    <a:lnTlToBr>
                      <a:noFill/>
                    </a:lnTlToBr>
                    <a:lnBlToTr>
                      <a:noFill/>
                    </a:lnBlToTr>
                    <a:solidFill>
                      <a:srgbClr val="FDFDFD"/>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IN" altLang="en-US" sz="1800" b="0" i="0" u="none" strike="noStrike" cap="none" normalizeH="0" baseline="0" smtClean="0">
                          <a:ln>
                            <a:noFill/>
                          </a:ln>
                          <a:solidFill>
                            <a:schemeClr val="tx1"/>
                          </a:solidFill>
                          <a:effectLst/>
                          <a:latin typeface="Calibri" panose="020F0502020204030204" pitchFamily="34" charset="0"/>
                        </a:rPr>
                        <a:t>_spPageContextInfo.webAbsoluteUrl + "</a:t>
                      </a:r>
                      <a:r>
                        <a:rPr kumimoji="0" lang="en-IN" altLang="en-US" sz="1800" b="0" i="0" u="none" strike="noStrike" cap="none" normalizeH="0" baseline="0" smtClean="0">
                          <a:ln>
                            <a:noFill/>
                          </a:ln>
                          <a:solidFill>
                            <a:srgbClr val="0070C0"/>
                          </a:solidFill>
                          <a:effectLst/>
                          <a:latin typeface="Calibri" panose="020F0502020204030204" pitchFamily="34" charset="0"/>
                        </a:rPr>
                        <a:t>/_api/web/lists/getbytitle('Document Library Name')/Items?$select=Title, FileLeafRef, EncodedAbsThumbnailUrl, EncodedAbsUrl</a:t>
                      </a:r>
                      <a:endParaRPr kumimoji="0" lang="en-IN" altLang="en-US" sz="1800" b="0" i="0" u="none" strike="noStrike" cap="none" normalizeH="0" baseline="0" smtClean="0">
                        <a:ln>
                          <a:noFill/>
                        </a:ln>
                        <a:solidFill>
                          <a:srgbClr val="0070C0"/>
                        </a:solidFill>
                        <a:effectLst/>
                        <a:latin typeface="inherit"/>
                      </a:endParaRPr>
                    </a:p>
                  </a:txBody>
                  <a:tcPr marL="91444" marR="91444" marT="45811" marB="45811" horzOverflow="overflow">
                    <a:lnL>
                      <a:noFill/>
                    </a:lnL>
                    <a:lnR>
                      <a:noFill/>
                    </a:lnR>
                    <a:lnT>
                      <a:noFill/>
                    </a:lnT>
                    <a:lnB>
                      <a:noFill/>
                    </a:lnB>
                    <a:lnTlToBr>
                      <a:noFill/>
                    </a:lnTlToBr>
                    <a:lnBlToTr>
                      <a:noFill/>
                    </a:lnBlToTr>
                    <a:solidFill>
                      <a:srgbClr val="FDFDFD"/>
                    </a:solidFill>
                  </a:tcPr>
                </a:tc>
              </a:tr>
            </a:tbl>
          </a:graphicData>
        </a:graphic>
      </p:graphicFrame>
      <p:pic>
        <p:nvPicPr>
          <p:cNvPr id="20487" name="Picture 2" descr="rest-select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5338" y="3808413"/>
            <a:ext cx="6985000"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822325" y="447675"/>
            <a:ext cx="10515600" cy="533400"/>
          </a:xfrm>
        </p:spPr>
        <p:txBody>
          <a:bodyPr/>
          <a:lstStyle/>
          <a:p>
            <a:pPr marL="0" indent="0" eaLnBrk="1" hangingPunct="1">
              <a:buFont typeface="Arial" panose="020B0604020202020204" pitchFamily="34" charset="0"/>
              <a:buNone/>
            </a:pPr>
            <a:r>
              <a:rPr lang="en-US" altLang="en-US" sz="2400" b="1" smtClean="0">
                <a:solidFill>
                  <a:schemeClr val="bg1"/>
                </a:solidFill>
              </a:rPr>
              <a:t>Understanding SharePoint’s REST API</a:t>
            </a:r>
            <a:endParaRPr lang="en-IN" altLang="en-US" sz="2400" b="1" smtClean="0">
              <a:solidFill>
                <a:schemeClr val="bg1"/>
              </a:solidFill>
            </a:endParaRPr>
          </a:p>
        </p:txBody>
      </p:sp>
      <p:sp>
        <p:nvSpPr>
          <p:cNvPr id="4" name="Content Placeholder 2"/>
          <p:cNvSpPr txBox="1">
            <a:spLocks/>
          </p:cNvSpPr>
          <p:nvPr/>
        </p:nvSpPr>
        <p:spPr>
          <a:xfrm>
            <a:off x="822325" y="1616075"/>
            <a:ext cx="10515600" cy="4337050"/>
          </a:xfrm>
          <a:prstGeom prst="rect">
            <a:avLst/>
          </a:prstGeom>
        </p:spPr>
        <p:txBody>
          <a:bodyPr>
            <a:normAutofit/>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spcBef>
                <a:spcPts val="1000"/>
              </a:spcBef>
              <a:buFont typeface="Arial" panose="020B0604020202020204" pitchFamily="34" charset="0"/>
              <a:buChar char="•"/>
            </a:pPr>
            <a:r>
              <a:rPr lang="en-IN" altLang="en-US" sz="2000" b="1">
                <a:solidFill>
                  <a:srgbClr val="000000"/>
                </a:solidFill>
              </a:rPr>
              <a:t>Document Libraries</a:t>
            </a:r>
            <a:br>
              <a:rPr lang="en-IN" altLang="en-US" sz="2000" b="1">
                <a:solidFill>
                  <a:srgbClr val="000000"/>
                </a:solidFill>
              </a:rPr>
            </a:br>
            <a:r>
              <a:rPr lang="en-IN" altLang="en-US" sz="2000" b="1">
                <a:solidFill>
                  <a:srgbClr val="000000"/>
                </a:solidFill>
              </a:rPr>
              <a:t/>
            </a:r>
            <a:br>
              <a:rPr lang="en-IN" altLang="en-US" sz="2000" b="1">
                <a:solidFill>
                  <a:srgbClr val="000000"/>
                </a:solidFill>
              </a:rPr>
            </a:br>
            <a:r>
              <a:rPr lang="en-IN" altLang="en-US" sz="2000">
                <a:solidFill>
                  <a:srgbClr val="000000"/>
                </a:solidFill>
              </a:rPr>
              <a:t>T</a:t>
            </a:r>
            <a:r>
              <a:rPr lang="en-US" altLang="en-US" sz="2000"/>
              <a:t>o know the “type” of document library</a:t>
            </a:r>
          </a:p>
          <a:p>
            <a:pPr eaLnBrk="1" hangingPunct="1">
              <a:lnSpc>
                <a:spcPct val="90000"/>
              </a:lnSpc>
              <a:spcBef>
                <a:spcPts val="1000"/>
              </a:spcBef>
              <a:buFont typeface="Arial" panose="020B0604020202020204" pitchFamily="34" charset="0"/>
              <a:buChar char="•"/>
            </a:pPr>
            <a:endParaRPr lang="en-US" altLang="en-US" sz="2000">
              <a:solidFill>
                <a:srgbClr val="000000"/>
              </a:solidFill>
            </a:endParaRPr>
          </a:p>
          <a:p>
            <a:pPr eaLnBrk="1" hangingPunct="1">
              <a:lnSpc>
                <a:spcPct val="90000"/>
              </a:lnSpc>
              <a:spcBef>
                <a:spcPts val="1000"/>
              </a:spcBef>
              <a:buFont typeface="Arial" panose="020B0604020202020204" pitchFamily="34" charset="0"/>
              <a:buChar char="•"/>
            </a:pPr>
            <a:endParaRPr lang="en-US" altLang="en-US" sz="2000">
              <a:solidFill>
                <a:srgbClr val="000000"/>
              </a:solidFill>
            </a:endParaRPr>
          </a:p>
          <a:p>
            <a:pPr eaLnBrk="1" hangingPunct="1">
              <a:lnSpc>
                <a:spcPct val="90000"/>
              </a:lnSpc>
              <a:spcBef>
                <a:spcPts val="1000"/>
              </a:spcBef>
              <a:buFont typeface="Arial" panose="020B0604020202020204" pitchFamily="34" charset="0"/>
              <a:buChar char="•"/>
            </a:pPr>
            <a:endParaRPr lang="en-US" altLang="en-US" sz="2000">
              <a:solidFill>
                <a:srgbClr val="000000"/>
              </a:solidFill>
            </a:endParaRPr>
          </a:p>
          <a:p>
            <a:pPr eaLnBrk="1" hangingPunct="1">
              <a:lnSpc>
                <a:spcPct val="90000"/>
              </a:lnSpc>
              <a:spcBef>
                <a:spcPts val="1000"/>
              </a:spcBef>
              <a:buFont typeface="Arial" panose="020B0604020202020204" pitchFamily="34" charset="0"/>
              <a:buChar char="•"/>
            </a:pPr>
            <a:r>
              <a:rPr lang="en-US" altLang="en-US" sz="2000"/>
              <a:t>some information regarding document libraries require an entirely new endpoint. This includes file paths, subfolders, thumbnails and such.</a:t>
            </a:r>
          </a:p>
          <a:p>
            <a:pPr eaLnBrk="1" hangingPunct="1">
              <a:lnSpc>
                <a:spcPct val="90000"/>
              </a:lnSpc>
              <a:spcBef>
                <a:spcPts val="1000"/>
              </a:spcBef>
              <a:buFont typeface="Arial" panose="020B0604020202020204" pitchFamily="34" charset="0"/>
              <a:buChar char="•"/>
            </a:pPr>
            <a:endParaRPr lang="en-US" altLang="en-US" sz="2000">
              <a:solidFill>
                <a:srgbClr val="000000"/>
              </a:solidFill>
            </a:endParaRPr>
          </a:p>
          <a:p>
            <a:pPr eaLnBrk="1" hangingPunct="1">
              <a:lnSpc>
                <a:spcPct val="90000"/>
              </a:lnSpc>
              <a:spcBef>
                <a:spcPts val="1000"/>
              </a:spcBef>
              <a:buFont typeface="Arial" panose="020B0604020202020204" pitchFamily="34" charset="0"/>
              <a:buNone/>
            </a:pPr>
            <a:endParaRPr lang="en-US" altLang="en-US" sz="2000">
              <a:solidFill>
                <a:srgbClr val="000000"/>
              </a:solidFill>
            </a:endParaRPr>
          </a:p>
          <a:p>
            <a:pPr eaLnBrk="1" hangingPunct="1">
              <a:lnSpc>
                <a:spcPct val="90000"/>
              </a:lnSpc>
              <a:spcBef>
                <a:spcPts val="1000"/>
              </a:spcBef>
              <a:buFont typeface="Arial" panose="020B0604020202020204" pitchFamily="34" charset="0"/>
              <a:buChar char="•"/>
            </a:pPr>
            <a:endParaRPr lang="en-US" altLang="en-US" sz="2000">
              <a:solidFill>
                <a:srgbClr val="000000"/>
              </a:solidFill>
            </a:endParaRPr>
          </a:p>
        </p:txBody>
      </p:sp>
      <p:graphicFrame>
        <p:nvGraphicFramePr>
          <p:cNvPr id="6" name="Table 5"/>
          <p:cNvGraphicFramePr>
            <a:graphicFrameLocks noGrp="1"/>
          </p:cNvGraphicFramePr>
          <p:nvPr/>
        </p:nvGraphicFramePr>
        <p:xfrm>
          <a:off x="973138" y="2730500"/>
          <a:ext cx="10669587" cy="387350"/>
        </p:xfrm>
        <a:graphic>
          <a:graphicData uri="http://schemas.openxmlformats.org/drawingml/2006/table">
            <a:tbl>
              <a:tblPr/>
              <a:tblGrid>
                <a:gridCol w="314325"/>
                <a:gridCol w="10355262"/>
              </a:tblGrid>
              <a:tr h="387350">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IN" altLang="en-US" sz="1800" b="0" i="0" u="none" strike="noStrike" cap="none" normalizeH="0" baseline="0" smtClean="0">
                          <a:ln>
                            <a:noFill/>
                          </a:ln>
                          <a:solidFill>
                            <a:srgbClr val="D4D4D4"/>
                          </a:solidFill>
                          <a:effectLst/>
                          <a:latin typeface="inherit"/>
                        </a:rPr>
                        <a:t>1</a:t>
                      </a:r>
                    </a:p>
                  </a:txBody>
                  <a:tcPr marL="91444" marR="91444" marT="45778" marB="45778" horzOverflow="overflow">
                    <a:lnL>
                      <a:noFill/>
                    </a:lnL>
                    <a:lnR>
                      <a:noFill/>
                    </a:lnR>
                    <a:lnT>
                      <a:noFill/>
                    </a:lnT>
                    <a:lnB>
                      <a:noFill/>
                    </a:lnB>
                    <a:lnTlToBr>
                      <a:noFill/>
                    </a:lnTlToBr>
                    <a:lnBlToTr>
                      <a:noFill/>
                    </a:lnBlToTr>
                    <a:solidFill>
                      <a:srgbClr val="FDFDFD"/>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IN" altLang="en-US" sz="1800" b="0" i="0" u="none" strike="noStrike" cap="none" normalizeH="0" baseline="0" smtClean="0">
                          <a:ln>
                            <a:noFill/>
                          </a:ln>
                          <a:solidFill>
                            <a:schemeClr val="tx1"/>
                          </a:solidFill>
                          <a:effectLst/>
                          <a:latin typeface="Calibri" panose="020F0502020204030204" pitchFamily="34" charset="0"/>
                        </a:rPr>
                        <a:t>_spPageContextInfo.webAbsoluteUrl + </a:t>
                      </a:r>
                      <a:r>
                        <a:rPr kumimoji="0" lang="en-IN" altLang="en-US" sz="1800" b="0" i="0" u="none" strike="noStrike" cap="none" normalizeH="0" baseline="0" smtClean="0">
                          <a:ln>
                            <a:noFill/>
                          </a:ln>
                          <a:solidFill>
                            <a:srgbClr val="0070C0"/>
                          </a:solidFill>
                          <a:effectLst/>
                          <a:latin typeface="Calibri" panose="020F0502020204030204" pitchFamily="34" charset="0"/>
                        </a:rPr>
                        <a:t>"/_api/web/lists/getbytitle('Document Library Name')/BaseTemplate</a:t>
                      </a:r>
                      <a:endParaRPr kumimoji="0" lang="en-IN" altLang="en-US" sz="1800" b="0" i="0" u="none" strike="noStrike" cap="none" normalizeH="0" baseline="0" smtClean="0">
                        <a:ln>
                          <a:noFill/>
                        </a:ln>
                        <a:solidFill>
                          <a:srgbClr val="0070C0"/>
                        </a:solidFill>
                        <a:effectLst/>
                        <a:latin typeface="inherit"/>
                      </a:endParaRPr>
                    </a:p>
                  </a:txBody>
                  <a:tcPr marL="91444" marR="91444" marT="45778" marB="45778" horzOverflow="overflow">
                    <a:lnL>
                      <a:noFill/>
                    </a:lnL>
                    <a:lnR>
                      <a:noFill/>
                    </a:lnR>
                    <a:lnT>
                      <a:noFill/>
                    </a:lnT>
                    <a:lnB>
                      <a:noFill/>
                    </a:lnB>
                    <a:lnTlToBr>
                      <a:noFill/>
                    </a:lnTlToBr>
                    <a:lnBlToTr>
                      <a:noFill/>
                    </a:lnBlToTr>
                    <a:solidFill>
                      <a:srgbClr val="FDFDFD"/>
                    </a:solidFill>
                  </a:tcPr>
                </a:tc>
              </a:tr>
            </a:tbl>
          </a:graphicData>
        </a:graphic>
      </p:graphicFrame>
      <p:graphicFrame>
        <p:nvGraphicFramePr>
          <p:cNvPr id="7" name="Table 6"/>
          <p:cNvGraphicFramePr>
            <a:graphicFrameLocks noGrp="1"/>
          </p:cNvGraphicFramePr>
          <p:nvPr/>
        </p:nvGraphicFramePr>
        <p:xfrm>
          <a:off x="822325" y="4833938"/>
          <a:ext cx="10668000" cy="385763"/>
        </p:xfrm>
        <a:graphic>
          <a:graphicData uri="http://schemas.openxmlformats.org/drawingml/2006/table">
            <a:tbl>
              <a:tblPr/>
              <a:tblGrid>
                <a:gridCol w="314325"/>
                <a:gridCol w="10353675"/>
              </a:tblGrid>
              <a:tr h="385763">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IN" altLang="en-US" sz="1800" b="0" i="0" u="none" strike="noStrike" cap="none" normalizeH="0" baseline="0" smtClean="0">
                          <a:ln>
                            <a:noFill/>
                          </a:ln>
                          <a:solidFill>
                            <a:srgbClr val="D4D4D4"/>
                          </a:solidFill>
                          <a:effectLst/>
                          <a:latin typeface="inherit"/>
                        </a:rPr>
                        <a:t>1</a:t>
                      </a:r>
                    </a:p>
                  </a:txBody>
                  <a:tcPr marL="91430" marR="91430" marT="45590" marB="45590" horzOverflow="overflow">
                    <a:lnL>
                      <a:noFill/>
                    </a:lnL>
                    <a:lnR>
                      <a:noFill/>
                    </a:lnR>
                    <a:lnT>
                      <a:noFill/>
                    </a:lnT>
                    <a:lnB>
                      <a:noFill/>
                    </a:lnB>
                    <a:lnTlToBr>
                      <a:noFill/>
                    </a:lnTlToBr>
                    <a:lnBlToTr>
                      <a:noFill/>
                    </a:lnBlToTr>
                    <a:solidFill>
                      <a:srgbClr val="FDFDFD"/>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IN" altLang="en-US" sz="1800" b="0" i="0" u="none" strike="noStrike" cap="none" normalizeH="0" baseline="0" smtClean="0">
                          <a:ln>
                            <a:noFill/>
                          </a:ln>
                          <a:solidFill>
                            <a:schemeClr val="tx1"/>
                          </a:solidFill>
                          <a:effectLst/>
                          <a:latin typeface="Calibri" panose="020F0502020204030204" pitchFamily="34" charset="0"/>
                        </a:rPr>
                        <a:t>_spPageContextInfo.webAbsoluteUrl + "</a:t>
                      </a:r>
                      <a:r>
                        <a:rPr kumimoji="0" lang="en-IN" altLang="en-US" sz="1800" b="0" i="0" u="none" strike="noStrike" cap="none" normalizeH="0" baseline="0" smtClean="0">
                          <a:ln>
                            <a:noFill/>
                          </a:ln>
                          <a:solidFill>
                            <a:srgbClr val="0070C0"/>
                          </a:solidFill>
                          <a:effectLst/>
                          <a:latin typeface="Calibri" panose="020F0502020204030204" pitchFamily="34" charset="0"/>
                        </a:rPr>
                        <a:t>/_api/web/GetFolderByServerRelativeUrl('"Folder Name"')/Files</a:t>
                      </a:r>
                      <a:r>
                        <a:rPr kumimoji="0" lang="en-IN" altLang="en-US" sz="1800" b="0" i="0" u="none" strike="noStrike" cap="none" normalizeH="0" baseline="0" smtClean="0">
                          <a:ln>
                            <a:noFill/>
                          </a:ln>
                          <a:solidFill>
                            <a:schemeClr val="tx1"/>
                          </a:solidFill>
                          <a:effectLst/>
                          <a:latin typeface="Calibri" panose="020F0502020204030204" pitchFamily="34" charset="0"/>
                        </a:rPr>
                        <a:t>"</a:t>
                      </a:r>
                      <a:endParaRPr kumimoji="0" lang="en-IN" altLang="en-US" sz="1800" b="0" i="0" u="none" strike="noStrike" cap="none" normalizeH="0" baseline="0" smtClean="0">
                        <a:ln>
                          <a:noFill/>
                        </a:ln>
                        <a:solidFill>
                          <a:srgbClr val="0070C0"/>
                        </a:solidFill>
                        <a:effectLst/>
                        <a:latin typeface="inherit"/>
                      </a:endParaRPr>
                    </a:p>
                  </a:txBody>
                  <a:tcPr marL="91430" marR="91430" marT="45590" marB="45590" horzOverflow="overflow">
                    <a:lnL>
                      <a:noFill/>
                    </a:lnL>
                    <a:lnR>
                      <a:noFill/>
                    </a:lnR>
                    <a:lnT>
                      <a:noFill/>
                    </a:lnT>
                    <a:lnB>
                      <a:noFill/>
                    </a:lnB>
                    <a:lnTlToBr>
                      <a:noFill/>
                    </a:lnTlToBr>
                    <a:lnBlToTr>
                      <a:noFill/>
                    </a:lnBlToTr>
                    <a:solidFill>
                      <a:srgbClr val="FDFDFD"/>
                    </a:solid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a:xfrm>
            <a:off x="838200" y="447675"/>
            <a:ext cx="10515600" cy="533400"/>
          </a:xfrm>
        </p:spPr>
        <p:txBody>
          <a:bodyPr/>
          <a:lstStyle/>
          <a:p>
            <a:pPr marL="0" indent="0" eaLnBrk="1" hangingPunct="1">
              <a:buFont typeface="Arial" panose="020B0604020202020204" pitchFamily="34" charset="0"/>
              <a:buNone/>
            </a:pPr>
            <a:r>
              <a:rPr lang="en-US" altLang="en-US" sz="2400" b="1" smtClean="0">
                <a:solidFill>
                  <a:schemeClr val="bg1"/>
                </a:solidFill>
              </a:rPr>
              <a:t>CAML in REST API</a:t>
            </a:r>
            <a:endParaRPr lang="en-IN" altLang="en-US" sz="2400" b="1" smtClean="0">
              <a:solidFill>
                <a:schemeClr val="bg1"/>
              </a:solidFill>
            </a:endParaRPr>
          </a:p>
        </p:txBody>
      </p:sp>
      <p:sp>
        <p:nvSpPr>
          <p:cNvPr id="4" name="Content Placeholder 2"/>
          <p:cNvSpPr txBox="1">
            <a:spLocks/>
          </p:cNvSpPr>
          <p:nvPr/>
        </p:nvSpPr>
        <p:spPr>
          <a:xfrm>
            <a:off x="838200" y="1392238"/>
            <a:ext cx="10515600" cy="4684712"/>
          </a:xfrm>
          <a:prstGeom prst="rect">
            <a:avLst/>
          </a:prstGeom>
        </p:spPr>
        <p:txBody>
          <a:bodyPr>
            <a:normAutofit/>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spcBef>
                <a:spcPts val="1000"/>
              </a:spcBef>
              <a:buFont typeface="Arial" panose="020B0604020202020204" pitchFamily="34" charset="0"/>
              <a:buChar char="•"/>
            </a:pPr>
            <a:r>
              <a:rPr lang="en-US" altLang="en-US" sz="2000" b="1"/>
              <a:t>Situations forced to use CSOM</a:t>
            </a:r>
            <a:r>
              <a:rPr lang="en-IN" altLang="en-US" sz="2000" b="1">
                <a:solidFill>
                  <a:srgbClr val="000000"/>
                </a:solidFill>
              </a:rPr>
              <a:t/>
            </a:r>
            <a:br>
              <a:rPr lang="en-IN" altLang="en-US" sz="2000" b="1">
                <a:solidFill>
                  <a:srgbClr val="000000"/>
                </a:solidFill>
              </a:rPr>
            </a:br>
            <a:endParaRPr lang="en-US" altLang="en-US" sz="2000">
              <a:solidFill>
                <a:srgbClr val="000000"/>
              </a:solidFill>
            </a:endParaRPr>
          </a:p>
          <a:p>
            <a:pPr eaLnBrk="1" hangingPunct="1">
              <a:lnSpc>
                <a:spcPct val="90000"/>
              </a:lnSpc>
              <a:spcBef>
                <a:spcPts val="1000"/>
              </a:spcBef>
              <a:buFont typeface="Arial" panose="020B0604020202020204" pitchFamily="34" charset="0"/>
              <a:buChar char="•"/>
            </a:pPr>
            <a:r>
              <a:rPr lang="en-US" altLang="en-US" sz="2000"/>
              <a:t>Inability to filter items based on multivalued </a:t>
            </a:r>
          </a:p>
          <a:p>
            <a:pPr eaLnBrk="1" hangingPunct="1">
              <a:lnSpc>
                <a:spcPct val="90000"/>
              </a:lnSpc>
              <a:spcBef>
                <a:spcPts val="1000"/>
              </a:spcBef>
              <a:buFont typeface="Arial" panose="020B0604020202020204" pitchFamily="34" charset="0"/>
              <a:buNone/>
            </a:pPr>
            <a:r>
              <a:rPr lang="en-US" altLang="en-US" sz="2000"/>
              <a:t>     taxonomy fields</a:t>
            </a:r>
          </a:p>
          <a:p>
            <a:pPr eaLnBrk="1" hangingPunct="1">
              <a:lnSpc>
                <a:spcPct val="90000"/>
              </a:lnSpc>
              <a:spcBef>
                <a:spcPts val="1000"/>
              </a:spcBef>
              <a:buFont typeface="Arial" panose="020B0604020202020204" pitchFamily="34" charset="0"/>
              <a:buChar char="•"/>
            </a:pPr>
            <a:r>
              <a:rPr lang="en-US" altLang="en-US" sz="2000"/>
              <a:t>Inability to </a:t>
            </a:r>
            <a:r>
              <a:rPr lang="en-US" altLang="en-US" sz="2000" u="sng"/>
              <a:t>filter items based on user fields</a:t>
            </a:r>
            <a:r>
              <a:rPr lang="en-US" altLang="en-US" sz="2000"/>
              <a:t> </a:t>
            </a:r>
          </a:p>
          <a:p>
            <a:pPr eaLnBrk="1" hangingPunct="1">
              <a:lnSpc>
                <a:spcPct val="90000"/>
              </a:lnSpc>
              <a:spcBef>
                <a:spcPts val="1000"/>
              </a:spcBef>
              <a:buFont typeface="Arial" panose="020B0604020202020204" pitchFamily="34" charset="0"/>
              <a:buNone/>
            </a:pPr>
            <a:r>
              <a:rPr lang="en-US" altLang="en-US" sz="2000"/>
              <a:t>    where user is added through a group, </a:t>
            </a:r>
          </a:p>
          <a:p>
            <a:pPr eaLnBrk="1" hangingPunct="1">
              <a:lnSpc>
                <a:spcPct val="90000"/>
              </a:lnSpc>
              <a:spcBef>
                <a:spcPts val="1000"/>
              </a:spcBef>
              <a:buFont typeface="Arial" panose="020B0604020202020204" pitchFamily="34" charset="0"/>
              <a:buNone/>
            </a:pPr>
            <a:r>
              <a:rPr lang="en-US" altLang="en-US" sz="2000"/>
              <a:t>    rather than directly, e.g. AssignedTo=[Me] </a:t>
            </a:r>
          </a:p>
          <a:p>
            <a:pPr eaLnBrk="1" hangingPunct="1">
              <a:lnSpc>
                <a:spcPct val="90000"/>
              </a:lnSpc>
              <a:spcBef>
                <a:spcPts val="1000"/>
              </a:spcBef>
              <a:buFont typeface="Arial" panose="020B0604020202020204" pitchFamily="34" charset="0"/>
              <a:buNone/>
            </a:pPr>
            <a:r>
              <a:rPr lang="en-US" altLang="en-US" sz="2000"/>
              <a:t>    combined with a SharePoint group.</a:t>
            </a:r>
          </a:p>
          <a:p>
            <a:pPr eaLnBrk="1" hangingPunct="1">
              <a:lnSpc>
                <a:spcPct val="90000"/>
              </a:lnSpc>
              <a:spcBef>
                <a:spcPts val="1000"/>
              </a:spcBef>
              <a:buFont typeface="Arial" panose="020B0604020202020204" pitchFamily="34" charset="0"/>
              <a:buNone/>
            </a:pPr>
            <a:r>
              <a:rPr lang="en-US" altLang="en-US" sz="2000"/>
              <a:t>Example :</a:t>
            </a:r>
            <a:br>
              <a:rPr lang="en-US" altLang="en-US" sz="2000"/>
            </a:br>
            <a:endParaRPr lang="en-US" altLang="en-US" sz="2000"/>
          </a:p>
          <a:p>
            <a:pPr eaLnBrk="1" hangingPunct="1">
              <a:lnSpc>
                <a:spcPct val="90000"/>
              </a:lnSpc>
              <a:spcBef>
                <a:spcPts val="1000"/>
              </a:spcBef>
              <a:buFont typeface="Arial" panose="020B0604020202020204" pitchFamily="34" charset="0"/>
              <a:buNone/>
            </a:pPr>
            <a:endParaRPr lang="en-US" altLang="en-US" sz="2000">
              <a:solidFill>
                <a:srgbClr val="000000"/>
              </a:solidFill>
            </a:endParaRPr>
          </a:p>
          <a:p>
            <a:pPr eaLnBrk="1" hangingPunct="1">
              <a:lnSpc>
                <a:spcPct val="90000"/>
              </a:lnSpc>
              <a:spcBef>
                <a:spcPts val="1000"/>
              </a:spcBef>
              <a:buFont typeface="Arial" panose="020B0604020202020204" pitchFamily="34" charset="0"/>
              <a:buNone/>
            </a:pPr>
            <a:endParaRPr lang="en-US" altLang="en-US" sz="2000">
              <a:solidFill>
                <a:srgbClr val="000000"/>
              </a:solidFill>
            </a:endParaRPr>
          </a:p>
          <a:p>
            <a:pPr eaLnBrk="1" hangingPunct="1">
              <a:lnSpc>
                <a:spcPct val="90000"/>
              </a:lnSpc>
              <a:spcBef>
                <a:spcPts val="1000"/>
              </a:spcBef>
              <a:buFont typeface="Arial" panose="020B0604020202020204" pitchFamily="34" charset="0"/>
              <a:buChar char="•"/>
            </a:pPr>
            <a:endParaRPr lang="en-US" altLang="en-US" sz="2000">
              <a:solidFill>
                <a:srgbClr val="000000"/>
              </a:solidFill>
            </a:endParaRPr>
          </a:p>
        </p:txBody>
      </p:sp>
      <p:graphicFrame>
        <p:nvGraphicFramePr>
          <p:cNvPr id="6" name="Table 5"/>
          <p:cNvGraphicFramePr>
            <a:graphicFrameLocks noGrp="1"/>
          </p:cNvGraphicFramePr>
          <p:nvPr/>
        </p:nvGraphicFramePr>
        <p:xfrm>
          <a:off x="6338888" y="1778000"/>
          <a:ext cx="5126037" cy="4578350"/>
        </p:xfrm>
        <a:graphic>
          <a:graphicData uri="http://schemas.openxmlformats.org/drawingml/2006/table">
            <a:tbl>
              <a:tblPr/>
              <a:tblGrid>
                <a:gridCol w="5126037"/>
              </a:tblGrid>
              <a:tr h="4578350">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600" b="0" i="0" u="none" strike="noStrike" cap="none" normalizeH="0" baseline="0" smtClean="0">
                          <a:ln>
                            <a:noFill/>
                          </a:ln>
                          <a:solidFill>
                            <a:schemeClr val="tx1"/>
                          </a:solidFill>
                          <a:effectLst/>
                          <a:latin typeface="Calibri" panose="020F0502020204030204" pitchFamily="34" charset="0"/>
                        </a:rPr>
                        <a:t>function getDataWithCaml(listName, caml) {</a:t>
                      </a:r>
                    </a:p>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600" b="0" i="0" u="none" strike="noStrike" cap="none" normalizeH="0" baseline="0" smtClean="0">
                          <a:ln>
                            <a:noFill/>
                          </a:ln>
                          <a:solidFill>
                            <a:schemeClr val="tx1"/>
                          </a:solidFill>
                          <a:effectLst/>
                          <a:latin typeface="Calibri" panose="020F0502020204030204" pitchFamily="34" charset="0"/>
                        </a:rPr>
                        <a:t>    var endpoint = "/_api/web/lists/GetByTitle('"</a:t>
                      </a:r>
                    </a:p>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600" b="0" i="0" u="none" strike="noStrike" cap="none" normalizeH="0" baseline="0" smtClean="0">
                          <a:ln>
                            <a:noFill/>
                          </a:ln>
                          <a:solidFill>
                            <a:schemeClr val="tx1"/>
                          </a:solidFill>
                          <a:effectLst/>
                          <a:latin typeface="Calibri" panose="020F0502020204030204" pitchFamily="34" charset="0"/>
                        </a:rPr>
                        <a:t>        + listName + "')/GetItems";</a:t>
                      </a:r>
                    </a:p>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600" b="0" i="0" u="none" strike="noStrike" cap="none" normalizeH="0" baseline="0" smtClean="0">
                          <a:ln>
                            <a:noFill/>
                          </a:ln>
                          <a:solidFill>
                            <a:schemeClr val="tx1"/>
                          </a:solidFill>
                          <a:effectLst/>
                          <a:latin typeface="Calibri" panose="020F0502020204030204" pitchFamily="34" charset="0"/>
                        </a:rPr>
                        <a:t>    var requestData = { "query" :</a:t>
                      </a:r>
                    </a:p>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600" b="0" i="0" u="none" strike="noStrike" cap="none" normalizeH="0" baseline="0" smtClean="0">
                          <a:ln>
                            <a:noFill/>
                          </a:ln>
                          <a:solidFill>
                            <a:schemeClr val="tx1"/>
                          </a:solidFill>
                          <a:effectLst/>
                          <a:latin typeface="Calibri" panose="020F0502020204030204" pitchFamily="34" charset="0"/>
                        </a:rPr>
                        <a:t>           {"__metadata":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600" b="0" i="0" u="none" strike="noStrike" cap="none" normalizeH="0" baseline="0" smtClean="0">
                          <a:ln>
                            <a:noFill/>
                          </a:ln>
                          <a:solidFill>
                            <a:schemeClr val="tx1"/>
                          </a:solidFill>
                          <a:effectLst/>
                          <a:latin typeface="Calibri" panose="020F0502020204030204" pitchFamily="34" charset="0"/>
                        </a:rPr>
                        <a:t>              { "type": "SP.CamlQuery" }</a:t>
                      </a:r>
                    </a:p>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600" b="0" i="0" u="none" strike="noStrike" cap="none" normalizeH="0" baseline="0" smtClean="0">
                          <a:ln>
                            <a:noFill/>
                          </a:ln>
                          <a:solidFill>
                            <a:schemeClr val="tx1"/>
                          </a:solidFill>
                          <a:effectLst/>
                          <a:latin typeface="Calibri" panose="020F0502020204030204" pitchFamily="34" charset="0"/>
                        </a:rPr>
                        <a:t>              , "ViewXml": caml }</a:t>
                      </a:r>
                    </a:p>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600" b="0" i="0" u="none" strike="noStrike" cap="none" normalizeH="0" baseline="0" smtClean="0">
                          <a:ln>
                            <a:noFill/>
                          </a:ln>
                          <a:solidFill>
                            <a:schemeClr val="tx1"/>
                          </a:solidFill>
                          <a:effectLst/>
                          <a:latin typeface="Calibri" panose="020F0502020204030204"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600" b="0" i="0" u="none" strike="noStrike" cap="none" normalizeH="0" baseline="0" smtClean="0">
                          <a:ln>
                            <a:noFill/>
                          </a:ln>
                          <a:solidFill>
                            <a:schemeClr val="tx1"/>
                          </a:solidFill>
                          <a:effectLst/>
                          <a:latin typeface="Calibri" panose="020F0502020204030204" pitchFamily="34" charset="0"/>
                        </a:rPr>
                        <a:t>    return jQuery.ajax({</a:t>
                      </a:r>
                    </a:p>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600" b="0" i="0" u="none" strike="noStrike" cap="none" normalizeH="0" baseline="0" smtClean="0">
                          <a:ln>
                            <a:noFill/>
                          </a:ln>
                          <a:solidFill>
                            <a:schemeClr val="tx1"/>
                          </a:solidFill>
                          <a:effectLst/>
                          <a:latin typeface="Calibri" panose="020F0502020204030204" pitchFamily="34" charset="0"/>
                        </a:rPr>
                        <a:t>        url: endpoint,</a:t>
                      </a:r>
                    </a:p>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600" b="0" i="0" u="none" strike="noStrike" cap="none" normalizeH="0" baseline="0" smtClean="0">
                          <a:ln>
                            <a:noFill/>
                          </a:ln>
                          <a:solidFill>
                            <a:schemeClr val="tx1"/>
                          </a:solidFill>
                          <a:effectLst/>
                          <a:latin typeface="Calibri" panose="020F0502020204030204" pitchFamily="34" charset="0"/>
                        </a:rPr>
                        <a:t>        method: "POST",</a:t>
                      </a:r>
                    </a:p>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600" b="0" i="0" u="none" strike="noStrike" cap="none" normalizeH="0" baseline="0" smtClean="0">
                          <a:ln>
                            <a:noFill/>
                          </a:ln>
                          <a:solidFill>
                            <a:schemeClr val="tx1"/>
                          </a:solidFill>
                          <a:effectLst/>
                          <a:latin typeface="Calibri" panose="020F0502020204030204" pitchFamily="34" charset="0"/>
                        </a:rPr>
                        <a:t>        data: requestData,</a:t>
                      </a:r>
                    </a:p>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600" b="0" i="0" u="none" strike="noStrike" cap="none" normalizeH="0" baseline="0" smtClean="0">
                          <a:ln>
                            <a:noFill/>
                          </a:ln>
                          <a:solidFill>
                            <a:schemeClr val="tx1"/>
                          </a:solidFill>
                          <a:effectLst/>
                          <a:latin typeface="Calibri" panose="020F0502020204030204" pitchFamily="34" charset="0"/>
                        </a:rPr>
                        <a:t>        headers: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600" b="0" i="0" u="none" strike="noStrike" cap="none" normalizeH="0" baseline="0" smtClean="0">
                          <a:ln>
                            <a:noFill/>
                          </a:ln>
                          <a:solidFill>
                            <a:schemeClr val="tx1"/>
                          </a:solidFill>
                          <a:effectLst/>
                          <a:latin typeface="Calibri" panose="020F0502020204030204" pitchFamily="34" charset="0"/>
                        </a:rPr>
                        <a:t>            "X-RequestDigest": $("#__REQUESTDIGEST").val(),</a:t>
                      </a:r>
                    </a:p>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600" b="0" i="0" u="none" strike="noStrike" cap="none" normalizeH="0" baseline="0" smtClean="0">
                          <a:ln>
                            <a:noFill/>
                          </a:ln>
                          <a:solidFill>
                            <a:schemeClr val="tx1"/>
                          </a:solidFill>
                          <a:effectLst/>
                          <a:latin typeface="Calibri" panose="020F0502020204030204" pitchFamily="34" charset="0"/>
                        </a:rPr>
                        <a:t>            "Accept": "application/json; odata=verbose",</a:t>
                      </a:r>
                    </a:p>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600" b="0" i="0" u="none" strike="noStrike" cap="none" normalizeH="0" baseline="0" smtClean="0">
                          <a:ln>
                            <a:noFill/>
                          </a:ln>
                          <a:solidFill>
                            <a:schemeClr val="tx1"/>
                          </a:solidFill>
                          <a:effectLst/>
                          <a:latin typeface="Calibri" panose="020F0502020204030204" pitchFamily="34" charset="0"/>
                        </a:rPr>
                        <a:t>            "Content-Type": "application/json; odata=verbose"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600" b="0" i="0" u="none" strike="noStrike" cap="none" normalizeH="0" baseline="0" smtClean="0">
                          <a:ln>
                            <a:noFill/>
                          </a:ln>
                          <a:solidFill>
                            <a:schemeClr val="tx1"/>
                          </a:solidFill>
                          <a:effectLst/>
                          <a:latin typeface="Calibri" panose="020F0502020204030204"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600" b="0" i="0" u="none" strike="noStrike" cap="none" normalizeH="0" baseline="0" smtClean="0">
                          <a:ln>
                            <a:noFill/>
                          </a:ln>
                          <a:solidFill>
                            <a:schemeClr val="tx1"/>
                          </a:solidFill>
                          <a:effectLst/>
                          <a:latin typeface="Calibri" panose="020F0502020204030204" pitchFamily="34" charset="0"/>
                        </a:rPr>
                        <a:t>}</a:t>
                      </a:r>
                    </a:p>
                  </a:txBody>
                  <a:tcPr marL="91441" marR="91441" marT="45766" marB="45766" horzOverflow="overflow">
                    <a:lnL>
                      <a:noFill/>
                    </a:lnL>
                    <a:lnR>
                      <a:noFill/>
                    </a:lnR>
                    <a:lnT>
                      <a:noFill/>
                    </a:lnT>
                    <a:lnB>
                      <a:noFill/>
                    </a:lnB>
                    <a:lnTlToBr>
                      <a:noFill/>
                    </a:lnTlToBr>
                    <a:lnBlToTr>
                      <a:noFill/>
                    </a:lnBlToTr>
                    <a:solidFill>
                      <a:srgbClr val="FDFDFD"/>
                    </a:solidFill>
                  </a:tcPr>
                </a:tc>
              </a:tr>
            </a:tbl>
          </a:graphicData>
        </a:graphic>
      </p:graphicFrame>
      <p:sp>
        <p:nvSpPr>
          <p:cNvPr id="8" name="Rectangle 2"/>
          <p:cNvSpPr>
            <a:spLocks noChangeArrowheads="1"/>
          </p:cNvSpPr>
          <p:nvPr/>
        </p:nvSpPr>
        <p:spPr bwMode="auto">
          <a:xfrm>
            <a:off x="838200" y="5292725"/>
            <a:ext cx="5507038" cy="923925"/>
          </a:xfrm>
          <a:prstGeom prst="rect">
            <a:avLst/>
          </a:prstGeom>
          <a:solidFill>
            <a:srgbClr val="333333"/>
          </a:solidFill>
          <a:ln>
            <a:noFill/>
          </a:ln>
          <a:effectLst/>
          <a:extLst/>
        </p:spPr>
        <p:txBody>
          <a:bodyPr lIns="0" tIns="0" rIns="0" bIns="0"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1200" b="1">
                <a:solidFill>
                  <a:srgbClr val="DDDDDD"/>
                </a:solidFill>
                <a:cs typeface="Consolas" panose="020B0609020204030204" pitchFamily="49" charset="0"/>
              </a:rPr>
              <a:t>var</a:t>
            </a:r>
            <a:r>
              <a:rPr lang="en-US" altLang="en-US" sz="1200">
                <a:solidFill>
                  <a:srgbClr val="242424"/>
                </a:solidFill>
                <a:cs typeface="Consolas" panose="020B0609020204030204" pitchFamily="49" charset="0"/>
              </a:rPr>
              <a:t> </a:t>
            </a:r>
            <a:r>
              <a:rPr lang="en-US" altLang="en-US" sz="1200">
                <a:solidFill>
                  <a:srgbClr val="DDDDDD"/>
                </a:solidFill>
                <a:cs typeface="Consolas" panose="020B0609020204030204" pitchFamily="49" charset="0"/>
              </a:rPr>
              <a:t>caml = "&lt;View&gt;&lt;Query&gt;&lt;Where&gt;&lt;Or&gt;&lt;Eq&gt;&lt;FieldRef Name='AssignedTo' /&gt;&lt;Value Type='Integer'&gt;&lt;UserID/&gt;&lt;/Value&gt;&lt;/Eq&gt;&lt;Membership Type='CurrentUserGroups'&gt;&lt;FieldRef Name='AssignedTo' /&gt; &lt;/Membership&gt;&lt;/Or&gt;&lt;/Where&gt;&lt;/Query&gt;&lt;/View&gt;";</a:t>
            </a:r>
            <a:endParaRPr lang="en-US" altLang="en-US" sz="1200"/>
          </a:p>
          <a:p>
            <a:r>
              <a:rPr lang="en-US" altLang="en-US" sz="1200">
                <a:solidFill>
                  <a:srgbClr val="DDDDDD"/>
                </a:solidFill>
                <a:cs typeface="Consolas" panose="020B0609020204030204" pitchFamily="49" charset="0"/>
              </a:rPr>
              <a:t>getDataWithCaml("Tasks", caml);</a:t>
            </a:r>
            <a:endParaRPr lang="en-US" altLang="en-US" sz="12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122" name="Subtitle 2"/>
          <p:cNvSpPr>
            <a:spLocks noGrp="1"/>
          </p:cNvSpPr>
          <p:nvPr>
            <p:ph type="subTitle" idx="1"/>
          </p:nvPr>
        </p:nvSpPr>
        <p:spPr>
          <a:xfrm>
            <a:off x="815975" y="1219200"/>
            <a:ext cx="10550525" cy="3932238"/>
          </a:xfrm>
        </p:spPr>
        <p:txBody>
          <a:bodyPr/>
          <a:lstStyle/>
          <a:p>
            <a:pPr algn="l" eaLnBrk="1" hangingPunct="1"/>
            <a:r>
              <a:rPr lang="en-US" altLang="en-US" smtClean="0"/>
              <a:t/>
            </a:r>
            <a:br>
              <a:rPr lang="en-US" altLang="en-US" smtClean="0"/>
            </a:br>
            <a:r>
              <a:rPr lang="en-US" altLang="en-US" sz="2000" smtClean="0"/>
              <a:t>REST (REpresentational State Transfer) is an architectural style, and an approach to communications that is often used in the development of </a:t>
            </a:r>
            <a:r>
              <a:rPr lang="en-US" altLang="en-US" sz="2000" b="1" smtClean="0"/>
              <a:t>Web services</a:t>
            </a:r>
            <a:r>
              <a:rPr lang="en-US" altLang="en-US" sz="2000" smtClean="0"/>
              <a:t>. The use of REST is often preferred over the more heavyweight </a:t>
            </a:r>
            <a:r>
              <a:rPr lang="en-US" altLang="en-US" sz="2000" b="1" smtClean="0"/>
              <a:t>SOAP</a:t>
            </a:r>
            <a:r>
              <a:rPr lang="en-US" altLang="en-US" sz="2000" smtClean="0"/>
              <a:t> (Simple Object Access Protocol) style because REST does not leverage as much bandwidth, which makes it a better fit for use over the Internet. The SOAP approach requires writing or using a provided server program (to serve data) and a client program (to request data).</a:t>
            </a:r>
          </a:p>
          <a:p>
            <a:pPr algn="l" eaLnBrk="1" hangingPunct="1"/>
            <a:r>
              <a:rPr lang="en-US" altLang="en-US" sz="2000" b="1" smtClean="0"/>
              <a:t/>
            </a:r>
            <a:br>
              <a:rPr lang="en-US" altLang="en-US" sz="2000" b="1" smtClean="0"/>
            </a:br>
            <a:r>
              <a:rPr lang="en-US" altLang="en-US" sz="2000" smtClean="0"/>
              <a:t>REST'S </a:t>
            </a:r>
            <a:r>
              <a:rPr lang="en-US" altLang="en-US" sz="2000" b="1" smtClean="0"/>
              <a:t>decoupled architecture</a:t>
            </a:r>
            <a:r>
              <a:rPr lang="en-US" altLang="en-US" sz="2000" smtClean="0"/>
              <a:t>, and lighter weight communications between producer and consumer, make REST a popular building style for cloud-based APIs.</a:t>
            </a:r>
            <a:r>
              <a:rPr lang="en-US" altLang="en-US" sz="2000" b="1" smtClean="0"/>
              <a:t/>
            </a:r>
            <a:br>
              <a:rPr lang="en-US" altLang="en-US" sz="2000" b="1" smtClean="0"/>
            </a:br>
            <a:endParaRPr lang="en-IN" altLang="en-US" sz="2000" smtClean="0"/>
          </a:p>
        </p:txBody>
      </p:sp>
      <p:sp>
        <p:nvSpPr>
          <p:cNvPr id="5123" name="Content Placeholder 2"/>
          <p:cNvSpPr txBox="1">
            <a:spLocks/>
          </p:cNvSpPr>
          <p:nvPr/>
        </p:nvSpPr>
        <p:spPr bwMode="auto">
          <a:xfrm>
            <a:off x="822325" y="460375"/>
            <a:ext cx="1051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spcBef>
                <a:spcPts val="1000"/>
              </a:spcBef>
              <a:buFont typeface="Arial" panose="020B0604020202020204" pitchFamily="34" charset="0"/>
              <a:buNone/>
            </a:pPr>
            <a:r>
              <a:rPr lang="en-US" altLang="en-US" sz="2400" b="1">
                <a:solidFill>
                  <a:schemeClr val="bg1"/>
                </a:solidFill>
              </a:rPr>
              <a:t>What is REST?</a:t>
            </a:r>
            <a:endParaRPr lang="en-IN" altLang="en-US" sz="2400" b="1">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idx="1"/>
          </p:nvPr>
        </p:nvSpPr>
        <p:spPr>
          <a:xfrm>
            <a:off x="838200" y="447675"/>
            <a:ext cx="10515600" cy="533400"/>
          </a:xfrm>
        </p:spPr>
        <p:txBody>
          <a:bodyPr/>
          <a:lstStyle/>
          <a:p>
            <a:pPr marL="0" indent="0" eaLnBrk="1" hangingPunct="1">
              <a:buFont typeface="Arial" panose="020B0604020202020204" pitchFamily="34" charset="0"/>
              <a:buNone/>
            </a:pPr>
            <a:r>
              <a:rPr lang="en-US" altLang="en-US" sz="2400" b="1" smtClean="0">
                <a:solidFill>
                  <a:schemeClr val="bg1"/>
                </a:solidFill>
              </a:rPr>
              <a:t>REST API – CRUID Operations</a:t>
            </a:r>
            <a:endParaRPr lang="en-IN" altLang="en-US" sz="2400" b="1" smtClean="0">
              <a:solidFill>
                <a:schemeClr val="bg1"/>
              </a:solidFill>
            </a:endParaRPr>
          </a:p>
        </p:txBody>
      </p:sp>
      <p:sp>
        <p:nvSpPr>
          <p:cNvPr id="4" name="Content Placeholder 2"/>
          <p:cNvSpPr txBox="1">
            <a:spLocks/>
          </p:cNvSpPr>
          <p:nvPr/>
        </p:nvSpPr>
        <p:spPr>
          <a:xfrm>
            <a:off x="838200" y="1392238"/>
            <a:ext cx="10515600" cy="4684712"/>
          </a:xfrm>
          <a:prstGeom prst="rect">
            <a:avLst/>
          </a:prstGeom>
        </p:spPr>
        <p:txBody>
          <a:bodyPr>
            <a:normAutofit/>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spcBef>
                <a:spcPts val="1000"/>
              </a:spcBef>
              <a:buFont typeface="Arial" panose="020B0604020202020204" pitchFamily="34" charset="0"/>
              <a:buChar char="•"/>
            </a:pPr>
            <a:r>
              <a:rPr lang="en-IN" altLang="en-US" sz="2000" b="1">
                <a:solidFill>
                  <a:srgbClr val="000000"/>
                </a:solidFill>
              </a:rPr>
              <a:t>Get list item</a:t>
            </a:r>
            <a:br>
              <a:rPr lang="en-IN" altLang="en-US" sz="2000" b="1">
                <a:solidFill>
                  <a:srgbClr val="000000"/>
                </a:solidFill>
              </a:rPr>
            </a:br>
            <a:endParaRPr lang="en-US" altLang="en-US" sz="2000">
              <a:solidFill>
                <a:srgbClr val="000000"/>
              </a:solidFill>
            </a:endParaRPr>
          </a:p>
          <a:p>
            <a:pPr eaLnBrk="1" hangingPunct="1">
              <a:lnSpc>
                <a:spcPct val="90000"/>
              </a:lnSpc>
              <a:spcBef>
                <a:spcPts val="1000"/>
              </a:spcBef>
              <a:buFont typeface="Arial" panose="020B0604020202020204" pitchFamily="34" charset="0"/>
              <a:buNone/>
            </a:pPr>
            <a:endParaRPr lang="en-US" altLang="en-US" sz="2000">
              <a:solidFill>
                <a:srgbClr val="000000"/>
              </a:solidFill>
            </a:endParaRPr>
          </a:p>
          <a:p>
            <a:pPr eaLnBrk="1" hangingPunct="1">
              <a:lnSpc>
                <a:spcPct val="90000"/>
              </a:lnSpc>
              <a:spcBef>
                <a:spcPts val="1000"/>
              </a:spcBef>
              <a:buFont typeface="Arial" panose="020B0604020202020204" pitchFamily="34" charset="0"/>
              <a:buNone/>
            </a:pPr>
            <a:endParaRPr lang="en-US" altLang="en-US" sz="2000">
              <a:solidFill>
                <a:srgbClr val="000000"/>
              </a:solidFill>
            </a:endParaRPr>
          </a:p>
          <a:p>
            <a:pPr eaLnBrk="1" hangingPunct="1">
              <a:lnSpc>
                <a:spcPct val="90000"/>
              </a:lnSpc>
              <a:spcBef>
                <a:spcPts val="1000"/>
              </a:spcBef>
              <a:buFont typeface="Arial" panose="020B0604020202020204" pitchFamily="34" charset="0"/>
              <a:buChar char="•"/>
            </a:pPr>
            <a:endParaRPr lang="en-US" altLang="en-US" sz="2000">
              <a:solidFill>
                <a:srgbClr val="000000"/>
              </a:solidFill>
            </a:endParaRPr>
          </a:p>
        </p:txBody>
      </p:sp>
      <p:graphicFrame>
        <p:nvGraphicFramePr>
          <p:cNvPr id="6" name="Table 5"/>
          <p:cNvGraphicFramePr>
            <a:graphicFrameLocks noGrp="1"/>
          </p:cNvGraphicFramePr>
          <p:nvPr/>
        </p:nvGraphicFramePr>
        <p:xfrm>
          <a:off x="617538" y="1679575"/>
          <a:ext cx="5656262" cy="4724490"/>
        </p:xfrm>
        <a:graphic>
          <a:graphicData uri="http://schemas.openxmlformats.org/drawingml/2006/table">
            <a:tbl>
              <a:tblPr/>
              <a:tblGrid>
                <a:gridCol w="5656262"/>
              </a:tblGrid>
              <a:tr h="4724400">
                <a:tc>
                  <a:txBody>
                    <a:bodyPr/>
                    <a:lstStyle/>
                    <a:p>
                      <a:pPr algn="l" fontAlgn="t"/>
                      <a:r>
                        <a:rPr lang="en-IN" sz="1600" dirty="0" smtClean="0">
                          <a:solidFill>
                            <a:schemeClr val="tx1"/>
                          </a:solidFill>
                          <a:effectLst/>
                          <a:latin typeface="+mn-lt"/>
                        </a:rPr>
                        <a:t>function getListItemWithId(itemId, listName, siteurl, success, failure) {</a:t>
                      </a:r>
                    </a:p>
                    <a:p>
                      <a:pPr algn="l" fontAlgn="t"/>
                      <a:r>
                        <a:rPr lang="en-IN" sz="1600" dirty="0" smtClean="0">
                          <a:solidFill>
                            <a:schemeClr val="tx1"/>
                          </a:solidFill>
                          <a:effectLst/>
                          <a:latin typeface="+mn-lt"/>
                        </a:rPr>
                        <a:t>    var url =  _</a:t>
                      </a:r>
                      <a:r>
                        <a:rPr lang="en-IN" sz="1600" dirty="0" err="1" smtClean="0">
                          <a:solidFill>
                            <a:schemeClr val="tx1"/>
                          </a:solidFill>
                          <a:effectLst/>
                          <a:latin typeface="+mn-lt"/>
                        </a:rPr>
                        <a:t>spPageContextInfo.siteAbsoluteUrl</a:t>
                      </a:r>
                      <a:r>
                        <a:rPr lang="en-IN" sz="1600" dirty="0" smtClean="0">
                          <a:solidFill>
                            <a:schemeClr val="tx1"/>
                          </a:solidFill>
                          <a:effectLst/>
                          <a:latin typeface="+mn-lt"/>
                        </a:rPr>
                        <a:t> </a:t>
                      </a:r>
                      <a:br>
                        <a:rPr lang="en-IN" sz="1600" dirty="0" smtClean="0">
                          <a:solidFill>
                            <a:schemeClr val="tx1"/>
                          </a:solidFill>
                          <a:effectLst/>
                          <a:latin typeface="+mn-lt"/>
                        </a:rPr>
                      </a:br>
                      <a:r>
                        <a:rPr lang="en-IN" sz="1600" dirty="0" smtClean="0">
                          <a:solidFill>
                            <a:schemeClr val="tx1"/>
                          </a:solidFill>
                          <a:effectLst/>
                          <a:latin typeface="+mn-lt"/>
                        </a:rPr>
                        <a:t>+ "/_api/web/lists/getbytitle('" + listName + "')/items?$filter=Id eq " + itemId;</a:t>
                      </a:r>
                    </a:p>
                    <a:p>
                      <a:pPr algn="l" fontAlgn="t"/>
                      <a:r>
                        <a:rPr lang="en-IN" sz="1600" dirty="0" smtClean="0">
                          <a:solidFill>
                            <a:schemeClr val="tx1"/>
                          </a:solidFill>
                          <a:effectLst/>
                          <a:latin typeface="+mn-lt"/>
                        </a:rPr>
                        <a:t>    $.ajax({</a:t>
                      </a:r>
                    </a:p>
                    <a:p>
                      <a:pPr algn="l" fontAlgn="t"/>
                      <a:r>
                        <a:rPr lang="en-IN" sz="1600" dirty="0" smtClean="0">
                          <a:solidFill>
                            <a:schemeClr val="tx1"/>
                          </a:solidFill>
                          <a:effectLst/>
                          <a:latin typeface="+mn-lt"/>
                        </a:rPr>
                        <a:t>        url: url,</a:t>
                      </a:r>
                    </a:p>
                    <a:p>
                      <a:pPr algn="l" fontAlgn="t"/>
                      <a:r>
                        <a:rPr lang="en-IN" sz="1600" dirty="0" smtClean="0">
                          <a:solidFill>
                            <a:schemeClr val="tx1"/>
                          </a:solidFill>
                          <a:effectLst/>
                          <a:latin typeface="+mn-lt"/>
                        </a:rPr>
                        <a:t>        method: "GET",</a:t>
                      </a:r>
                    </a:p>
                    <a:p>
                      <a:pPr algn="l" fontAlgn="t"/>
                      <a:r>
                        <a:rPr lang="en-IN" sz="1600" dirty="0" smtClean="0">
                          <a:solidFill>
                            <a:schemeClr val="tx1"/>
                          </a:solidFill>
                          <a:effectLst/>
                          <a:latin typeface="+mn-lt"/>
                        </a:rPr>
                        <a:t>        headers: { "Accept": "application/json; odata=verbose" },</a:t>
                      </a:r>
                    </a:p>
                    <a:p>
                      <a:pPr algn="l" fontAlgn="t"/>
                      <a:r>
                        <a:rPr lang="en-IN" sz="1600" dirty="0" smtClean="0">
                          <a:solidFill>
                            <a:schemeClr val="tx1"/>
                          </a:solidFill>
                          <a:effectLst/>
                          <a:latin typeface="+mn-lt"/>
                        </a:rPr>
                        <a:t>        success: function (data) {</a:t>
                      </a:r>
                    </a:p>
                    <a:p>
                      <a:pPr algn="l" fontAlgn="t"/>
                      <a:r>
                        <a:rPr lang="en-IN" sz="1600" dirty="0" smtClean="0">
                          <a:solidFill>
                            <a:schemeClr val="tx1"/>
                          </a:solidFill>
                          <a:effectLst/>
                          <a:latin typeface="+mn-lt"/>
                        </a:rPr>
                        <a:t>            if (data.d.results.length == 1) {</a:t>
                      </a:r>
                    </a:p>
                    <a:p>
                      <a:pPr algn="l" fontAlgn="t"/>
                      <a:r>
                        <a:rPr lang="en-IN" sz="1600" dirty="0" smtClean="0">
                          <a:solidFill>
                            <a:schemeClr val="tx1"/>
                          </a:solidFill>
                          <a:effectLst/>
                          <a:latin typeface="+mn-lt"/>
                        </a:rPr>
                        <a:t>                success(data.d.results[0]);</a:t>
                      </a:r>
                    </a:p>
                    <a:p>
                      <a:pPr algn="l" fontAlgn="t"/>
                      <a:r>
                        <a:rPr lang="en-IN" sz="1600" dirty="0" smtClean="0">
                          <a:solidFill>
                            <a:schemeClr val="tx1"/>
                          </a:solidFill>
                          <a:effectLst/>
                          <a:latin typeface="+mn-lt"/>
                        </a:rPr>
                        <a:t>            }</a:t>
                      </a:r>
                    </a:p>
                    <a:p>
                      <a:pPr algn="l" fontAlgn="t"/>
                      <a:r>
                        <a:rPr lang="en-IN" sz="1600" dirty="0" smtClean="0">
                          <a:solidFill>
                            <a:schemeClr val="tx1"/>
                          </a:solidFill>
                          <a:effectLst/>
                          <a:latin typeface="+mn-lt"/>
                        </a:rPr>
                        <a:t>            else {failure("Multiple results obtained for the specified Id value");</a:t>
                      </a:r>
                    </a:p>
                    <a:p>
                      <a:pPr algn="l" fontAlgn="t"/>
                      <a:r>
                        <a:rPr lang="en-IN" sz="1600" dirty="0" smtClean="0">
                          <a:solidFill>
                            <a:schemeClr val="tx1"/>
                          </a:solidFill>
                          <a:effectLst/>
                          <a:latin typeface="+mn-lt"/>
                        </a:rPr>
                        <a:t>            }</a:t>
                      </a:r>
                    </a:p>
                    <a:p>
                      <a:pPr algn="l" fontAlgn="t"/>
                      <a:r>
                        <a:rPr lang="en-IN" sz="1600" dirty="0" smtClean="0">
                          <a:solidFill>
                            <a:schemeClr val="tx1"/>
                          </a:solidFill>
                          <a:effectLst/>
                          <a:latin typeface="+mn-lt"/>
                        </a:rPr>
                        <a:t>        }, error: function (data) {failure(data);}</a:t>
                      </a:r>
                    </a:p>
                    <a:p>
                      <a:pPr algn="l" fontAlgn="t"/>
                      <a:r>
                        <a:rPr lang="en-IN" sz="1600" dirty="0" smtClean="0">
                          <a:solidFill>
                            <a:schemeClr val="tx1"/>
                          </a:solidFill>
                          <a:effectLst/>
                          <a:latin typeface="+mn-lt"/>
                        </a:rPr>
                        <a:t>    });</a:t>
                      </a:r>
                    </a:p>
                    <a:p>
                      <a:pPr algn="l" fontAlgn="t"/>
                      <a:r>
                        <a:rPr lang="en-IN" sz="1600" dirty="0" smtClean="0">
                          <a:solidFill>
                            <a:schemeClr val="tx1"/>
                          </a:solidFill>
                          <a:effectLst/>
                          <a:latin typeface="+mn-lt"/>
                        </a:rPr>
                        <a:t>}</a:t>
                      </a:r>
                      <a:endParaRPr lang="en-IN" sz="1600" dirty="0">
                        <a:solidFill>
                          <a:schemeClr val="tx1"/>
                        </a:solidFill>
                        <a:effectLst/>
                        <a:latin typeface="+mn-lt"/>
                      </a:endParaRPr>
                    </a:p>
                  </a:txBody>
                  <a:tcPr marL="91435" marR="91435" marT="45765" marB="45765">
                    <a:lnL>
                      <a:noFill/>
                    </a:lnL>
                    <a:lnR>
                      <a:noFill/>
                    </a:lnR>
                    <a:lnT>
                      <a:noFill/>
                    </a:lnT>
                    <a:lnB>
                      <a:noFill/>
                    </a:lnB>
                    <a:solidFill>
                      <a:srgbClr val="FDFDFD"/>
                    </a:solidFill>
                  </a:tcPr>
                </a:tc>
              </a:tr>
            </a:tbl>
          </a:graphicData>
        </a:graphic>
      </p:graphicFrame>
      <p:pic>
        <p:nvPicPr>
          <p:cNvPr id="23559" name="Picture 1"/>
          <p:cNvPicPr>
            <a:picLocks noChangeAspect="1"/>
          </p:cNvPicPr>
          <p:nvPr/>
        </p:nvPicPr>
        <p:blipFill>
          <a:blip r:embed="rId2">
            <a:extLst>
              <a:ext uri="{28A0092B-C50C-407E-A947-70E740481C1C}">
                <a14:useLocalDpi xmlns:a14="http://schemas.microsoft.com/office/drawing/2010/main" val="0"/>
              </a:ext>
            </a:extLst>
          </a:blip>
          <a:srcRect l="16731" t="30154" r="1115" b="19591"/>
          <a:stretch>
            <a:fillRect/>
          </a:stretch>
        </p:blipFill>
        <p:spPr bwMode="auto">
          <a:xfrm>
            <a:off x="6059488" y="2279650"/>
            <a:ext cx="6132512" cy="210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6059488" y="1625600"/>
            <a:ext cx="3030537"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Sample Screenshot</a:t>
            </a:r>
            <a:endParaRPr lang="en-I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a:xfrm>
            <a:off x="838200" y="447675"/>
            <a:ext cx="10515600" cy="533400"/>
          </a:xfrm>
        </p:spPr>
        <p:txBody>
          <a:bodyPr/>
          <a:lstStyle/>
          <a:p>
            <a:pPr marL="0" indent="0" eaLnBrk="1" hangingPunct="1">
              <a:buFont typeface="Arial" panose="020B0604020202020204" pitchFamily="34" charset="0"/>
              <a:buNone/>
            </a:pPr>
            <a:r>
              <a:rPr lang="en-US" altLang="en-US" sz="2400" b="1" smtClean="0">
                <a:solidFill>
                  <a:schemeClr val="bg1"/>
                </a:solidFill>
              </a:rPr>
              <a:t>REST API – CRUID Operations</a:t>
            </a:r>
            <a:endParaRPr lang="en-IN" altLang="en-US" sz="2400" b="1" smtClean="0">
              <a:solidFill>
                <a:schemeClr val="bg1"/>
              </a:solidFill>
            </a:endParaRPr>
          </a:p>
        </p:txBody>
      </p:sp>
      <p:sp>
        <p:nvSpPr>
          <p:cNvPr id="4" name="Content Placeholder 2"/>
          <p:cNvSpPr txBox="1">
            <a:spLocks/>
          </p:cNvSpPr>
          <p:nvPr/>
        </p:nvSpPr>
        <p:spPr>
          <a:xfrm>
            <a:off x="838200" y="1235075"/>
            <a:ext cx="10515600" cy="4841875"/>
          </a:xfrm>
          <a:prstGeom prst="rect">
            <a:avLst/>
          </a:prstGeom>
        </p:spPr>
        <p:txBody>
          <a:bodyPr>
            <a:normAutofit/>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spcBef>
                <a:spcPts val="1000"/>
              </a:spcBef>
              <a:buFont typeface="Arial" panose="020B0604020202020204" pitchFamily="34" charset="0"/>
              <a:buChar char="•"/>
            </a:pPr>
            <a:r>
              <a:rPr lang="en-IN" altLang="en-US" sz="2000" b="1">
                <a:solidFill>
                  <a:srgbClr val="000000"/>
                </a:solidFill>
              </a:rPr>
              <a:t>Create list item</a:t>
            </a:r>
            <a:br>
              <a:rPr lang="en-IN" altLang="en-US" sz="2000" b="1">
                <a:solidFill>
                  <a:srgbClr val="000000"/>
                </a:solidFill>
              </a:rPr>
            </a:br>
            <a:endParaRPr lang="en-US" altLang="en-US" sz="2000">
              <a:solidFill>
                <a:srgbClr val="000000"/>
              </a:solidFill>
            </a:endParaRPr>
          </a:p>
          <a:p>
            <a:pPr eaLnBrk="1" hangingPunct="1">
              <a:lnSpc>
                <a:spcPct val="90000"/>
              </a:lnSpc>
              <a:spcBef>
                <a:spcPts val="1000"/>
              </a:spcBef>
              <a:buFont typeface="Arial" panose="020B0604020202020204" pitchFamily="34" charset="0"/>
              <a:buNone/>
            </a:pPr>
            <a:endParaRPr lang="en-US" altLang="en-US" sz="2000">
              <a:solidFill>
                <a:srgbClr val="000000"/>
              </a:solidFill>
            </a:endParaRPr>
          </a:p>
          <a:p>
            <a:pPr eaLnBrk="1" hangingPunct="1">
              <a:lnSpc>
                <a:spcPct val="90000"/>
              </a:lnSpc>
              <a:spcBef>
                <a:spcPts val="1000"/>
              </a:spcBef>
              <a:buFont typeface="Arial" panose="020B0604020202020204" pitchFamily="34" charset="0"/>
              <a:buNone/>
            </a:pPr>
            <a:endParaRPr lang="en-US" altLang="en-US" sz="2000">
              <a:solidFill>
                <a:srgbClr val="000000"/>
              </a:solidFill>
            </a:endParaRPr>
          </a:p>
          <a:p>
            <a:pPr eaLnBrk="1" hangingPunct="1">
              <a:lnSpc>
                <a:spcPct val="90000"/>
              </a:lnSpc>
              <a:spcBef>
                <a:spcPts val="1000"/>
              </a:spcBef>
              <a:buFont typeface="Arial" panose="020B0604020202020204" pitchFamily="34" charset="0"/>
              <a:buChar char="•"/>
            </a:pPr>
            <a:endParaRPr lang="en-US" altLang="en-US" sz="2000">
              <a:solidFill>
                <a:srgbClr val="000000"/>
              </a:solidFill>
            </a:endParaRPr>
          </a:p>
        </p:txBody>
      </p:sp>
      <p:graphicFrame>
        <p:nvGraphicFramePr>
          <p:cNvPr id="6" name="Table 5"/>
          <p:cNvGraphicFramePr>
            <a:graphicFrameLocks noGrp="1"/>
          </p:cNvGraphicFramePr>
          <p:nvPr/>
        </p:nvGraphicFramePr>
        <p:xfrm>
          <a:off x="838200" y="1646238"/>
          <a:ext cx="10614025" cy="4541837"/>
        </p:xfrm>
        <a:graphic>
          <a:graphicData uri="http://schemas.openxmlformats.org/drawingml/2006/table">
            <a:tbl>
              <a:tblPr/>
              <a:tblGrid>
                <a:gridCol w="10614025"/>
              </a:tblGrid>
              <a:tr h="4541837">
                <a:tc>
                  <a:txBody>
                    <a:bodyPr/>
                    <a:lstStyle/>
                    <a:p>
                      <a:pPr algn="l" fontAlgn="t"/>
                      <a:r>
                        <a:rPr lang="en-IN" sz="1600" dirty="0" smtClean="0">
                          <a:solidFill>
                            <a:schemeClr val="tx1"/>
                          </a:solidFill>
                          <a:effectLst/>
                          <a:latin typeface="+mn-lt"/>
                        </a:rPr>
                        <a:t>var listname = "ListName";</a:t>
                      </a:r>
                    </a:p>
                    <a:p>
                      <a:pPr algn="l" fontAlgn="t"/>
                      <a:r>
                        <a:rPr lang="en-IN" sz="1600" dirty="0" smtClean="0">
                          <a:solidFill>
                            <a:schemeClr val="tx1"/>
                          </a:solidFill>
                          <a:effectLst/>
                          <a:latin typeface="+mn-lt"/>
                        </a:rPr>
                        <a:t>var itemType = "SP.Data." + listname.charAt(0).toUpperCase() + listname.split(" ").join("").slice(1) + "ListItem";</a:t>
                      </a:r>
                    </a:p>
                    <a:p>
                      <a:pPr algn="l" fontAlgn="t"/>
                      <a:r>
                        <a:rPr lang="en-IN" sz="1600" dirty="0" smtClean="0">
                          <a:solidFill>
                            <a:schemeClr val="tx1"/>
                          </a:solidFill>
                          <a:effectLst/>
                          <a:latin typeface="+mn-lt"/>
                        </a:rPr>
                        <a:t>var item = {</a:t>
                      </a:r>
                    </a:p>
                    <a:p>
                      <a:pPr algn="l" fontAlgn="t"/>
                      <a:r>
                        <a:rPr lang="en-IN" sz="1600" dirty="0" smtClean="0">
                          <a:solidFill>
                            <a:schemeClr val="tx1"/>
                          </a:solidFill>
                          <a:effectLst/>
                          <a:latin typeface="+mn-lt"/>
                        </a:rPr>
                        <a:t>        	"__metadata": { "type": itemType },</a:t>
                      </a:r>
                    </a:p>
                    <a:p>
                      <a:pPr algn="l" fontAlgn="t"/>
                      <a:r>
                        <a:rPr lang="en-IN" sz="1600" dirty="0" smtClean="0">
                          <a:solidFill>
                            <a:schemeClr val="tx1"/>
                          </a:solidFill>
                          <a:effectLst/>
                          <a:latin typeface="+mn-lt"/>
                        </a:rPr>
                        <a:t>        	"Title": "Hello",</a:t>
                      </a:r>
                    </a:p>
                    <a:p>
                      <a:pPr algn="l" fontAlgn="t"/>
                      <a:r>
                        <a:rPr lang="en-IN" sz="1600" dirty="0" smtClean="0">
                          <a:solidFill>
                            <a:schemeClr val="tx1"/>
                          </a:solidFill>
                          <a:effectLst/>
                          <a:latin typeface="+mn-lt"/>
                        </a:rPr>
                        <a:t>};</a:t>
                      </a:r>
                    </a:p>
                    <a:p>
                      <a:pPr algn="l" fontAlgn="t"/>
                      <a:r>
                        <a:rPr lang="en-IN" sz="1600" dirty="0" smtClean="0">
                          <a:solidFill>
                            <a:schemeClr val="tx1"/>
                          </a:solidFill>
                          <a:effectLst/>
                          <a:latin typeface="+mn-lt"/>
                        </a:rPr>
                        <a:t>$.</a:t>
                      </a:r>
                      <a:r>
                        <a:rPr lang="en-IN" sz="1600" dirty="0" err="1" smtClean="0">
                          <a:solidFill>
                            <a:schemeClr val="tx1"/>
                          </a:solidFill>
                          <a:effectLst/>
                          <a:latin typeface="+mn-lt"/>
                        </a:rPr>
                        <a:t>ajax</a:t>
                      </a:r>
                      <a:r>
                        <a:rPr lang="en-IN" sz="1600" dirty="0" smtClean="0">
                          <a:solidFill>
                            <a:schemeClr val="tx1"/>
                          </a:solidFill>
                          <a:effectLst/>
                          <a:latin typeface="+mn-lt"/>
                        </a:rPr>
                        <a:t>({</a:t>
                      </a:r>
                    </a:p>
                    <a:p>
                      <a:pPr algn="l" fontAlgn="t"/>
                      <a:r>
                        <a:rPr lang="en-IN" sz="1600" dirty="0" smtClean="0">
                          <a:solidFill>
                            <a:schemeClr val="tx1"/>
                          </a:solidFill>
                          <a:effectLst/>
                          <a:latin typeface="+mn-lt"/>
                        </a:rPr>
                        <a:t>	</a:t>
                      </a:r>
                      <a:r>
                        <a:rPr lang="en-IN" sz="1600" dirty="0" err="1" smtClean="0">
                          <a:solidFill>
                            <a:schemeClr val="tx1"/>
                          </a:solidFill>
                          <a:effectLst/>
                          <a:latin typeface="+mn-lt"/>
                        </a:rPr>
                        <a:t>url</a:t>
                      </a:r>
                      <a:r>
                        <a:rPr lang="en-IN" sz="1600" dirty="0" smtClean="0">
                          <a:solidFill>
                            <a:schemeClr val="tx1"/>
                          </a:solidFill>
                          <a:effectLst/>
                          <a:latin typeface="+mn-lt"/>
                        </a:rPr>
                        <a:t>: _</a:t>
                      </a:r>
                      <a:r>
                        <a:rPr lang="en-IN" sz="1600" dirty="0" err="1" smtClean="0">
                          <a:solidFill>
                            <a:schemeClr val="tx1"/>
                          </a:solidFill>
                          <a:effectLst/>
                          <a:latin typeface="+mn-lt"/>
                        </a:rPr>
                        <a:t>spPageContextInfo.siteAbsoluteUrl</a:t>
                      </a:r>
                      <a:r>
                        <a:rPr lang="en-IN" sz="1600" dirty="0" smtClean="0">
                          <a:solidFill>
                            <a:schemeClr val="tx1"/>
                          </a:solidFill>
                          <a:effectLst/>
                          <a:latin typeface="+mn-lt"/>
                        </a:rPr>
                        <a:t> + "/_</a:t>
                      </a:r>
                      <a:r>
                        <a:rPr lang="en-IN" sz="1600" dirty="0" err="1" smtClean="0">
                          <a:solidFill>
                            <a:schemeClr val="tx1"/>
                          </a:solidFill>
                          <a:effectLst/>
                          <a:latin typeface="+mn-lt"/>
                        </a:rPr>
                        <a:t>api</a:t>
                      </a:r>
                      <a:r>
                        <a:rPr lang="en-IN" sz="1600" dirty="0" smtClean="0">
                          <a:solidFill>
                            <a:schemeClr val="tx1"/>
                          </a:solidFill>
                          <a:effectLst/>
                          <a:latin typeface="+mn-lt"/>
                        </a:rPr>
                        <a:t>/web/lists/</a:t>
                      </a:r>
                      <a:r>
                        <a:rPr lang="en-IN" sz="1600" dirty="0" err="1" smtClean="0">
                          <a:solidFill>
                            <a:schemeClr val="tx1"/>
                          </a:solidFill>
                          <a:effectLst/>
                          <a:latin typeface="+mn-lt"/>
                        </a:rPr>
                        <a:t>getbytitle</a:t>
                      </a:r>
                      <a:r>
                        <a:rPr lang="en-IN" sz="1600" dirty="0" smtClean="0">
                          <a:solidFill>
                            <a:schemeClr val="tx1"/>
                          </a:solidFill>
                          <a:effectLst/>
                          <a:latin typeface="+mn-lt"/>
                        </a:rPr>
                        <a:t>('" + </a:t>
                      </a:r>
                      <a:r>
                        <a:rPr lang="en-IN" sz="1600" dirty="0" err="1" smtClean="0">
                          <a:solidFill>
                            <a:schemeClr val="tx1"/>
                          </a:solidFill>
                          <a:effectLst/>
                          <a:latin typeface="+mn-lt"/>
                        </a:rPr>
                        <a:t>listname</a:t>
                      </a:r>
                      <a:r>
                        <a:rPr lang="en-IN" sz="1600" dirty="0" smtClean="0">
                          <a:solidFill>
                            <a:schemeClr val="tx1"/>
                          </a:solidFill>
                          <a:effectLst/>
                          <a:latin typeface="+mn-lt"/>
                        </a:rPr>
                        <a:t> + "')/items",</a:t>
                      </a:r>
                    </a:p>
                    <a:p>
                      <a:pPr algn="l" fontAlgn="t"/>
                      <a:r>
                        <a:rPr lang="en-IN" sz="1600" dirty="0" smtClean="0">
                          <a:solidFill>
                            <a:schemeClr val="tx1"/>
                          </a:solidFill>
                          <a:effectLst/>
                          <a:latin typeface="+mn-lt"/>
                        </a:rPr>
                        <a:t>	type: "POST",</a:t>
                      </a:r>
                    </a:p>
                    <a:p>
                      <a:pPr algn="l" fontAlgn="t"/>
                      <a:r>
                        <a:rPr lang="en-IN" sz="1600" dirty="0" smtClean="0">
                          <a:solidFill>
                            <a:schemeClr val="tx1"/>
                          </a:solidFill>
                          <a:effectLst/>
                          <a:latin typeface="+mn-lt"/>
                        </a:rPr>
                        <a:t>	async : false,</a:t>
                      </a:r>
                    </a:p>
                    <a:p>
                      <a:pPr algn="l" fontAlgn="t"/>
                      <a:r>
                        <a:rPr lang="en-IN" sz="1600" dirty="0" smtClean="0">
                          <a:solidFill>
                            <a:schemeClr val="tx1"/>
                          </a:solidFill>
                          <a:effectLst/>
                          <a:latin typeface="+mn-lt"/>
                        </a:rPr>
                        <a:t>	contentType: "application/json;odata=verbose",</a:t>
                      </a:r>
                    </a:p>
                    <a:p>
                      <a:pPr algn="l" fontAlgn="t"/>
                      <a:r>
                        <a:rPr lang="en-IN" sz="1600" dirty="0" smtClean="0">
                          <a:solidFill>
                            <a:schemeClr val="tx1"/>
                          </a:solidFill>
                          <a:effectLst/>
                          <a:latin typeface="+mn-lt"/>
                        </a:rPr>
                        <a:t>	data: JSON.stringify(item),</a:t>
                      </a:r>
                    </a:p>
                    <a:p>
                      <a:pPr algn="l" fontAlgn="t"/>
                      <a:r>
                        <a:rPr lang="en-IN" sz="1600" dirty="0" smtClean="0">
                          <a:solidFill>
                            <a:schemeClr val="tx1"/>
                          </a:solidFill>
                          <a:effectLst/>
                          <a:latin typeface="+mn-lt"/>
                        </a:rPr>
                        <a:t>	headers: {</a:t>
                      </a:r>
                    </a:p>
                    <a:p>
                      <a:pPr algn="l" fontAlgn="t"/>
                      <a:r>
                        <a:rPr lang="en-IN" sz="1600" dirty="0" smtClean="0">
                          <a:solidFill>
                            <a:schemeClr val="tx1"/>
                          </a:solidFill>
                          <a:effectLst/>
                          <a:latin typeface="+mn-lt"/>
                        </a:rPr>
                        <a:t>	           "Accept": "application/json;odata=verbose",</a:t>
                      </a:r>
                    </a:p>
                    <a:p>
                      <a:pPr algn="l" fontAlgn="t"/>
                      <a:r>
                        <a:rPr lang="en-IN" sz="1600" dirty="0" smtClean="0">
                          <a:solidFill>
                            <a:schemeClr val="tx1"/>
                          </a:solidFill>
                          <a:effectLst/>
                          <a:latin typeface="+mn-lt"/>
                        </a:rPr>
                        <a:t>	           "X-RequestDigest": $("#__REQUESTDIGEST").val()</a:t>
                      </a:r>
                    </a:p>
                    <a:p>
                      <a:pPr algn="l" fontAlgn="t"/>
                      <a:r>
                        <a:rPr lang="en-IN" sz="1600" dirty="0" smtClean="0">
                          <a:solidFill>
                            <a:schemeClr val="tx1"/>
                          </a:solidFill>
                          <a:effectLst/>
                          <a:latin typeface="+mn-lt"/>
                        </a:rPr>
                        <a:t>	},</a:t>
                      </a:r>
                    </a:p>
                    <a:p>
                      <a:pPr algn="l" fontAlgn="t"/>
                      <a:r>
                        <a:rPr lang="en-IN" sz="1600" dirty="0" smtClean="0">
                          <a:solidFill>
                            <a:schemeClr val="tx1"/>
                          </a:solidFill>
                          <a:effectLst/>
                          <a:latin typeface="+mn-lt"/>
                        </a:rPr>
                        <a:t>	success: function (data) {},     error: function (data) {}</a:t>
                      </a:r>
                    </a:p>
                    <a:p>
                      <a:pPr algn="l" fontAlgn="t"/>
                      <a:r>
                        <a:rPr lang="en-IN" sz="1600" dirty="0" smtClean="0">
                          <a:solidFill>
                            <a:schemeClr val="tx1"/>
                          </a:solidFill>
                          <a:effectLst/>
                          <a:latin typeface="+mn-lt"/>
                        </a:rPr>
                        <a:t>});</a:t>
                      </a:r>
                    </a:p>
                  </a:txBody>
                  <a:tcPr marL="91438" marR="91438" marT="45771" marB="45771">
                    <a:lnL>
                      <a:noFill/>
                    </a:lnL>
                    <a:lnR>
                      <a:noFill/>
                    </a:lnR>
                    <a:lnT>
                      <a:noFill/>
                    </a:lnT>
                    <a:lnB>
                      <a:noFill/>
                    </a:lnB>
                    <a:solidFill>
                      <a:srgbClr val="FDFDFD"/>
                    </a:solid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a:xfrm>
            <a:off x="838200" y="477838"/>
            <a:ext cx="10515600" cy="533400"/>
          </a:xfrm>
        </p:spPr>
        <p:txBody>
          <a:bodyPr/>
          <a:lstStyle/>
          <a:p>
            <a:pPr marL="0" indent="0" eaLnBrk="1" hangingPunct="1">
              <a:buFont typeface="Arial" panose="020B0604020202020204" pitchFamily="34" charset="0"/>
              <a:buNone/>
            </a:pPr>
            <a:r>
              <a:rPr lang="en-US" altLang="en-US" sz="2400" b="1" smtClean="0">
                <a:solidFill>
                  <a:schemeClr val="bg1"/>
                </a:solidFill>
              </a:rPr>
              <a:t>REST API – CRUID Operations</a:t>
            </a:r>
            <a:endParaRPr lang="en-IN" altLang="en-US" sz="2400" b="1" smtClean="0">
              <a:solidFill>
                <a:schemeClr val="bg1"/>
              </a:solidFill>
            </a:endParaRPr>
          </a:p>
        </p:txBody>
      </p:sp>
      <p:sp>
        <p:nvSpPr>
          <p:cNvPr id="4" name="Content Placeholder 2"/>
          <p:cNvSpPr txBox="1">
            <a:spLocks/>
          </p:cNvSpPr>
          <p:nvPr/>
        </p:nvSpPr>
        <p:spPr>
          <a:xfrm>
            <a:off x="838200" y="1392238"/>
            <a:ext cx="10515600" cy="4684712"/>
          </a:xfrm>
          <a:prstGeom prst="rect">
            <a:avLst/>
          </a:prstGeom>
        </p:spPr>
        <p:txBody>
          <a:bodyPr>
            <a:normAutofit/>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spcBef>
                <a:spcPts val="1000"/>
              </a:spcBef>
              <a:buFont typeface="Arial" panose="020B0604020202020204" pitchFamily="34" charset="0"/>
              <a:buChar char="•"/>
            </a:pPr>
            <a:r>
              <a:rPr lang="en-IN" altLang="en-US" sz="2000" b="1">
                <a:solidFill>
                  <a:srgbClr val="000000"/>
                </a:solidFill>
              </a:rPr>
              <a:t>Update list item</a:t>
            </a:r>
            <a:br>
              <a:rPr lang="en-IN" altLang="en-US" sz="2000" b="1">
                <a:solidFill>
                  <a:srgbClr val="000000"/>
                </a:solidFill>
              </a:rPr>
            </a:br>
            <a:endParaRPr lang="en-US" altLang="en-US" sz="2000">
              <a:solidFill>
                <a:srgbClr val="000000"/>
              </a:solidFill>
            </a:endParaRPr>
          </a:p>
          <a:p>
            <a:pPr eaLnBrk="1" hangingPunct="1">
              <a:lnSpc>
                <a:spcPct val="90000"/>
              </a:lnSpc>
              <a:spcBef>
                <a:spcPts val="1000"/>
              </a:spcBef>
              <a:buFont typeface="Arial" panose="020B0604020202020204" pitchFamily="34" charset="0"/>
              <a:buNone/>
            </a:pPr>
            <a:endParaRPr lang="en-US" altLang="en-US" sz="2000">
              <a:solidFill>
                <a:srgbClr val="000000"/>
              </a:solidFill>
            </a:endParaRPr>
          </a:p>
          <a:p>
            <a:pPr eaLnBrk="1" hangingPunct="1">
              <a:lnSpc>
                <a:spcPct val="90000"/>
              </a:lnSpc>
              <a:spcBef>
                <a:spcPts val="1000"/>
              </a:spcBef>
              <a:buFont typeface="Arial" panose="020B0604020202020204" pitchFamily="34" charset="0"/>
              <a:buNone/>
            </a:pPr>
            <a:endParaRPr lang="en-US" altLang="en-US" sz="2000">
              <a:solidFill>
                <a:srgbClr val="000000"/>
              </a:solidFill>
            </a:endParaRPr>
          </a:p>
          <a:p>
            <a:pPr eaLnBrk="1" hangingPunct="1">
              <a:lnSpc>
                <a:spcPct val="90000"/>
              </a:lnSpc>
              <a:spcBef>
                <a:spcPts val="1000"/>
              </a:spcBef>
              <a:buFont typeface="Arial" panose="020B0604020202020204" pitchFamily="34" charset="0"/>
              <a:buChar char="•"/>
            </a:pPr>
            <a:endParaRPr lang="en-US" altLang="en-US" sz="2000">
              <a:solidFill>
                <a:srgbClr val="000000"/>
              </a:solidFill>
            </a:endParaRPr>
          </a:p>
        </p:txBody>
      </p:sp>
      <p:graphicFrame>
        <p:nvGraphicFramePr>
          <p:cNvPr id="6" name="Table 5"/>
          <p:cNvGraphicFramePr>
            <a:graphicFrameLocks noGrp="1"/>
          </p:cNvGraphicFramePr>
          <p:nvPr/>
        </p:nvGraphicFramePr>
        <p:xfrm>
          <a:off x="1041400" y="1697038"/>
          <a:ext cx="10355263" cy="4724508"/>
        </p:xfrm>
        <a:graphic>
          <a:graphicData uri="http://schemas.openxmlformats.org/drawingml/2006/table">
            <a:tbl>
              <a:tblPr/>
              <a:tblGrid>
                <a:gridCol w="10355263"/>
              </a:tblGrid>
              <a:tr h="4724400">
                <a:tc>
                  <a:txBody>
                    <a:bodyPr/>
                    <a:lstStyle/>
                    <a:p>
                      <a:pPr algn="l" fontAlgn="t"/>
                      <a:r>
                        <a:rPr lang="en-IN" sz="1600" dirty="0" smtClean="0">
                          <a:solidFill>
                            <a:schemeClr val="tx1"/>
                          </a:solidFill>
                          <a:effectLst/>
                          <a:latin typeface="+mn-lt"/>
                        </a:rPr>
                        <a:t>var itemProperties = {'Title':"Hello Updated",'OtherFiled':"Updated Value"};</a:t>
                      </a:r>
                    </a:p>
                    <a:p>
                      <a:pPr algn="l" fontAlgn="t"/>
                      <a:r>
                        <a:rPr lang="en-IN" sz="1600" dirty="0" smtClean="0">
                          <a:solidFill>
                            <a:schemeClr val="tx1"/>
                          </a:solidFill>
                          <a:effectLst/>
                          <a:latin typeface="+mn-lt"/>
                        </a:rPr>
                        <a:t>var listItemUri =  _spPageContextInfo.siteAbsoluteUrl + "/_api/web/lists/getbytitle('ListName')/items(" + curtransid + ")";</a:t>
                      </a:r>
                    </a:p>
                    <a:p>
                      <a:pPr algn="l" fontAlgn="t"/>
                      <a:r>
                        <a:rPr lang="en-IN" sz="1600" dirty="0" smtClean="0">
                          <a:solidFill>
                            <a:schemeClr val="tx1"/>
                          </a:solidFill>
                          <a:effectLst/>
                          <a:latin typeface="+mn-lt"/>
                        </a:rPr>
                        <a:t>var itemPayload = {</a:t>
                      </a:r>
                    </a:p>
                    <a:p>
                      <a:pPr algn="l" fontAlgn="t"/>
                      <a:r>
                        <a:rPr lang="en-IN" sz="1600" dirty="0" smtClean="0">
                          <a:solidFill>
                            <a:schemeClr val="tx1"/>
                          </a:solidFill>
                          <a:effectLst/>
                          <a:latin typeface="+mn-lt"/>
                        </a:rPr>
                        <a:t>       '__metadata': {'type': getItemTypeForListName('ModuleTransactions')}</a:t>
                      </a:r>
                    </a:p>
                    <a:p>
                      <a:pPr algn="l" fontAlgn="t"/>
                      <a:r>
                        <a:rPr lang="en-IN" sz="1600" dirty="0" smtClean="0">
                          <a:solidFill>
                            <a:schemeClr val="tx1"/>
                          </a:solidFill>
                          <a:effectLst/>
                          <a:latin typeface="+mn-lt"/>
                        </a:rPr>
                        <a:t>};</a:t>
                      </a:r>
                    </a:p>
                    <a:p>
                      <a:pPr algn="l" fontAlgn="t"/>
                      <a:r>
                        <a:rPr lang="en-IN" sz="1600" dirty="0" smtClean="0">
                          <a:solidFill>
                            <a:schemeClr val="tx1"/>
                          </a:solidFill>
                          <a:effectLst/>
                          <a:latin typeface="+mn-lt"/>
                        </a:rPr>
                        <a:t>for(var prop in itemProperties){    itemPayload[prop] = itemProperties[prop];    }</a:t>
                      </a:r>
                    </a:p>
                    <a:p>
                      <a:pPr algn="l" fontAlgn="t"/>
                      <a:r>
                        <a:rPr lang="en-IN" sz="1600" dirty="0" smtClean="0">
                          <a:solidFill>
                            <a:schemeClr val="tx1"/>
                          </a:solidFill>
                          <a:effectLst/>
                          <a:latin typeface="+mn-lt"/>
                        </a:rPr>
                        <a:t>$.ajax({       </a:t>
                      </a:r>
                    </a:p>
                    <a:p>
                      <a:pPr algn="l" fontAlgn="t"/>
                      <a:r>
                        <a:rPr lang="en-IN" sz="1600" dirty="0" smtClean="0">
                          <a:solidFill>
                            <a:schemeClr val="tx1"/>
                          </a:solidFill>
                          <a:effectLst/>
                          <a:latin typeface="+mn-lt"/>
                        </a:rPr>
                        <a:t>           url: listItemUri,   </a:t>
                      </a:r>
                    </a:p>
                    <a:p>
                      <a:pPr algn="l" fontAlgn="t"/>
                      <a:r>
                        <a:rPr lang="en-IN" sz="1600" baseline="0" dirty="0" smtClean="0">
                          <a:solidFill>
                            <a:schemeClr val="tx1"/>
                          </a:solidFill>
                          <a:effectLst/>
                          <a:latin typeface="+mn-lt"/>
                        </a:rPr>
                        <a:t>            </a:t>
                      </a:r>
                      <a:r>
                        <a:rPr lang="en-IN" sz="1600" dirty="0" smtClean="0">
                          <a:solidFill>
                            <a:schemeClr val="tx1"/>
                          </a:solidFill>
                          <a:effectLst/>
                          <a:latin typeface="+mn-lt"/>
                        </a:rPr>
                        <a:t>type: "POST",</a:t>
                      </a:r>
                    </a:p>
                    <a:p>
                      <a:pPr algn="l" fontAlgn="t"/>
                      <a:r>
                        <a:rPr lang="en-IN" sz="1600" baseline="0" dirty="0" smtClean="0">
                          <a:solidFill>
                            <a:schemeClr val="tx1"/>
                          </a:solidFill>
                          <a:effectLst/>
                          <a:latin typeface="+mn-lt"/>
                        </a:rPr>
                        <a:t>            </a:t>
                      </a:r>
                      <a:r>
                        <a:rPr lang="en-IN" sz="1600" dirty="0" smtClean="0">
                          <a:solidFill>
                            <a:schemeClr val="tx1"/>
                          </a:solidFill>
                          <a:effectLst/>
                          <a:latin typeface="+mn-lt"/>
                        </a:rPr>
                        <a:t>async : false,   </a:t>
                      </a:r>
                    </a:p>
                    <a:p>
                      <a:pPr algn="l" fontAlgn="t"/>
                      <a:r>
                        <a:rPr lang="en-IN" sz="1600" baseline="0" dirty="0" smtClean="0">
                          <a:solidFill>
                            <a:schemeClr val="tx1"/>
                          </a:solidFill>
                          <a:effectLst/>
                          <a:latin typeface="+mn-lt"/>
                        </a:rPr>
                        <a:t>            </a:t>
                      </a:r>
                      <a:r>
                        <a:rPr lang="en-IN" sz="1600" dirty="0" smtClean="0">
                          <a:solidFill>
                            <a:schemeClr val="tx1"/>
                          </a:solidFill>
                          <a:effectLst/>
                          <a:latin typeface="+mn-lt"/>
                        </a:rPr>
                        <a:t>data: JSON.stringify(itemPayload),</a:t>
                      </a:r>
                    </a:p>
                    <a:p>
                      <a:pPr algn="l" fontAlgn="t"/>
                      <a:r>
                        <a:rPr lang="en-IN" sz="1600" baseline="0" dirty="0" smtClean="0">
                          <a:solidFill>
                            <a:schemeClr val="tx1"/>
                          </a:solidFill>
                          <a:effectLst/>
                          <a:latin typeface="+mn-lt"/>
                        </a:rPr>
                        <a:t>            </a:t>
                      </a:r>
                      <a:r>
                        <a:rPr lang="en-IN" sz="1600" dirty="0" smtClean="0">
                          <a:solidFill>
                            <a:schemeClr val="tx1"/>
                          </a:solidFill>
                          <a:effectLst/>
                          <a:latin typeface="+mn-lt"/>
                        </a:rPr>
                        <a:t>contentType: "application/json;odata=verbose",</a:t>
                      </a:r>
                    </a:p>
                    <a:p>
                      <a:pPr algn="l" fontAlgn="t"/>
                      <a:r>
                        <a:rPr lang="en-IN" sz="1600" dirty="0" smtClean="0">
                          <a:solidFill>
                            <a:schemeClr val="tx1"/>
                          </a:solidFill>
                          <a:effectLst/>
                          <a:latin typeface="+mn-lt"/>
                        </a:rPr>
                        <a:t>            headers: { </a:t>
                      </a:r>
                    </a:p>
                    <a:p>
                      <a:pPr algn="l" fontAlgn="t"/>
                      <a:r>
                        <a:rPr lang="en-IN" sz="1600" dirty="0" smtClean="0">
                          <a:solidFill>
                            <a:schemeClr val="tx1"/>
                          </a:solidFill>
                          <a:effectLst/>
                          <a:latin typeface="+mn-lt"/>
                        </a:rPr>
                        <a:t>	 "Accept": "application/json;odata=verbose",</a:t>
                      </a:r>
                    </a:p>
                    <a:p>
                      <a:pPr algn="l" fontAlgn="t"/>
                      <a:r>
                        <a:rPr lang="en-IN" sz="1600" dirty="0" smtClean="0">
                          <a:solidFill>
                            <a:schemeClr val="tx1"/>
                          </a:solidFill>
                          <a:effectLst/>
                          <a:latin typeface="+mn-lt"/>
                        </a:rPr>
                        <a:t>	 "X-RequestDigest" : $("#__REQUESTDIGEST").val(),</a:t>
                      </a:r>
                    </a:p>
                    <a:p>
                      <a:pPr algn="l" fontAlgn="t"/>
                      <a:r>
                        <a:rPr lang="en-IN" sz="1600" dirty="0" smtClean="0">
                          <a:solidFill>
                            <a:schemeClr val="tx1"/>
                          </a:solidFill>
                          <a:effectLst/>
                          <a:latin typeface="+mn-lt"/>
                        </a:rPr>
                        <a:t>	 "X-HTTP-Method": "MERGE",</a:t>
                      </a:r>
                    </a:p>
                    <a:p>
                      <a:pPr algn="l" fontAlgn="t"/>
                      <a:r>
                        <a:rPr lang="en-IN" sz="1600" dirty="0" smtClean="0">
                          <a:solidFill>
                            <a:schemeClr val="tx1"/>
                          </a:solidFill>
                          <a:effectLst/>
                          <a:latin typeface="+mn-lt"/>
                        </a:rPr>
                        <a:t>	 "If-Match": "*"</a:t>
                      </a:r>
                    </a:p>
                    <a:p>
                      <a:pPr algn="l" fontAlgn="t"/>
                      <a:r>
                        <a:rPr lang="en-IN" sz="1600" baseline="0" dirty="0" smtClean="0">
                          <a:solidFill>
                            <a:schemeClr val="tx1"/>
                          </a:solidFill>
                          <a:effectLst/>
                          <a:latin typeface="+mn-lt"/>
                        </a:rPr>
                        <a:t>             </a:t>
                      </a:r>
                      <a:r>
                        <a:rPr lang="en-IN" sz="1600" dirty="0" smtClean="0">
                          <a:solidFill>
                            <a:schemeClr val="tx1"/>
                          </a:solidFill>
                          <a:effectLst/>
                          <a:latin typeface="+mn-lt"/>
                        </a:rPr>
                        <a:t>}, success: function (data) { alert(' List Item Updated');},   error: function (data) {alert("Error occurred");}</a:t>
                      </a:r>
                    </a:p>
                    <a:p>
                      <a:pPr algn="l" fontAlgn="t"/>
                      <a:r>
                        <a:rPr lang="en-IN" sz="1600" dirty="0" smtClean="0">
                          <a:solidFill>
                            <a:schemeClr val="tx1"/>
                          </a:solidFill>
                          <a:effectLst/>
                          <a:latin typeface="+mn-lt"/>
                        </a:rPr>
                        <a:t>});	</a:t>
                      </a:r>
                      <a:endParaRPr lang="en-IN" sz="1600" dirty="0">
                        <a:solidFill>
                          <a:schemeClr val="tx1"/>
                        </a:solidFill>
                        <a:effectLst/>
                        <a:latin typeface="+mn-lt"/>
                      </a:endParaRPr>
                    </a:p>
                  </a:txBody>
                  <a:tcPr marL="91438" marR="91438" marT="45774" marB="45774">
                    <a:lnL>
                      <a:noFill/>
                    </a:lnL>
                    <a:lnR>
                      <a:noFill/>
                    </a:lnR>
                    <a:lnT>
                      <a:noFill/>
                    </a:lnT>
                    <a:lnB>
                      <a:noFill/>
                    </a:lnB>
                    <a:solidFill>
                      <a:srgbClr val="FDFDFD"/>
                    </a:solid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p:cNvSpPr>
            <a:spLocks noGrp="1"/>
          </p:cNvSpPr>
          <p:nvPr>
            <p:ph idx="1"/>
          </p:nvPr>
        </p:nvSpPr>
        <p:spPr>
          <a:xfrm>
            <a:off x="838200" y="461963"/>
            <a:ext cx="10515600" cy="533400"/>
          </a:xfrm>
        </p:spPr>
        <p:txBody>
          <a:bodyPr/>
          <a:lstStyle/>
          <a:p>
            <a:pPr marL="0" indent="0" eaLnBrk="1" hangingPunct="1">
              <a:buFont typeface="Arial" panose="020B0604020202020204" pitchFamily="34" charset="0"/>
              <a:buNone/>
            </a:pPr>
            <a:r>
              <a:rPr lang="en-US" altLang="en-US" sz="2400" b="1" smtClean="0">
                <a:solidFill>
                  <a:schemeClr val="bg1"/>
                </a:solidFill>
              </a:rPr>
              <a:t>REST API – CRUID Operations</a:t>
            </a:r>
            <a:endParaRPr lang="en-IN" altLang="en-US" sz="2400" b="1" smtClean="0">
              <a:solidFill>
                <a:schemeClr val="bg1"/>
              </a:solidFill>
            </a:endParaRPr>
          </a:p>
        </p:txBody>
      </p:sp>
      <p:sp>
        <p:nvSpPr>
          <p:cNvPr id="4" name="Content Placeholder 2"/>
          <p:cNvSpPr txBox="1">
            <a:spLocks/>
          </p:cNvSpPr>
          <p:nvPr/>
        </p:nvSpPr>
        <p:spPr>
          <a:xfrm>
            <a:off x="838200" y="1239838"/>
            <a:ext cx="10515600" cy="4684712"/>
          </a:xfrm>
          <a:prstGeom prst="rect">
            <a:avLst/>
          </a:prstGeom>
        </p:spPr>
        <p:txBody>
          <a:bodyPr>
            <a:normAutofit/>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spcBef>
                <a:spcPts val="1000"/>
              </a:spcBef>
              <a:buFont typeface="Arial" panose="020B0604020202020204" pitchFamily="34" charset="0"/>
              <a:buChar char="•"/>
            </a:pPr>
            <a:r>
              <a:rPr lang="en-IN" altLang="en-US" sz="2000" b="1">
                <a:solidFill>
                  <a:srgbClr val="000000"/>
                </a:solidFill>
              </a:rPr>
              <a:t>Delete list item</a:t>
            </a:r>
            <a:br>
              <a:rPr lang="en-IN" altLang="en-US" sz="2000" b="1">
                <a:solidFill>
                  <a:srgbClr val="000000"/>
                </a:solidFill>
              </a:rPr>
            </a:br>
            <a:endParaRPr lang="en-US" altLang="en-US" sz="2000">
              <a:solidFill>
                <a:srgbClr val="000000"/>
              </a:solidFill>
            </a:endParaRPr>
          </a:p>
          <a:p>
            <a:pPr eaLnBrk="1" hangingPunct="1">
              <a:lnSpc>
                <a:spcPct val="90000"/>
              </a:lnSpc>
              <a:spcBef>
                <a:spcPts val="1000"/>
              </a:spcBef>
              <a:buFont typeface="Arial" panose="020B0604020202020204" pitchFamily="34" charset="0"/>
              <a:buNone/>
            </a:pPr>
            <a:endParaRPr lang="en-US" altLang="en-US" sz="2000">
              <a:solidFill>
                <a:srgbClr val="000000"/>
              </a:solidFill>
            </a:endParaRPr>
          </a:p>
          <a:p>
            <a:pPr eaLnBrk="1" hangingPunct="1">
              <a:lnSpc>
                <a:spcPct val="90000"/>
              </a:lnSpc>
              <a:spcBef>
                <a:spcPts val="1000"/>
              </a:spcBef>
              <a:buFont typeface="Arial" panose="020B0604020202020204" pitchFamily="34" charset="0"/>
              <a:buNone/>
            </a:pPr>
            <a:endParaRPr lang="en-US" altLang="en-US" sz="2000">
              <a:solidFill>
                <a:srgbClr val="000000"/>
              </a:solidFill>
            </a:endParaRPr>
          </a:p>
          <a:p>
            <a:pPr eaLnBrk="1" hangingPunct="1">
              <a:lnSpc>
                <a:spcPct val="90000"/>
              </a:lnSpc>
              <a:spcBef>
                <a:spcPts val="1000"/>
              </a:spcBef>
              <a:buFont typeface="Arial" panose="020B0604020202020204" pitchFamily="34" charset="0"/>
              <a:buChar char="•"/>
            </a:pPr>
            <a:endParaRPr lang="en-US" altLang="en-US" sz="2000">
              <a:solidFill>
                <a:srgbClr val="000000"/>
              </a:solidFill>
            </a:endParaRPr>
          </a:p>
        </p:txBody>
      </p:sp>
      <p:graphicFrame>
        <p:nvGraphicFramePr>
          <p:cNvPr id="6" name="Table 5"/>
          <p:cNvGraphicFramePr>
            <a:graphicFrameLocks noGrp="1"/>
          </p:cNvGraphicFramePr>
          <p:nvPr/>
        </p:nvGraphicFramePr>
        <p:xfrm>
          <a:off x="838200" y="1674813"/>
          <a:ext cx="5562600" cy="4480654"/>
        </p:xfrm>
        <a:graphic>
          <a:graphicData uri="http://schemas.openxmlformats.org/drawingml/2006/table">
            <a:tbl>
              <a:tblPr/>
              <a:tblGrid>
                <a:gridCol w="5562600"/>
              </a:tblGrid>
              <a:tr h="4479925">
                <a:tc>
                  <a:txBody>
                    <a:bodyPr/>
                    <a:lstStyle/>
                    <a:p>
                      <a:pPr algn="l" fontAlgn="t"/>
                      <a:r>
                        <a:rPr lang="en-IN" sz="1600" dirty="0" smtClean="0">
                          <a:solidFill>
                            <a:schemeClr val="tx1"/>
                          </a:solidFill>
                          <a:effectLst/>
                          <a:latin typeface="+mn-lt"/>
                        </a:rPr>
                        <a:t>function </a:t>
                      </a:r>
                      <a:r>
                        <a:rPr lang="en-IN" sz="1600" dirty="0" err="1" smtClean="0">
                          <a:solidFill>
                            <a:schemeClr val="tx1"/>
                          </a:solidFill>
                          <a:effectLst/>
                          <a:latin typeface="+mn-lt"/>
                        </a:rPr>
                        <a:t>deleteListItem</a:t>
                      </a:r>
                      <a:r>
                        <a:rPr lang="en-IN" sz="1600" dirty="0" smtClean="0">
                          <a:solidFill>
                            <a:schemeClr val="tx1"/>
                          </a:solidFill>
                          <a:effectLst/>
                          <a:latin typeface="+mn-lt"/>
                        </a:rPr>
                        <a:t>(</a:t>
                      </a:r>
                      <a:r>
                        <a:rPr lang="en-IN" sz="1600" dirty="0" err="1" smtClean="0">
                          <a:solidFill>
                            <a:schemeClr val="tx1"/>
                          </a:solidFill>
                          <a:effectLst/>
                          <a:latin typeface="+mn-lt"/>
                        </a:rPr>
                        <a:t>itemId</a:t>
                      </a:r>
                      <a:r>
                        <a:rPr lang="en-IN" sz="1600" dirty="0" smtClean="0">
                          <a:solidFill>
                            <a:schemeClr val="tx1"/>
                          </a:solidFill>
                          <a:effectLst/>
                          <a:latin typeface="+mn-lt"/>
                        </a:rPr>
                        <a:t>, </a:t>
                      </a:r>
                      <a:r>
                        <a:rPr lang="en-IN" sz="1600" dirty="0" err="1" smtClean="0">
                          <a:solidFill>
                            <a:schemeClr val="tx1"/>
                          </a:solidFill>
                          <a:effectLst/>
                          <a:latin typeface="+mn-lt"/>
                        </a:rPr>
                        <a:t>listName</a:t>
                      </a:r>
                      <a:r>
                        <a:rPr lang="en-IN" sz="1600" dirty="0" smtClean="0">
                          <a:solidFill>
                            <a:schemeClr val="tx1"/>
                          </a:solidFill>
                          <a:effectLst/>
                          <a:latin typeface="+mn-lt"/>
                        </a:rPr>
                        <a:t>, </a:t>
                      </a:r>
                      <a:r>
                        <a:rPr lang="en-IN" sz="1600" dirty="0" err="1" smtClean="0">
                          <a:solidFill>
                            <a:schemeClr val="tx1"/>
                          </a:solidFill>
                          <a:effectLst/>
                          <a:latin typeface="+mn-lt"/>
                        </a:rPr>
                        <a:t>siteUrl</a:t>
                      </a:r>
                      <a:r>
                        <a:rPr lang="en-IN" sz="1600" dirty="0" smtClean="0">
                          <a:solidFill>
                            <a:schemeClr val="tx1"/>
                          </a:solidFill>
                          <a:effectLst/>
                          <a:latin typeface="+mn-lt"/>
                        </a:rPr>
                        <a:t>, success, failure) {</a:t>
                      </a:r>
                    </a:p>
                    <a:p>
                      <a:pPr algn="l" fontAlgn="t"/>
                      <a:r>
                        <a:rPr lang="en-IN" sz="1600" dirty="0" smtClean="0">
                          <a:solidFill>
                            <a:schemeClr val="tx1"/>
                          </a:solidFill>
                          <a:effectLst/>
                          <a:latin typeface="+mn-lt"/>
                        </a:rPr>
                        <a:t>    </a:t>
                      </a:r>
                      <a:r>
                        <a:rPr lang="en-IN" sz="1600" dirty="0" err="1" smtClean="0">
                          <a:solidFill>
                            <a:schemeClr val="tx1"/>
                          </a:solidFill>
                          <a:effectLst/>
                          <a:latin typeface="+mn-lt"/>
                        </a:rPr>
                        <a:t>getListItemWithId</a:t>
                      </a:r>
                      <a:r>
                        <a:rPr lang="en-IN" sz="1600" dirty="0" smtClean="0">
                          <a:solidFill>
                            <a:schemeClr val="tx1"/>
                          </a:solidFill>
                          <a:effectLst/>
                          <a:latin typeface="+mn-lt"/>
                        </a:rPr>
                        <a:t>(</a:t>
                      </a:r>
                      <a:r>
                        <a:rPr lang="en-IN" sz="1600" dirty="0" err="1" smtClean="0">
                          <a:solidFill>
                            <a:schemeClr val="tx1"/>
                          </a:solidFill>
                          <a:effectLst/>
                          <a:latin typeface="+mn-lt"/>
                        </a:rPr>
                        <a:t>itemId</a:t>
                      </a:r>
                      <a:r>
                        <a:rPr lang="en-IN" sz="1600" dirty="0" smtClean="0">
                          <a:solidFill>
                            <a:schemeClr val="tx1"/>
                          </a:solidFill>
                          <a:effectLst/>
                          <a:latin typeface="+mn-lt"/>
                        </a:rPr>
                        <a:t>, </a:t>
                      </a:r>
                      <a:r>
                        <a:rPr lang="en-IN" sz="1600" dirty="0" err="1" smtClean="0">
                          <a:solidFill>
                            <a:schemeClr val="tx1"/>
                          </a:solidFill>
                          <a:effectLst/>
                          <a:latin typeface="+mn-lt"/>
                        </a:rPr>
                        <a:t>listName</a:t>
                      </a:r>
                      <a:r>
                        <a:rPr lang="en-IN" sz="1600" dirty="0" smtClean="0">
                          <a:solidFill>
                            <a:schemeClr val="tx1"/>
                          </a:solidFill>
                          <a:effectLst/>
                          <a:latin typeface="+mn-lt"/>
                        </a:rPr>
                        <a:t>, </a:t>
                      </a:r>
                      <a:r>
                        <a:rPr lang="en-IN" sz="1600" dirty="0" err="1" smtClean="0">
                          <a:solidFill>
                            <a:schemeClr val="tx1"/>
                          </a:solidFill>
                          <a:effectLst/>
                          <a:latin typeface="+mn-lt"/>
                        </a:rPr>
                        <a:t>siteUrl</a:t>
                      </a:r>
                      <a:r>
                        <a:rPr lang="en-IN" sz="1600" dirty="0" smtClean="0">
                          <a:solidFill>
                            <a:schemeClr val="tx1"/>
                          </a:solidFill>
                          <a:effectLst/>
                          <a:latin typeface="+mn-lt"/>
                        </a:rPr>
                        <a:t>, function (data) {</a:t>
                      </a:r>
                    </a:p>
                    <a:p>
                      <a:pPr algn="l" fontAlgn="t"/>
                      <a:r>
                        <a:rPr lang="en-IN" sz="1600" dirty="0" smtClean="0">
                          <a:solidFill>
                            <a:schemeClr val="tx1"/>
                          </a:solidFill>
                          <a:effectLst/>
                          <a:latin typeface="+mn-lt"/>
                        </a:rPr>
                        <a:t>        $.</a:t>
                      </a:r>
                      <a:r>
                        <a:rPr lang="en-IN" sz="1600" dirty="0" err="1" smtClean="0">
                          <a:solidFill>
                            <a:schemeClr val="tx1"/>
                          </a:solidFill>
                          <a:effectLst/>
                          <a:latin typeface="+mn-lt"/>
                        </a:rPr>
                        <a:t>ajax</a:t>
                      </a:r>
                      <a:r>
                        <a:rPr lang="en-IN" sz="1600" dirty="0" smtClean="0">
                          <a:solidFill>
                            <a:schemeClr val="tx1"/>
                          </a:solidFill>
                          <a:effectLst/>
                          <a:latin typeface="+mn-lt"/>
                        </a:rPr>
                        <a:t>({</a:t>
                      </a:r>
                    </a:p>
                    <a:p>
                      <a:pPr algn="l" fontAlgn="t"/>
                      <a:r>
                        <a:rPr lang="en-IN" sz="1600" dirty="0" smtClean="0">
                          <a:solidFill>
                            <a:schemeClr val="tx1"/>
                          </a:solidFill>
                          <a:effectLst/>
                          <a:latin typeface="+mn-lt"/>
                        </a:rPr>
                        <a:t>            url: data.__</a:t>
                      </a:r>
                      <a:r>
                        <a:rPr lang="en-IN" sz="1600" dirty="0" err="1" smtClean="0">
                          <a:solidFill>
                            <a:schemeClr val="tx1"/>
                          </a:solidFill>
                          <a:effectLst/>
                          <a:latin typeface="+mn-lt"/>
                        </a:rPr>
                        <a:t>metadata.uri</a:t>
                      </a:r>
                      <a:r>
                        <a:rPr lang="en-IN" sz="1600" dirty="0" smtClean="0">
                          <a:solidFill>
                            <a:schemeClr val="tx1"/>
                          </a:solidFill>
                          <a:effectLst/>
                          <a:latin typeface="+mn-lt"/>
                        </a:rPr>
                        <a:t>,</a:t>
                      </a:r>
                    </a:p>
                    <a:p>
                      <a:pPr algn="l" fontAlgn="t"/>
                      <a:r>
                        <a:rPr lang="en-IN" sz="1600" dirty="0" smtClean="0">
                          <a:solidFill>
                            <a:schemeClr val="tx1"/>
                          </a:solidFill>
                          <a:effectLst/>
                          <a:latin typeface="+mn-lt"/>
                        </a:rPr>
                        <a:t>            type: "POST",</a:t>
                      </a:r>
                    </a:p>
                    <a:p>
                      <a:pPr algn="l" fontAlgn="t"/>
                      <a:r>
                        <a:rPr lang="en-IN" sz="1600" dirty="0" smtClean="0">
                          <a:solidFill>
                            <a:schemeClr val="tx1"/>
                          </a:solidFill>
                          <a:effectLst/>
                          <a:latin typeface="+mn-lt"/>
                        </a:rPr>
                        <a:t>            headers: {</a:t>
                      </a:r>
                    </a:p>
                    <a:p>
                      <a:pPr algn="l" fontAlgn="t"/>
                      <a:r>
                        <a:rPr lang="en-IN" sz="1600" dirty="0" smtClean="0">
                          <a:solidFill>
                            <a:schemeClr val="tx1"/>
                          </a:solidFill>
                          <a:effectLst/>
                          <a:latin typeface="+mn-lt"/>
                        </a:rPr>
                        <a:t>                "Accept": "application/</a:t>
                      </a:r>
                      <a:r>
                        <a:rPr lang="en-IN" sz="1600" dirty="0" err="1" smtClean="0">
                          <a:solidFill>
                            <a:schemeClr val="tx1"/>
                          </a:solidFill>
                          <a:effectLst/>
                          <a:latin typeface="+mn-lt"/>
                        </a:rPr>
                        <a:t>json;odata</a:t>
                      </a:r>
                      <a:r>
                        <a:rPr lang="en-IN" sz="1600" dirty="0" smtClean="0">
                          <a:solidFill>
                            <a:schemeClr val="tx1"/>
                          </a:solidFill>
                          <a:effectLst/>
                          <a:latin typeface="+mn-lt"/>
                        </a:rPr>
                        <a:t>=verbose",</a:t>
                      </a:r>
                    </a:p>
                    <a:p>
                      <a:pPr algn="l" fontAlgn="t"/>
                      <a:r>
                        <a:rPr lang="en-IN" sz="1600" dirty="0" smtClean="0">
                          <a:solidFill>
                            <a:schemeClr val="tx1"/>
                          </a:solidFill>
                          <a:effectLst/>
                          <a:latin typeface="+mn-lt"/>
                        </a:rPr>
                        <a:t>                "X-Http-Method": "DELETE",</a:t>
                      </a:r>
                    </a:p>
                    <a:p>
                      <a:pPr algn="l" fontAlgn="t"/>
                      <a:r>
                        <a:rPr lang="en-IN" sz="1600" dirty="0" smtClean="0">
                          <a:solidFill>
                            <a:schemeClr val="tx1"/>
                          </a:solidFill>
                          <a:effectLst/>
                          <a:latin typeface="+mn-lt"/>
                        </a:rPr>
                        <a:t>                "X-</a:t>
                      </a:r>
                      <a:r>
                        <a:rPr lang="en-IN" sz="1600" dirty="0" err="1" smtClean="0">
                          <a:solidFill>
                            <a:schemeClr val="tx1"/>
                          </a:solidFill>
                          <a:effectLst/>
                          <a:latin typeface="+mn-lt"/>
                        </a:rPr>
                        <a:t>RequestDigest</a:t>
                      </a:r>
                      <a:r>
                        <a:rPr lang="en-IN" sz="1600" dirty="0" smtClean="0">
                          <a:solidFill>
                            <a:schemeClr val="tx1"/>
                          </a:solidFill>
                          <a:effectLst/>
                          <a:latin typeface="+mn-lt"/>
                        </a:rPr>
                        <a:t>": $("#__REQUESTDIGEST").</a:t>
                      </a:r>
                      <a:r>
                        <a:rPr lang="en-IN" sz="1600" dirty="0" err="1" smtClean="0">
                          <a:solidFill>
                            <a:schemeClr val="tx1"/>
                          </a:solidFill>
                          <a:effectLst/>
                          <a:latin typeface="+mn-lt"/>
                        </a:rPr>
                        <a:t>val</a:t>
                      </a:r>
                      <a:r>
                        <a:rPr lang="en-IN" sz="1600" dirty="0" smtClean="0">
                          <a:solidFill>
                            <a:schemeClr val="tx1"/>
                          </a:solidFill>
                          <a:effectLst/>
                          <a:latin typeface="+mn-lt"/>
                        </a:rPr>
                        <a:t>(),</a:t>
                      </a:r>
                    </a:p>
                    <a:p>
                      <a:pPr algn="l" fontAlgn="t"/>
                      <a:r>
                        <a:rPr lang="en-IN" sz="1600" dirty="0" smtClean="0">
                          <a:solidFill>
                            <a:schemeClr val="tx1"/>
                          </a:solidFill>
                          <a:effectLst/>
                          <a:latin typeface="+mn-lt"/>
                        </a:rPr>
                        <a:t>                "If-Match": data.__</a:t>
                      </a:r>
                      <a:r>
                        <a:rPr lang="en-IN" sz="1600" dirty="0" err="1" smtClean="0">
                          <a:solidFill>
                            <a:schemeClr val="tx1"/>
                          </a:solidFill>
                          <a:effectLst/>
                          <a:latin typeface="+mn-lt"/>
                        </a:rPr>
                        <a:t>metadata.etag</a:t>
                      </a:r>
                      <a:endParaRPr lang="en-IN" sz="1600" dirty="0" smtClean="0">
                        <a:solidFill>
                          <a:schemeClr val="tx1"/>
                        </a:solidFill>
                        <a:effectLst/>
                        <a:latin typeface="+mn-lt"/>
                      </a:endParaRPr>
                    </a:p>
                    <a:p>
                      <a:pPr algn="l" fontAlgn="t"/>
                      <a:r>
                        <a:rPr lang="en-IN" sz="1600" dirty="0" smtClean="0">
                          <a:solidFill>
                            <a:schemeClr val="tx1"/>
                          </a:solidFill>
                          <a:effectLst/>
                          <a:latin typeface="+mn-lt"/>
                        </a:rPr>
                        <a:t>            },</a:t>
                      </a:r>
                    </a:p>
                    <a:p>
                      <a:pPr algn="l" fontAlgn="t"/>
                      <a:r>
                        <a:rPr lang="en-IN" sz="1600" dirty="0" smtClean="0">
                          <a:solidFill>
                            <a:schemeClr val="tx1"/>
                          </a:solidFill>
                          <a:effectLst/>
                          <a:latin typeface="+mn-lt"/>
                        </a:rPr>
                        <a:t>            success: function (data) {success(data);},</a:t>
                      </a:r>
                    </a:p>
                    <a:p>
                      <a:pPr algn="l" fontAlgn="t"/>
                      <a:r>
                        <a:rPr lang="en-IN" sz="1600" dirty="0" smtClean="0">
                          <a:solidFill>
                            <a:schemeClr val="tx1"/>
                          </a:solidFill>
                          <a:effectLst/>
                          <a:latin typeface="+mn-lt"/>
                        </a:rPr>
                        <a:t>            error: function (data) {failure(data);}</a:t>
                      </a:r>
                    </a:p>
                    <a:p>
                      <a:pPr algn="l" fontAlgn="t"/>
                      <a:r>
                        <a:rPr lang="en-IN" sz="1600" dirty="0" smtClean="0">
                          <a:solidFill>
                            <a:schemeClr val="tx1"/>
                          </a:solidFill>
                          <a:effectLst/>
                          <a:latin typeface="+mn-lt"/>
                        </a:rPr>
                        <a:t>        });</a:t>
                      </a:r>
                    </a:p>
                    <a:p>
                      <a:pPr algn="l" fontAlgn="t"/>
                      <a:r>
                        <a:rPr lang="en-IN" sz="1600" dirty="0" smtClean="0">
                          <a:solidFill>
                            <a:schemeClr val="tx1"/>
                          </a:solidFill>
                          <a:effectLst/>
                          <a:latin typeface="+mn-lt"/>
                        </a:rPr>
                        <a:t>    },</a:t>
                      </a:r>
                    </a:p>
                    <a:p>
                      <a:pPr algn="l" fontAlgn="t"/>
                      <a:r>
                        <a:rPr lang="en-IN" sz="1600" dirty="0" smtClean="0">
                          <a:solidFill>
                            <a:schemeClr val="tx1"/>
                          </a:solidFill>
                          <a:effectLst/>
                          <a:latin typeface="+mn-lt"/>
                        </a:rPr>
                        <a:t>   function (data) {failure(data);});</a:t>
                      </a:r>
                    </a:p>
                    <a:p>
                      <a:pPr algn="l" fontAlgn="t"/>
                      <a:r>
                        <a:rPr lang="en-IN" sz="1600" dirty="0" smtClean="0">
                          <a:solidFill>
                            <a:schemeClr val="tx1"/>
                          </a:solidFill>
                          <a:effectLst/>
                          <a:latin typeface="+mn-lt"/>
                        </a:rPr>
                        <a:t>}	</a:t>
                      </a:r>
                      <a:endParaRPr lang="en-IN" sz="1600" dirty="0">
                        <a:solidFill>
                          <a:schemeClr val="tx1"/>
                        </a:solidFill>
                        <a:effectLst/>
                        <a:latin typeface="+mn-lt"/>
                      </a:endParaRPr>
                    </a:p>
                  </a:txBody>
                  <a:tcPr marL="91438" marR="91438" marT="45767" marB="45767">
                    <a:lnL>
                      <a:noFill/>
                    </a:lnL>
                    <a:lnR>
                      <a:noFill/>
                    </a:lnR>
                    <a:lnT>
                      <a:noFill/>
                    </a:lnT>
                    <a:lnB>
                      <a:noFill/>
                    </a:lnB>
                    <a:solidFill>
                      <a:srgbClr val="FDFDFD"/>
                    </a:solidFill>
                  </a:tcPr>
                </a:tc>
              </a:tr>
            </a:tbl>
          </a:graphicData>
        </a:graphic>
      </p:graphicFrame>
      <p:sp>
        <p:nvSpPr>
          <p:cNvPr id="7" name="Rectangle 6"/>
          <p:cNvSpPr/>
          <p:nvPr/>
        </p:nvSpPr>
        <p:spPr>
          <a:xfrm>
            <a:off x="6570663" y="1566863"/>
            <a:ext cx="5381625"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IN" altLang="en-US" sz="1600"/>
              <a:t>The SharePoint REST service, which follows the OData standard, uses HTML ETags for concurrency control of SharePoint lists and list items. </a:t>
            </a:r>
          </a:p>
          <a:p>
            <a:endParaRPr lang="en-IN" altLang="en-US" sz="1600"/>
          </a:p>
          <a:p>
            <a:r>
              <a:rPr lang="en-IN" altLang="en-US" sz="1600"/>
              <a:t>To check on an item’s version when you perform a PUT, MERGE, or DELETE request, specify an ETag in the If-Match HTTP request header.</a:t>
            </a:r>
          </a:p>
          <a:p>
            <a:endParaRPr lang="en-IN" altLang="en-US" sz="1600"/>
          </a:p>
          <a:p>
            <a:pPr lvl="1">
              <a:buFont typeface="Arial" panose="020B0604020202020204" pitchFamily="34" charset="0"/>
              <a:buChar char="•"/>
            </a:pPr>
            <a:r>
              <a:rPr lang="en-IN" altLang="en-US" sz="1600"/>
              <a:t>If the ETag you specify in your request does not match the ETag of the document or list item on the server, the REST service returns a 412 exception, per the OData specification.</a:t>
            </a:r>
          </a:p>
          <a:p>
            <a:pPr lvl="1">
              <a:buFont typeface="Arial" panose="020B0604020202020204" pitchFamily="34" charset="0"/>
              <a:buChar char="•"/>
            </a:pPr>
            <a:r>
              <a:rPr lang="en-IN" altLang="en-US" sz="1600"/>
              <a:t>To force an overwrite of the item regardless of version, set the ETag value to "*".</a:t>
            </a:r>
          </a:p>
          <a:p>
            <a:pPr lvl="1">
              <a:buFont typeface="Arial" panose="020B0604020202020204" pitchFamily="34" charset="0"/>
              <a:buChar char="•"/>
            </a:pPr>
            <a:r>
              <a:rPr lang="en-IN" altLang="en-US" sz="1600"/>
              <a:t>If you do not specify an ETag, SharePoint overwrites the item regardless of version.</a:t>
            </a:r>
          </a:p>
          <a:p>
            <a:pPr algn="ctr"/>
            <a:endParaRPr lang="en-IN" altLang="en-US">
              <a:solidFill>
                <a:srgbClr val="FFFFFF"/>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1"/>
          </p:nvPr>
        </p:nvSpPr>
        <p:spPr>
          <a:xfrm>
            <a:off x="838200" y="447675"/>
            <a:ext cx="10515600" cy="533400"/>
          </a:xfrm>
        </p:spPr>
        <p:txBody>
          <a:bodyPr/>
          <a:lstStyle/>
          <a:p>
            <a:pPr marL="0" indent="0" eaLnBrk="1" hangingPunct="1">
              <a:buFont typeface="Arial" panose="020B0604020202020204" pitchFamily="34" charset="0"/>
              <a:buNone/>
            </a:pPr>
            <a:r>
              <a:rPr lang="en-US" altLang="en-US" sz="2400" b="1" smtClean="0">
                <a:solidFill>
                  <a:schemeClr val="bg1"/>
                </a:solidFill>
              </a:rPr>
              <a:t>REST API – CRUID Operations</a:t>
            </a:r>
            <a:endParaRPr lang="en-IN" altLang="en-US" sz="2400" b="1" smtClean="0">
              <a:solidFill>
                <a:schemeClr val="bg1"/>
              </a:solidFill>
            </a:endParaRPr>
          </a:p>
        </p:txBody>
      </p:sp>
      <p:sp>
        <p:nvSpPr>
          <p:cNvPr id="4" name="Content Placeholder 2"/>
          <p:cNvSpPr txBox="1">
            <a:spLocks/>
          </p:cNvSpPr>
          <p:nvPr/>
        </p:nvSpPr>
        <p:spPr>
          <a:xfrm>
            <a:off x="838200" y="1392238"/>
            <a:ext cx="10515600" cy="4684712"/>
          </a:xfrm>
          <a:prstGeom prst="rect">
            <a:avLst/>
          </a:prstGeom>
        </p:spPr>
        <p:txBody>
          <a:bodyPr>
            <a:normAutofit/>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spcBef>
                <a:spcPts val="1000"/>
              </a:spcBef>
              <a:buFont typeface="Arial" panose="020B0604020202020204" pitchFamily="34" charset="0"/>
              <a:buChar char="•"/>
            </a:pPr>
            <a:r>
              <a:rPr lang="en-IN" altLang="en-US" sz="2000" b="1">
                <a:solidFill>
                  <a:srgbClr val="000000"/>
                </a:solidFill>
              </a:rPr>
              <a:t>Get item type for list name      </a:t>
            </a:r>
            <a:r>
              <a:rPr lang="en-IN" altLang="en-US" sz="2000">
                <a:solidFill>
                  <a:srgbClr val="000000"/>
                </a:solidFill>
              </a:rPr>
              <a:t>example: SP.Data.TestListItem</a:t>
            </a:r>
            <a:r>
              <a:rPr lang="en-IN" altLang="en-US" sz="2000" b="1">
                <a:solidFill>
                  <a:srgbClr val="000000"/>
                </a:solidFill>
              </a:rPr>
              <a:t/>
            </a:r>
            <a:br>
              <a:rPr lang="en-IN" altLang="en-US" sz="2000" b="1">
                <a:solidFill>
                  <a:srgbClr val="000000"/>
                </a:solidFill>
              </a:rPr>
            </a:br>
            <a:endParaRPr lang="en-US" altLang="en-US" sz="2000">
              <a:solidFill>
                <a:srgbClr val="000000"/>
              </a:solidFill>
            </a:endParaRPr>
          </a:p>
          <a:p>
            <a:pPr eaLnBrk="1" hangingPunct="1">
              <a:lnSpc>
                <a:spcPct val="90000"/>
              </a:lnSpc>
              <a:spcBef>
                <a:spcPts val="1000"/>
              </a:spcBef>
              <a:buFont typeface="Arial" panose="020B0604020202020204" pitchFamily="34" charset="0"/>
              <a:buNone/>
            </a:pPr>
            <a:endParaRPr lang="en-US" altLang="en-US" sz="2000">
              <a:solidFill>
                <a:srgbClr val="000000"/>
              </a:solidFill>
            </a:endParaRPr>
          </a:p>
          <a:p>
            <a:pPr eaLnBrk="1" hangingPunct="1">
              <a:lnSpc>
                <a:spcPct val="90000"/>
              </a:lnSpc>
              <a:spcBef>
                <a:spcPts val="1000"/>
              </a:spcBef>
              <a:buFont typeface="Arial" panose="020B0604020202020204" pitchFamily="34" charset="0"/>
              <a:buNone/>
            </a:pPr>
            <a:endParaRPr lang="en-US" altLang="en-US" sz="2000">
              <a:solidFill>
                <a:srgbClr val="000000"/>
              </a:solidFill>
            </a:endParaRPr>
          </a:p>
          <a:p>
            <a:pPr eaLnBrk="1" hangingPunct="1">
              <a:lnSpc>
                <a:spcPct val="90000"/>
              </a:lnSpc>
              <a:spcBef>
                <a:spcPts val="1000"/>
              </a:spcBef>
              <a:buFont typeface="Arial" panose="020B0604020202020204" pitchFamily="34" charset="0"/>
              <a:buChar char="•"/>
            </a:pPr>
            <a:endParaRPr lang="en-US" altLang="en-US" sz="2000">
              <a:solidFill>
                <a:srgbClr val="000000"/>
              </a:solidFill>
            </a:endParaRPr>
          </a:p>
        </p:txBody>
      </p:sp>
      <p:graphicFrame>
        <p:nvGraphicFramePr>
          <p:cNvPr id="6" name="Table 5"/>
          <p:cNvGraphicFramePr>
            <a:graphicFrameLocks noGrp="1"/>
          </p:cNvGraphicFramePr>
          <p:nvPr/>
        </p:nvGraphicFramePr>
        <p:xfrm>
          <a:off x="1096963" y="1739900"/>
          <a:ext cx="10355262" cy="4584700"/>
        </p:xfrm>
        <a:graphic>
          <a:graphicData uri="http://schemas.openxmlformats.org/drawingml/2006/table">
            <a:tbl>
              <a:tblPr/>
              <a:tblGrid>
                <a:gridCol w="10355262"/>
              </a:tblGrid>
              <a:tr h="4584700">
                <a:tc>
                  <a:txBody>
                    <a:bodyPr/>
                    <a:lstStyle/>
                    <a:p>
                      <a:pPr algn="l" fontAlgn="t"/>
                      <a:r>
                        <a:rPr lang="en-IN" sz="1600" dirty="0" smtClean="0">
                          <a:solidFill>
                            <a:schemeClr val="tx1"/>
                          </a:solidFill>
                          <a:effectLst/>
                          <a:latin typeface="+mn-lt"/>
                        </a:rPr>
                        <a:t>var</a:t>
                      </a:r>
                      <a:r>
                        <a:rPr lang="en-IN" sz="1600" baseline="0" dirty="0" smtClean="0">
                          <a:solidFill>
                            <a:schemeClr val="tx1"/>
                          </a:solidFill>
                          <a:effectLst/>
                          <a:latin typeface="+mn-lt"/>
                        </a:rPr>
                        <a:t> itemType = {typeName:null};</a:t>
                      </a:r>
                      <a:r>
                        <a:rPr lang="en-IN" sz="1600" dirty="0" smtClean="0">
                          <a:solidFill>
                            <a:schemeClr val="tx1"/>
                          </a:solidFill>
                          <a:effectLst/>
                          <a:latin typeface="+mn-lt"/>
                        </a:rPr>
                        <a:t/>
                      </a:r>
                      <a:br>
                        <a:rPr lang="en-IN" sz="1600" dirty="0" smtClean="0">
                          <a:solidFill>
                            <a:schemeClr val="tx1"/>
                          </a:solidFill>
                          <a:effectLst/>
                          <a:latin typeface="+mn-lt"/>
                        </a:rPr>
                      </a:br>
                      <a:r>
                        <a:rPr lang="en-IN" sz="1600" dirty="0" smtClean="0">
                          <a:solidFill>
                            <a:schemeClr val="tx1"/>
                          </a:solidFill>
                          <a:effectLst/>
                          <a:latin typeface="+mn-lt"/>
                        </a:rPr>
                        <a:t>function getItemTypeListName(listTitle)</a:t>
                      </a:r>
                    </a:p>
                    <a:p>
                      <a:pPr algn="l" fontAlgn="t"/>
                      <a:r>
                        <a:rPr lang="en-IN" sz="1600" dirty="0" smtClean="0">
                          <a:solidFill>
                            <a:schemeClr val="tx1"/>
                          </a:solidFill>
                          <a:effectLst/>
                          <a:latin typeface="+mn-lt"/>
                        </a:rPr>
                        <a:t>{</a:t>
                      </a:r>
                    </a:p>
                    <a:p>
                      <a:pPr algn="l" fontAlgn="t"/>
                      <a:r>
                        <a:rPr lang="en-IN" sz="1600" dirty="0" smtClean="0">
                          <a:solidFill>
                            <a:schemeClr val="tx1"/>
                          </a:solidFill>
                          <a:effectLst/>
                          <a:latin typeface="+mn-lt"/>
                        </a:rPr>
                        <a:t>      $.ajax({</a:t>
                      </a:r>
                    </a:p>
                    <a:p>
                      <a:pPr algn="l" fontAlgn="t"/>
                      <a:r>
                        <a:rPr lang="en-IN" sz="1600" dirty="0" smtClean="0">
                          <a:solidFill>
                            <a:schemeClr val="tx1"/>
                          </a:solidFill>
                          <a:effectLst/>
                          <a:latin typeface="+mn-lt"/>
                        </a:rPr>
                        <a:t>        async: false,</a:t>
                      </a:r>
                    </a:p>
                    <a:p>
                      <a:pPr algn="l" fontAlgn="t"/>
                      <a:r>
                        <a:rPr lang="en-IN" sz="1600" dirty="0" smtClean="0">
                          <a:solidFill>
                            <a:schemeClr val="tx1"/>
                          </a:solidFill>
                          <a:effectLst/>
                          <a:latin typeface="+mn-lt"/>
                        </a:rPr>
                        <a:t>        url: _spPageContextInfo.siteAbsoluteUrl + "/_api/web/lists/getbytitle('" + listTitle + "')/?$select=ListItemEntityTypeFullName",</a:t>
                      </a:r>
                    </a:p>
                    <a:p>
                      <a:pPr algn="l" fontAlgn="t"/>
                      <a:r>
                        <a:rPr lang="en-IN" sz="1600" dirty="0" smtClean="0">
                          <a:solidFill>
                            <a:schemeClr val="tx1"/>
                          </a:solidFill>
                          <a:effectLst/>
                          <a:latin typeface="+mn-lt"/>
                        </a:rPr>
                        <a:t>        method: "GET",</a:t>
                      </a:r>
                    </a:p>
                    <a:p>
                      <a:pPr algn="l" fontAlgn="t"/>
                      <a:r>
                        <a:rPr lang="en-IN" sz="1600" dirty="0" smtClean="0">
                          <a:solidFill>
                            <a:schemeClr val="tx1"/>
                          </a:solidFill>
                          <a:effectLst/>
                          <a:latin typeface="+mn-lt"/>
                        </a:rPr>
                        <a:t>        headers: {</a:t>
                      </a:r>
                    </a:p>
                    <a:p>
                      <a:pPr algn="l" fontAlgn="t"/>
                      <a:r>
                        <a:rPr lang="en-IN" sz="1600" dirty="0" smtClean="0">
                          <a:solidFill>
                            <a:schemeClr val="tx1"/>
                          </a:solidFill>
                          <a:effectLst/>
                          <a:latin typeface="+mn-lt"/>
                        </a:rPr>
                        <a:t>            "Accept": "application/json; odata=verbose"</a:t>
                      </a:r>
                    </a:p>
                    <a:p>
                      <a:pPr algn="l" fontAlgn="t"/>
                      <a:r>
                        <a:rPr lang="en-IN" sz="1600" dirty="0" smtClean="0">
                          <a:solidFill>
                            <a:schemeClr val="tx1"/>
                          </a:solidFill>
                          <a:effectLst/>
                          <a:latin typeface="+mn-lt"/>
                        </a:rPr>
                        <a:t>        },</a:t>
                      </a:r>
                    </a:p>
                    <a:p>
                      <a:pPr algn="l" fontAlgn="t"/>
                      <a:r>
                        <a:rPr lang="en-IN" sz="1600" dirty="0" smtClean="0">
                          <a:solidFill>
                            <a:schemeClr val="tx1"/>
                          </a:solidFill>
                          <a:effectLst/>
                          <a:latin typeface="+mn-lt"/>
                        </a:rPr>
                        <a:t>        success: function(data) {</a:t>
                      </a:r>
                    </a:p>
                    <a:p>
                      <a:pPr algn="l" fontAlgn="t"/>
                      <a:r>
                        <a:rPr lang="en-IN" sz="1600" dirty="0" smtClean="0">
                          <a:solidFill>
                            <a:schemeClr val="tx1"/>
                          </a:solidFill>
                          <a:effectLst/>
                          <a:latin typeface="+mn-lt"/>
                        </a:rPr>
                        <a:t>          	if(data.d.ListItemEntityTypeFullName){</a:t>
                      </a:r>
                    </a:p>
                    <a:p>
                      <a:pPr algn="l" fontAlgn="t"/>
                      <a:r>
                        <a:rPr lang="en-IN" sz="1600" dirty="0" smtClean="0">
                          <a:solidFill>
                            <a:schemeClr val="tx1"/>
                          </a:solidFill>
                          <a:effectLst/>
                          <a:latin typeface="+mn-lt"/>
                        </a:rPr>
                        <a:t>          		itemType.</a:t>
                      </a:r>
                      <a:r>
                        <a:rPr lang="en-IN" sz="1600" baseline="0" dirty="0" smtClean="0">
                          <a:solidFill>
                            <a:schemeClr val="tx1"/>
                          </a:solidFill>
                          <a:effectLst/>
                          <a:latin typeface="+mn-lt"/>
                        </a:rPr>
                        <a:t> typeName</a:t>
                      </a:r>
                      <a:r>
                        <a:rPr lang="en-IN" sz="1600" dirty="0" smtClean="0">
                          <a:solidFill>
                            <a:schemeClr val="tx1"/>
                          </a:solidFill>
                          <a:effectLst/>
                          <a:latin typeface="+mn-lt"/>
                        </a:rPr>
                        <a:t> = data.d.ListItemEntityTypeFullName;</a:t>
                      </a:r>
                    </a:p>
                    <a:p>
                      <a:pPr algn="l" fontAlgn="t"/>
                      <a:r>
                        <a:rPr lang="en-IN" sz="1600" dirty="0" smtClean="0">
                          <a:solidFill>
                            <a:schemeClr val="tx1"/>
                          </a:solidFill>
                          <a:effectLst/>
                          <a:latin typeface="+mn-lt"/>
                        </a:rPr>
                        <a:t>          	}</a:t>
                      </a:r>
                    </a:p>
                    <a:p>
                      <a:pPr algn="l" fontAlgn="t"/>
                      <a:r>
                        <a:rPr lang="en-IN" sz="1600" dirty="0" smtClean="0">
                          <a:solidFill>
                            <a:schemeClr val="tx1"/>
                          </a:solidFill>
                          <a:effectLst/>
                          <a:latin typeface="+mn-lt"/>
                        </a:rPr>
                        <a:t>        },</a:t>
                      </a:r>
                    </a:p>
                    <a:p>
                      <a:pPr algn="l" fontAlgn="t"/>
                      <a:r>
                        <a:rPr lang="en-IN" sz="1600" dirty="0" smtClean="0">
                          <a:solidFill>
                            <a:schemeClr val="tx1"/>
                          </a:solidFill>
                          <a:effectLst/>
                          <a:latin typeface="+mn-lt"/>
                        </a:rPr>
                        <a:t>        error: function(data) {  itemType.</a:t>
                      </a:r>
                      <a:r>
                        <a:rPr lang="en-IN" sz="1600" baseline="0" dirty="0" smtClean="0">
                          <a:solidFill>
                            <a:schemeClr val="tx1"/>
                          </a:solidFill>
                          <a:effectLst/>
                          <a:latin typeface="+mn-lt"/>
                        </a:rPr>
                        <a:t> typeName</a:t>
                      </a:r>
                      <a:r>
                        <a:rPr lang="en-IN" sz="1600" dirty="0" smtClean="0">
                          <a:solidFill>
                            <a:schemeClr val="tx1"/>
                          </a:solidFill>
                          <a:effectLst/>
                          <a:latin typeface="+mn-lt"/>
                        </a:rPr>
                        <a:t> = "";  }    });</a:t>
                      </a:r>
                    </a:p>
                    <a:p>
                      <a:pPr algn="l" fontAlgn="t"/>
                      <a:r>
                        <a:rPr lang="en-IN" sz="1600" dirty="0" smtClean="0">
                          <a:solidFill>
                            <a:schemeClr val="tx1"/>
                          </a:solidFill>
                          <a:effectLst/>
                          <a:latin typeface="+mn-lt"/>
                        </a:rPr>
                        <a:t>}	</a:t>
                      </a:r>
                      <a:endParaRPr lang="en-IN" sz="1600" dirty="0">
                        <a:solidFill>
                          <a:schemeClr val="tx1"/>
                        </a:solidFill>
                        <a:effectLst/>
                        <a:latin typeface="+mn-lt"/>
                      </a:endParaRPr>
                    </a:p>
                  </a:txBody>
                  <a:tcPr marL="91438" marR="91438" marT="45774" marB="45774">
                    <a:lnL>
                      <a:noFill/>
                    </a:lnL>
                    <a:lnR>
                      <a:noFill/>
                    </a:lnR>
                    <a:lnT>
                      <a:noFill/>
                    </a:lnT>
                    <a:lnB>
                      <a:noFill/>
                    </a:lnB>
                    <a:solidFill>
                      <a:srgbClr val="FDFDFD"/>
                    </a:solidFill>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p:cNvSpPr>
          <p:nvPr>
            <p:ph idx="1"/>
          </p:nvPr>
        </p:nvSpPr>
        <p:spPr>
          <a:xfrm>
            <a:off x="838200" y="477838"/>
            <a:ext cx="10515600" cy="533400"/>
          </a:xfrm>
        </p:spPr>
        <p:txBody>
          <a:bodyPr/>
          <a:lstStyle/>
          <a:p>
            <a:pPr marL="0" indent="0" eaLnBrk="1" hangingPunct="1">
              <a:buFont typeface="Arial" panose="020B0604020202020204" pitchFamily="34" charset="0"/>
              <a:buNone/>
            </a:pPr>
            <a:r>
              <a:rPr lang="en-US" altLang="en-US" sz="2400" b="1" smtClean="0">
                <a:solidFill>
                  <a:schemeClr val="bg1"/>
                </a:solidFill>
              </a:rPr>
              <a:t>REST API – Send Email</a:t>
            </a:r>
            <a:endParaRPr lang="en-IN" altLang="en-US" sz="2400" b="1" smtClean="0">
              <a:solidFill>
                <a:schemeClr val="bg1"/>
              </a:solidFill>
            </a:endParaRPr>
          </a:p>
        </p:txBody>
      </p:sp>
      <p:sp>
        <p:nvSpPr>
          <p:cNvPr id="4" name="Content Placeholder 2"/>
          <p:cNvSpPr txBox="1">
            <a:spLocks/>
          </p:cNvSpPr>
          <p:nvPr/>
        </p:nvSpPr>
        <p:spPr>
          <a:xfrm>
            <a:off x="838200" y="1392238"/>
            <a:ext cx="10515600" cy="4684712"/>
          </a:xfrm>
          <a:prstGeom prst="rect">
            <a:avLst/>
          </a:prstGeom>
        </p:spPr>
        <p:txBody>
          <a:bodyPr>
            <a:norm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spcBef>
                <a:spcPts val="1000"/>
              </a:spcBef>
              <a:buFont typeface="Arial" panose="020B0604020202020204" pitchFamily="34" charset="0"/>
              <a:buNone/>
            </a:pPr>
            <a:r>
              <a:rPr lang="en-IN" altLang="en-US" sz="2000" b="1">
                <a:solidFill>
                  <a:srgbClr val="000000"/>
                </a:solidFill>
              </a:rPr>
              <a:t/>
            </a:r>
            <a:br>
              <a:rPr lang="en-IN" altLang="en-US" sz="2000" b="1">
                <a:solidFill>
                  <a:srgbClr val="000000"/>
                </a:solidFill>
              </a:rPr>
            </a:br>
            <a:endParaRPr lang="en-US" altLang="en-US" sz="2000">
              <a:solidFill>
                <a:srgbClr val="000000"/>
              </a:solidFill>
            </a:endParaRPr>
          </a:p>
          <a:p>
            <a:pPr eaLnBrk="1" hangingPunct="1">
              <a:lnSpc>
                <a:spcPct val="90000"/>
              </a:lnSpc>
              <a:spcBef>
                <a:spcPts val="1000"/>
              </a:spcBef>
              <a:buFont typeface="Arial" panose="020B0604020202020204" pitchFamily="34" charset="0"/>
              <a:buNone/>
            </a:pPr>
            <a:endParaRPr lang="en-US" altLang="en-US" sz="2000">
              <a:solidFill>
                <a:srgbClr val="000000"/>
              </a:solidFill>
            </a:endParaRPr>
          </a:p>
          <a:p>
            <a:pPr eaLnBrk="1" hangingPunct="1">
              <a:lnSpc>
                <a:spcPct val="90000"/>
              </a:lnSpc>
              <a:spcBef>
                <a:spcPts val="1000"/>
              </a:spcBef>
              <a:buFont typeface="Arial" panose="020B0604020202020204" pitchFamily="34" charset="0"/>
              <a:buNone/>
            </a:pPr>
            <a:endParaRPr lang="en-US" altLang="en-US" sz="2000">
              <a:solidFill>
                <a:srgbClr val="000000"/>
              </a:solidFill>
            </a:endParaRPr>
          </a:p>
          <a:p>
            <a:pPr eaLnBrk="1" hangingPunct="1">
              <a:lnSpc>
                <a:spcPct val="90000"/>
              </a:lnSpc>
              <a:spcBef>
                <a:spcPts val="1000"/>
              </a:spcBef>
              <a:buFont typeface="Arial" panose="020B0604020202020204" pitchFamily="34" charset="0"/>
              <a:buChar char="•"/>
            </a:pPr>
            <a:endParaRPr lang="en-US" altLang="en-US" sz="2000">
              <a:solidFill>
                <a:srgbClr val="000000"/>
              </a:solidFill>
            </a:endParaRPr>
          </a:p>
        </p:txBody>
      </p:sp>
      <p:graphicFrame>
        <p:nvGraphicFramePr>
          <p:cNvPr id="6" name="Table 5"/>
          <p:cNvGraphicFramePr>
            <a:graphicFrameLocks noGrp="1"/>
          </p:cNvGraphicFramePr>
          <p:nvPr/>
        </p:nvGraphicFramePr>
        <p:xfrm>
          <a:off x="998538" y="1157288"/>
          <a:ext cx="10355262" cy="5243512"/>
        </p:xfrm>
        <a:graphic>
          <a:graphicData uri="http://schemas.openxmlformats.org/drawingml/2006/table">
            <a:tbl>
              <a:tblPr/>
              <a:tblGrid>
                <a:gridCol w="10355262"/>
              </a:tblGrid>
              <a:tr h="5243512">
                <a:tc>
                  <a:txBody>
                    <a:bodyPr/>
                    <a:lstStyle/>
                    <a:p>
                      <a:pPr algn="l" fontAlgn="t"/>
                      <a:r>
                        <a:rPr lang="en-IN" sz="1600" dirty="0" smtClean="0">
                          <a:solidFill>
                            <a:schemeClr val="tx1"/>
                          </a:solidFill>
                          <a:effectLst/>
                          <a:latin typeface="+mn-lt"/>
                        </a:rPr>
                        <a:t>var urlTemplate = _spPageContextInfo.siteAbsoluteUrl + "/_api/SP.Utilities.Utility.SendEmail";</a:t>
                      </a:r>
                    </a:p>
                    <a:p>
                      <a:pPr algn="l" fontAlgn="t"/>
                      <a:r>
                        <a:rPr lang="en-IN" sz="1600" dirty="0" smtClean="0">
                          <a:solidFill>
                            <a:schemeClr val="tx1"/>
                          </a:solidFill>
                          <a:effectLst/>
                          <a:latin typeface="+mn-lt"/>
                        </a:rPr>
                        <a:t>var emailTo = "temp@email.com"; // Should be valid email ID under your domain</a:t>
                      </a:r>
                    </a:p>
                    <a:p>
                      <a:pPr algn="l" fontAlgn="t"/>
                      <a:r>
                        <a:rPr lang="en-IN" sz="1600" dirty="0" smtClean="0">
                          <a:solidFill>
                            <a:schemeClr val="tx1"/>
                          </a:solidFill>
                          <a:effectLst/>
                          <a:latin typeface="+mn-lt"/>
                        </a:rPr>
                        <a:t>$.ajax({</a:t>
                      </a:r>
                    </a:p>
                    <a:p>
                      <a:pPr algn="l" fontAlgn="t"/>
                      <a:r>
                        <a:rPr lang="en-IN" sz="1600" dirty="0" smtClean="0">
                          <a:solidFill>
                            <a:schemeClr val="tx1"/>
                          </a:solidFill>
                          <a:effectLst/>
                          <a:latin typeface="+mn-lt"/>
                        </a:rPr>
                        <a:t>	contentType: 'application/json',</a:t>
                      </a:r>
                    </a:p>
                    <a:p>
                      <a:pPr algn="l" fontAlgn="t"/>
                      <a:r>
                        <a:rPr lang="en-IN" sz="1600" dirty="0" smtClean="0">
                          <a:solidFill>
                            <a:schemeClr val="tx1"/>
                          </a:solidFill>
                          <a:effectLst/>
                          <a:latin typeface="+mn-lt"/>
                        </a:rPr>
                        <a:t>	url: urlTemplate,</a:t>
                      </a:r>
                    </a:p>
                    <a:p>
                      <a:pPr algn="l" fontAlgn="t"/>
                      <a:r>
                        <a:rPr lang="en-IN" sz="1600" dirty="0" smtClean="0">
                          <a:solidFill>
                            <a:schemeClr val="tx1"/>
                          </a:solidFill>
                          <a:effectLst/>
                          <a:latin typeface="+mn-lt"/>
                        </a:rPr>
                        <a:t>	type: "POST",</a:t>
                      </a:r>
                    </a:p>
                    <a:p>
                      <a:pPr algn="l" fontAlgn="t"/>
                      <a:r>
                        <a:rPr lang="en-IN" sz="1600" dirty="0" smtClean="0">
                          <a:solidFill>
                            <a:schemeClr val="tx1"/>
                          </a:solidFill>
                          <a:effectLst/>
                          <a:latin typeface="+mn-lt"/>
                        </a:rPr>
                        <a:t>	data: JSON.stringify({</a:t>
                      </a:r>
                    </a:p>
                    <a:p>
                      <a:pPr algn="l" fontAlgn="t"/>
                      <a:r>
                        <a:rPr lang="en-IN" sz="1600" dirty="0" smtClean="0">
                          <a:solidFill>
                            <a:schemeClr val="tx1"/>
                          </a:solidFill>
                          <a:effectLst/>
                          <a:latin typeface="+mn-lt"/>
                        </a:rPr>
                        <a:t>		'properties': {</a:t>
                      </a:r>
                    </a:p>
                    <a:p>
                      <a:pPr algn="l" fontAlgn="t"/>
                      <a:r>
                        <a:rPr lang="en-IN" sz="1600" dirty="0" smtClean="0">
                          <a:solidFill>
                            <a:schemeClr val="tx1"/>
                          </a:solidFill>
                          <a:effectLst/>
                          <a:latin typeface="+mn-lt"/>
                        </a:rPr>
                        <a:t>			'__metadata': { 'type': 'SP.Utilities.EmailProperties' },</a:t>
                      </a:r>
                    </a:p>
                    <a:p>
                      <a:pPr algn="l" fontAlgn="t"/>
                      <a:r>
                        <a:rPr lang="en-IN" sz="1600" dirty="0" smtClean="0">
                          <a:solidFill>
                            <a:schemeClr val="tx1"/>
                          </a:solidFill>
                          <a:effectLst/>
                          <a:latin typeface="+mn-lt"/>
                        </a:rPr>
                        <a:t>			'From': "frommail",</a:t>
                      </a:r>
                    </a:p>
                    <a:p>
                      <a:pPr algn="l" fontAlgn="t"/>
                      <a:r>
                        <a:rPr lang="en-IN" sz="1600" dirty="0" smtClean="0">
                          <a:solidFill>
                            <a:schemeClr val="tx1"/>
                          </a:solidFill>
                          <a:effectLst/>
                          <a:latin typeface="+mn-lt"/>
                        </a:rPr>
                        <a:t>			'To': { 'results': [emailTo] },</a:t>
                      </a:r>
                    </a:p>
                    <a:p>
                      <a:pPr algn="l" fontAlgn="t"/>
                      <a:r>
                        <a:rPr lang="en-IN" sz="1600" dirty="0" smtClean="0">
                          <a:solidFill>
                            <a:schemeClr val="tx1"/>
                          </a:solidFill>
                          <a:effectLst/>
                          <a:latin typeface="+mn-lt"/>
                        </a:rPr>
                        <a:t>			'Body': mailbody,</a:t>
                      </a:r>
                    </a:p>
                    <a:p>
                      <a:pPr algn="l" fontAlgn="t"/>
                      <a:r>
                        <a:rPr lang="en-IN" sz="1600" dirty="0" smtClean="0">
                          <a:solidFill>
                            <a:schemeClr val="tx1"/>
                          </a:solidFill>
                          <a:effectLst/>
                          <a:latin typeface="+mn-lt"/>
                        </a:rPr>
                        <a:t>			'Subject': subjectline</a:t>
                      </a:r>
                    </a:p>
                    <a:p>
                      <a:pPr algn="l" fontAlgn="t"/>
                      <a:r>
                        <a:rPr lang="en-IN" sz="1600" dirty="0" smtClean="0">
                          <a:solidFill>
                            <a:schemeClr val="tx1"/>
                          </a:solidFill>
                          <a:effectLst/>
                          <a:latin typeface="+mn-lt"/>
                        </a:rPr>
                        <a:t>		}</a:t>
                      </a:r>
                    </a:p>
                    <a:p>
                      <a:pPr algn="l" fontAlgn="t"/>
                      <a:r>
                        <a:rPr lang="en-IN" sz="1600" dirty="0" smtClean="0">
                          <a:solidFill>
                            <a:schemeClr val="tx1"/>
                          </a:solidFill>
                          <a:effectLst/>
                          <a:latin typeface="+mn-lt"/>
                        </a:rPr>
                        <a:t>	}),</a:t>
                      </a:r>
                    </a:p>
                    <a:p>
                      <a:pPr algn="l" fontAlgn="t"/>
                      <a:r>
                        <a:rPr lang="en-IN" sz="1600" dirty="0" smtClean="0">
                          <a:solidFill>
                            <a:schemeClr val="tx1"/>
                          </a:solidFill>
                          <a:effectLst/>
                          <a:latin typeface="+mn-lt"/>
                        </a:rPr>
                        <a:t>	headers: {</a:t>
                      </a:r>
                    </a:p>
                    <a:p>
                      <a:pPr algn="l" fontAlgn="t"/>
                      <a:r>
                        <a:rPr lang="en-IN" sz="1600" dirty="0" smtClean="0">
                          <a:solidFill>
                            <a:schemeClr val="tx1"/>
                          </a:solidFill>
                          <a:effectLst/>
                          <a:latin typeface="+mn-lt"/>
                        </a:rPr>
                        <a:t>		"Accept": "application/json;odata=verbose",</a:t>
                      </a:r>
                    </a:p>
                    <a:p>
                      <a:pPr algn="l" fontAlgn="t"/>
                      <a:r>
                        <a:rPr lang="en-IN" sz="1600" dirty="0" smtClean="0">
                          <a:solidFill>
                            <a:schemeClr val="tx1"/>
                          </a:solidFill>
                          <a:effectLst/>
                          <a:latin typeface="+mn-lt"/>
                        </a:rPr>
                        <a:t>		"content-type": "application/json;odata=verbose",</a:t>
                      </a:r>
                    </a:p>
                    <a:p>
                      <a:pPr algn="l" fontAlgn="t"/>
                      <a:r>
                        <a:rPr lang="en-IN" sz="1600" dirty="0" smtClean="0">
                          <a:solidFill>
                            <a:schemeClr val="tx1"/>
                          </a:solidFill>
                          <a:effectLst/>
                          <a:latin typeface="+mn-lt"/>
                        </a:rPr>
                        <a:t>		"X-RequestDigest": $("#__REQUESTDIGEST").val()</a:t>
                      </a:r>
                    </a:p>
                    <a:p>
                      <a:pPr algn="l" fontAlgn="t"/>
                      <a:r>
                        <a:rPr lang="en-IN" sz="1600" dirty="0" smtClean="0">
                          <a:solidFill>
                            <a:schemeClr val="tx1"/>
                          </a:solidFill>
                          <a:effectLst/>
                          <a:latin typeface="+mn-lt"/>
                        </a:rPr>
                        <a:t>	},</a:t>
                      </a:r>
                      <a:r>
                        <a:rPr lang="en-IN" sz="1600" baseline="0" dirty="0" smtClean="0">
                          <a:solidFill>
                            <a:schemeClr val="tx1"/>
                          </a:solidFill>
                          <a:effectLst/>
                          <a:latin typeface="+mn-lt"/>
                        </a:rPr>
                        <a:t>         </a:t>
                      </a:r>
                      <a:r>
                        <a:rPr lang="en-IN" sz="1600" dirty="0" smtClean="0">
                          <a:solidFill>
                            <a:schemeClr val="tx1"/>
                          </a:solidFill>
                          <a:effectLst/>
                          <a:latin typeface="+mn-lt"/>
                        </a:rPr>
                        <a:t>success: function (data) {alert("Mail sent");},	error: function (err) {alert("error occured");}</a:t>
                      </a:r>
                    </a:p>
                    <a:p>
                      <a:pPr algn="l" fontAlgn="t"/>
                      <a:r>
                        <a:rPr lang="en-IN" sz="1600" dirty="0" smtClean="0">
                          <a:solidFill>
                            <a:schemeClr val="tx1"/>
                          </a:solidFill>
                          <a:effectLst/>
                          <a:latin typeface="+mn-lt"/>
                        </a:rPr>
                        <a:t>});	</a:t>
                      </a:r>
                      <a:endParaRPr lang="en-IN" sz="1600" dirty="0">
                        <a:solidFill>
                          <a:schemeClr val="tx1"/>
                        </a:solidFill>
                        <a:effectLst/>
                        <a:latin typeface="+mn-lt"/>
                      </a:endParaRPr>
                    </a:p>
                  </a:txBody>
                  <a:tcPr marL="91438" marR="91438" marT="45783" marB="45783">
                    <a:lnL>
                      <a:noFill/>
                    </a:lnL>
                    <a:lnR>
                      <a:noFill/>
                    </a:lnR>
                    <a:lnT>
                      <a:noFill/>
                    </a:lnT>
                    <a:lnB>
                      <a:noFill/>
                    </a:lnB>
                    <a:solidFill>
                      <a:srgbClr val="FDFDFD"/>
                    </a:solidFill>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idx="1"/>
          </p:nvPr>
        </p:nvSpPr>
        <p:spPr>
          <a:xfrm>
            <a:off x="838200" y="477838"/>
            <a:ext cx="10515600" cy="533400"/>
          </a:xfrm>
        </p:spPr>
        <p:txBody>
          <a:bodyPr/>
          <a:lstStyle/>
          <a:p>
            <a:pPr marL="0" indent="0" eaLnBrk="1" hangingPunct="1">
              <a:buFont typeface="Arial" panose="020B0604020202020204" pitchFamily="34" charset="0"/>
              <a:buNone/>
            </a:pPr>
            <a:r>
              <a:rPr lang="en-US" altLang="en-US" sz="2400" b="1" smtClean="0">
                <a:solidFill>
                  <a:schemeClr val="bg1"/>
                </a:solidFill>
              </a:rPr>
              <a:t>REST API – Show files from document library</a:t>
            </a:r>
            <a:endParaRPr lang="en-IN" altLang="en-US" sz="2400" b="1" smtClean="0">
              <a:solidFill>
                <a:schemeClr val="bg1"/>
              </a:solidFill>
            </a:endParaRPr>
          </a:p>
        </p:txBody>
      </p:sp>
      <p:sp>
        <p:nvSpPr>
          <p:cNvPr id="4" name="Content Placeholder 2"/>
          <p:cNvSpPr txBox="1">
            <a:spLocks/>
          </p:cNvSpPr>
          <p:nvPr/>
        </p:nvSpPr>
        <p:spPr>
          <a:xfrm>
            <a:off x="838200" y="1392238"/>
            <a:ext cx="10515600" cy="4684712"/>
          </a:xfrm>
          <a:prstGeom prst="rect">
            <a:avLst/>
          </a:prstGeom>
        </p:spPr>
        <p:txBody>
          <a:bodyPr>
            <a:norm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spcBef>
                <a:spcPts val="1000"/>
              </a:spcBef>
              <a:buFont typeface="Arial" panose="020B0604020202020204" pitchFamily="34" charset="0"/>
              <a:buNone/>
            </a:pPr>
            <a:r>
              <a:rPr lang="en-IN" altLang="en-US" sz="2000" b="1">
                <a:solidFill>
                  <a:srgbClr val="000000"/>
                </a:solidFill>
              </a:rPr>
              <a:t/>
            </a:r>
            <a:br>
              <a:rPr lang="en-IN" altLang="en-US" sz="2000" b="1">
                <a:solidFill>
                  <a:srgbClr val="000000"/>
                </a:solidFill>
              </a:rPr>
            </a:br>
            <a:endParaRPr lang="en-US" altLang="en-US" sz="2000">
              <a:solidFill>
                <a:srgbClr val="000000"/>
              </a:solidFill>
            </a:endParaRPr>
          </a:p>
          <a:p>
            <a:pPr eaLnBrk="1" hangingPunct="1">
              <a:lnSpc>
                <a:spcPct val="90000"/>
              </a:lnSpc>
              <a:spcBef>
                <a:spcPts val="1000"/>
              </a:spcBef>
              <a:buFont typeface="Arial" panose="020B0604020202020204" pitchFamily="34" charset="0"/>
              <a:buNone/>
            </a:pPr>
            <a:endParaRPr lang="en-US" altLang="en-US" sz="2000">
              <a:solidFill>
                <a:srgbClr val="000000"/>
              </a:solidFill>
            </a:endParaRPr>
          </a:p>
          <a:p>
            <a:pPr eaLnBrk="1" hangingPunct="1">
              <a:lnSpc>
                <a:spcPct val="90000"/>
              </a:lnSpc>
              <a:spcBef>
                <a:spcPts val="1000"/>
              </a:spcBef>
              <a:buFont typeface="Arial" panose="020B0604020202020204" pitchFamily="34" charset="0"/>
              <a:buNone/>
            </a:pPr>
            <a:endParaRPr lang="en-US" altLang="en-US" sz="2000">
              <a:solidFill>
                <a:srgbClr val="000000"/>
              </a:solidFill>
            </a:endParaRPr>
          </a:p>
          <a:p>
            <a:pPr eaLnBrk="1" hangingPunct="1">
              <a:lnSpc>
                <a:spcPct val="90000"/>
              </a:lnSpc>
              <a:spcBef>
                <a:spcPts val="1000"/>
              </a:spcBef>
              <a:buFont typeface="Arial" panose="020B0604020202020204" pitchFamily="34" charset="0"/>
              <a:buChar char="•"/>
            </a:pPr>
            <a:endParaRPr lang="en-US" altLang="en-US" sz="2000">
              <a:solidFill>
                <a:srgbClr val="000000"/>
              </a:solidFill>
            </a:endParaRPr>
          </a:p>
        </p:txBody>
      </p:sp>
      <p:graphicFrame>
        <p:nvGraphicFramePr>
          <p:cNvPr id="6" name="Table 5"/>
          <p:cNvGraphicFramePr>
            <a:graphicFrameLocks noGrp="1"/>
          </p:cNvGraphicFramePr>
          <p:nvPr/>
        </p:nvGraphicFramePr>
        <p:xfrm>
          <a:off x="838200" y="1346200"/>
          <a:ext cx="10331450" cy="2530475"/>
        </p:xfrm>
        <a:graphic>
          <a:graphicData uri="http://schemas.openxmlformats.org/drawingml/2006/table">
            <a:tbl>
              <a:tblPr/>
              <a:tblGrid>
                <a:gridCol w="10331450"/>
              </a:tblGrid>
              <a:tr h="2530475">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IN" altLang="en-US" sz="1600" b="0" i="0" u="none" strike="noStrike" cap="none" normalizeH="0" baseline="0" smtClean="0">
                          <a:ln>
                            <a:noFill/>
                          </a:ln>
                          <a:solidFill>
                            <a:schemeClr val="tx1"/>
                          </a:solidFill>
                          <a:effectLst/>
                          <a:latin typeface="Calibri" panose="020F0502020204030204" pitchFamily="34" charset="0"/>
                        </a:rPr>
                        <a:t>_spPageContextInfo.siteAbsoluteUrl + '/_api/web/lists/getbytitle('Attachments')/Items?$select=EncodedAbsUrl,Created,FileLeafRef,*&amp;$filter=ID%20eq%20" + Itemid,</a:t>
                      </a:r>
                    </a:p>
                    <a:p>
                      <a:pPr marL="0" marR="0" lvl="0" indent="0" algn="l" defTabSz="914400" rtl="0" eaLnBrk="1" fontAlgn="t" latinLnBrk="0" hangingPunct="1">
                        <a:lnSpc>
                          <a:spcPct val="100000"/>
                        </a:lnSpc>
                        <a:spcBef>
                          <a:spcPct val="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Calibri" panose="020F0502020204030204" pitchFamily="34" charset="0"/>
                      </a:endParaRPr>
                    </a:p>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panose="020F0502020204030204" pitchFamily="34" charset="0"/>
                        </a:rPr>
                        <a:t>Or if list item attachment</a:t>
                      </a:r>
                    </a:p>
                    <a:p>
                      <a:pPr marL="0" marR="0" lvl="0" indent="0" algn="l" defTabSz="914400" rtl="0" eaLnBrk="1" fontAlgn="t" latinLnBrk="0" hangingPunct="1">
                        <a:lnSpc>
                          <a:spcPct val="100000"/>
                        </a:lnSpc>
                        <a:spcBef>
                          <a:spcPct val="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Calibri" panose="020F0502020204030204" pitchFamily="34" charset="0"/>
                      </a:endParaRPr>
                    </a:p>
                    <a:p>
                      <a:pPr marL="0" marR="0" lvl="0" indent="0" algn="l" defTabSz="914400" rtl="0" eaLnBrk="1" fontAlgn="t" latinLnBrk="0" hangingPunct="1">
                        <a:lnSpc>
                          <a:spcPct val="100000"/>
                        </a:lnSpc>
                        <a:spcBef>
                          <a:spcPct val="0"/>
                        </a:spcBef>
                        <a:spcAft>
                          <a:spcPct val="0"/>
                        </a:spcAft>
                        <a:buClrTx/>
                        <a:buSzTx/>
                        <a:buFontTx/>
                        <a:buNone/>
                        <a:tabLst/>
                      </a:pPr>
                      <a:r>
                        <a:rPr kumimoji="0" lang="en-IN" altLang="en-US" sz="1600" b="0" i="0" u="none" strike="noStrike" cap="none" normalizeH="0" baseline="0" smtClean="0">
                          <a:ln>
                            <a:noFill/>
                          </a:ln>
                          <a:solidFill>
                            <a:schemeClr val="tx1"/>
                          </a:solidFill>
                          <a:effectLst/>
                          <a:latin typeface="Calibri" panose="020F0502020204030204" pitchFamily="34" charset="0"/>
                        </a:rPr>
                        <a:t>_spPageContextInfo.siteAbsoluteUrl</a:t>
                      </a:r>
                      <a:r>
                        <a:rPr kumimoji="0" lang="en-US" altLang="en-US" sz="1600" b="0" i="0" u="none" strike="noStrike" cap="none" normalizeH="0" baseline="0" smtClean="0">
                          <a:ln>
                            <a:noFill/>
                          </a:ln>
                          <a:solidFill>
                            <a:schemeClr val="tx1"/>
                          </a:solidFill>
                          <a:effectLst/>
                          <a:latin typeface="Calibri" panose="020F0502020204030204" pitchFamily="34" charset="0"/>
                        </a:rPr>
                        <a:t> + "/_api/web/lists/getbytitle('"+querylistname+"')/items(" + resitemid + ")/AttachmentFiles“</a:t>
                      </a:r>
                      <a:br>
                        <a:rPr kumimoji="0" lang="en-US" altLang="en-US" sz="1600" b="0" i="0" u="none" strike="noStrike" cap="none" normalizeH="0" baseline="0" smtClean="0">
                          <a:ln>
                            <a:noFill/>
                          </a:ln>
                          <a:solidFill>
                            <a:schemeClr val="tx1"/>
                          </a:solidFill>
                          <a:effectLst/>
                          <a:latin typeface="Calibri" panose="020F0502020204030204" pitchFamily="34" charset="0"/>
                        </a:rPr>
                      </a:br>
                      <a:endParaRPr kumimoji="0" lang="en-US" altLang="en-US" sz="1600" b="0" i="0" u="none" strike="noStrike" cap="none" normalizeH="0" baseline="0" smtClean="0">
                        <a:ln>
                          <a:noFill/>
                        </a:ln>
                        <a:solidFill>
                          <a:schemeClr val="tx1"/>
                        </a:solidFill>
                        <a:effectLst/>
                        <a:latin typeface="Calibri" panose="020F0502020204030204" pitchFamily="34" charset="0"/>
                      </a:endParaRPr>
                    </a:p>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panose="020F0502020204030204" pitchFamily="34" charset="0"/>
                        </a:rPr>
                        <a:t>Call: /Lists/</a:t>
                      </a:r>
                      <a:r>
                        <a:rPr kumimoji="0" lang="en-US" altLang="en-US" sz="1600" b="1" i="0" u="none" strike="noStrike" cap="none" normalizeH="0" baseline="0" smtClean="0">
                          <a:ln>
                            <a:noFill/>
                          </a:ln>
                          <a:solidFill>
                            <a:schemeClr val="tx1"/>
                          </a:solidFill>
                          <a:effectLst/>
                          <a:latin typeface="Calibri" panose="020F0502020204030204" pitchFamily="34" charset="0"/>
                        </a:rPr>
                        <a:t>listname</a:t>
                      </a:r>
                      <a:r>
                        <a:rPr kumimoji="0" lang="en-US" altLang="en-US" sz="1600" b="0" i="0" u="none" strike="noStrike" cap="none" normalizeH="0" baseline="0" smtClean="0">
                          <a:ln>
                            <a:noFill/>
                          </a:ln>
                          <a:solidFill>
                            <a:schemeClr val="tx1"/>
                          </a:solidFill>
                          <a:effectLst/>
                          <a:latin typeface="Calibri" panose="020F0502020204030204" pitchFamily="34" charset="0"/>
                        </a:rPr>
                        <a:t>/Attachments/</a:t>
                      </a:r>
                      <a:r>
                        <a:rPr kumimoji="0" lang="en-US" altLang="en-US" sz="1600" b="1" i="0" u="none" strike="noStrike" cap="none" normalizeH="0" baseline="0" smtClean="0">
                          <a:ln>
                            <a:noFill/>
                          </a:ln>
                          <a:solidFill>
                            <a:schemeClr val="tx1"/>
                          </a:solidFill>
                          <a:effectLst/>
                          <a:latin typeface="Calibri" panose="020F0502020204030204" pitchFamily="34" charset="0"/>
                        </a:rPr>
                        <a:t>itemid</a:t>
                      </a:r>
                      <a:r>
                        <a:rPr kumimoji="0" lang="en-US" altLang="en-US" sz="1600" b="0" i="0" u="none" strike="noStrike" cap="none" normalizeH="0" baseline="0" smtClean="0">
                          <a:ln>
                            <a:noFill/>
                          </a:ln>
                          <a:solidFill>
                            <a:schemeClr val="tx1"/>
                          </a:solidFill>
                          <a:effectLst/>
                          <a:latin typeface="Calibri" panose="020F0502020204030204" pitchFamily="34" charset="0"/>
                        </a:rPr>
                        <a:t>/"+data.d.results[i].</a:t>
                      </a:r>
                      <a:r>
                        <a:rPr kumimoji="0" lang="en-US" altLang="en-US" sz="1600" b="1" i="0" u="none" strike="noStrike" cap="none" normalizeH="0" baseline="0" smtClean="0">
                          <a:ln>
                            <a:noFill/>
                          </a:ln>
                          <a:solidFill>
                            <a:schemeClr val="tx1"/>
                          </a:solidFill>
                          <a:effectLst/>
                          <a:latin typeface="Calibri" panose="020F0502020204030204" pitchFamily="34" charset="0"/>
                        </a:rPr>
                        <a:t>FileName</a:t>
                      </a:r>
                    </a:p>
                  </a:txBody>
                  <a:tcPr marL="91443" marR="91443" marT="45787" marB="45787" horzOverflow="overflow">
                    <a:lnL>
                      <a:noFill/>
                    </a:lnL>
                    <a:lnR>
                      <a:noFill/>
                    </a:lnR>
                    <a:lnT>
                      <a:noFill/>
                    </a:lnT>
                    <a:lnB>
                      <a:noFill/>
                    </a:lnB>
                    <a:lnTlToBr>
                      <a:noFill/>
                    </a:lnTlToBr>
                    <a:lnBlToTr>
                      <a:noFill/>
                    </a:lnBlToTr>
                    <a:solidFill>
                      <a:srgbClr val="FDFDFD"/>
                    </a:solidFill>
                  </a:tcPr>
                </a:tc>
              </a:tr>
            </a:tbl>
          </a:graphicData>
        </a:graphic>
      </p:graphicFrame>
      <p:sp>
        <p:nvSpPr>
          <p:cNvPr id="25606" name="Content Placeholder 2"/>
          <p:cNvSpPr txBox="1">
            <a:spLocks/>
          </p:cNvSpPr>
          <p:nvPr/>
        </p:nvSpPr>
        <p:spPr bwMode="auto">
          <a:xfrm>
            <a:off x="838200" y="4257675"/>
            <a:ext cx="10515600" cy="436563"/>
          </a:xfrm>
          <a:prstGeom prst="rect">
            <a:avLst/>
          </a:prstGeom>
          <a:solidFill>
            <a:schemeClr val="accent5">
              <a:lumMod val="50000"/>
            </a:schemeClr>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spcBef>
                <a:spcPts val="1000"/>
              </a:spcBef>
              <a:buFont typeface="Arial" panose="020B0604020202020204" pitchFamily="34" charset="0"/>
              <a:buNone/>
            </a:pPr>
            <a:r>
              <a:rPr lang="en-US" altLang="en-US" sz="2400" b="1">
                <a:solidFill>
                  <a:schemeClr val="bg1"/>
                </a:solidFill>
              </a:rPr>
              <a:t>REST API – Get user properties (Siteuserinfo list)</a:t>
            </a:r>
            <a:endParaRPr lang="en-IN" altLang="en-US" sz="2400" b="1">
              <a:solidFill>
                <a:schemeClr val="bg1"/>
              </a:solidFill>
            </a:endParaRPr>
          </a:p>
        </p:txBody>
      </p:sp>
      <p:graphicFrame>
        <p:nvGraphicFramePr>
          <p:cNvPr id="7" name="Table 6"/>
          <p:cNvGraphicFramePr>
            <a:graphicFrameLocks noGrp="1"/>
          </p:cNvGraphicFramePr>
          <p:nvPr/>
        </p:nvGraphicFramePr>
        <p:xfrm>
          <a:off x="838200" y="4972050"/>
          <a:ext cx="10355263" cy="1311275"/>
        </p:xfrm>
        <a:graphic>
          <a:graphicData uri="http://schemas.openxmlformats.org/drawingml/2006/table">
            <a:tbl>
              <a:tblPr/>
              <a:tblGrid>
                <a:gridCol w="10355263"/>
              </a:tblGrid>
              <a:tr h="1311275">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IN" altLang="en-US" sz="1600" b="0" i="0" u="none" strike="noStrike" cap="none" normalizeH="0" baseline="0" smtClean="0">
                          <a:ln>
                            <a:noFill/>
                          </a:ln>
                          <a:solidFill>
                            <a:schemeClr val="tx1"/>
                          </a:solidFill>
                          <a:effectLst/>
                          <a:latin typeface="Calibri" panose="020F0502020204030204" pitchFamily="34" charset="0"/>
                        </a:rPr>
                        <a:t>url: _spPageContextInfo.siteAbsoluteUrl + '/_api/Web/GetUserById('+id+')‘</a:t>
                      </a:r>
                    </a:p>
                    <a:p>
                      <a:pPr marL="0" marR="0" lvl="0" indent="0" algn="l" defTabSz="914400" rtl="0" eaLnBrk="1" fontAlgn="t" latinLnBrk="0" hangingPunct="1">
                        <a:lnSpc>
                          <a:spcPct val="100000"/>
                        </a:lnSpc>
                        <a:spcBef>
                          <a:spcPct val="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Calibri" panose="020F0502020204030204" pitchFamily="34" charset="0"/>
                      </a:endParaRPr>
                    </a:p>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panose="020F0502020204030204" pitchFamily="34" charset="0"/>
                        </a:rPr>
                        <a:t>Or if no id is presen</a:t>
                      </a:r>
                      <a:r>
                        <a:rPr kumimoji="0" lang="en-IN" altLang="en-US" sz="1600" b="0" i="0" u="none" strike="noStrike" cap="none" normalizeH="0" baseline="0" smtClean="0">
                          <a:ln>
                            <a:noFill/>
                          </a:ln>
                          <a:solidFill>
                            <a:schemeClr val="tx1"/>
                          </a:solidFill>
                          <a:effectLst/>
                          <a:latin typeface="Calibri" panose="020F0502020204030204" pitchFamily="34" charset="0"/>
                        </a:rPr>
                        <a:t>t</a:t>
                      </a:r>
                    </a:p>
                    <a:p>
                      <a:pPr marL="0" marR="0" lvl="0" indent="0" algn="l" defTabSz="914400" rtl="0" eaLnBrk="1" fontAlgn="t" latinLnBrk="0" hangingPunct="1">
                        <a:lnSpc>
                          <a:spcPct val="100000"/>
                        </a:lnSpc>
                        <a:spcBef>
                          <a:spcPct val="0"/>
                        </a:spcBef>
                        <a:spcAft>
                          <a:spcPct val="0"/>
                        </a:spcAft>
                        <a:buClrTx/>
                        <a:buSzTx/>
                        <a:buFontTx/>
                        <a:buNone/>
                        <a:tabLst/>
                      </a:pPr>
                      <a:endParaRPr kumimoji="0" lang="en-US" altLang="en-US" sz="1600" b="0" i="0" u="none" strike="noStrike" cap="none" normalizeH="0" baseline="0" smtClean="0">
                        <a:ln>
                          <a:noFill/>
                        </a:ln>
                        <a:solidFill>
                          <a:schemeClr val="tx1"/>
                        </a:solidFill>
                        <a:effectLst/>
                        <a:latin typeface="Calibri" panose="020F0502020204030204" pitchFamily="34" charset="0"/>
                      </a:endParaRPr>
                    </a:p>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alibri" panose="020F0502020204030204" pitchFamily="34" charset="0"/>
                        </a:rPr>
                        <a:t>url: </a:t>
                      </a:r>
                      <a:r>
                        <a:rPr kumimoji="0" lang="en-IN" altLang="en-US" sz="1600" b="0" i="0" u="none" strike="noStrike" cap="none" normalizeH="0" baseline="0" smtClean="0">
                          <a:ln>
                            <a:noFill/>
                          </a:ln>
                          <a:solidFill>
                            <a:schemeClr val="tx1"/>
                          </a:solidFill>
                          <a:effectLst/>
                          <a:latin typeface="Calibri" panose="020F0502020204030204" pitchFamily="34" charset="0"/>
                        </a:rPr>
                        <a:t>_spPageContextInfo.siteAbsoluteUrl</a:t>
                      </a:r>
                      <a:r>
                        <a:rPr kumimoji="0" lang="en-US" altLang="en-US" sz="1600" b="0" i="0" u="none" strike="noStrike" cap="none" normalizeH="0" baseline="0" smtClean="0">
                          <a:ln>
                            <a:noFill/>
                          </a:ln>
                          <a:solidFill>
                            <a:schemeClr val="tx1"/>
                          </a:solidFill>
                          <a:effectLst/>
                          <a:latin typeface="Calibri" panose="020F0502020204030204" pitchFamily="34" charset="0"/>
                        </a:rPr>
                        <a:t> + "/_api/web/siteusers(@v)?@v='" + encodeURIComponent(accountName) + "'",</a:t>
                      </a:r>
                    </a:p>
                  </a:txBody>
                  <a:tcPr marL="91438" marR="91438" marT="45796" marB="45796" horzOverflow="overflow">
                    <a:lnL>
                      <a:noFill/>
                    </a:lnL>
                    <a:lnR>
                      <a:noFill/>
                    </a:lnR>
                    <a:lnT>
                      <a:noFill/>
                    </a:lnT>
                    <a:lnB>
                      <a:noFill/>
                    </a:lnB>
                    <a:lnTlToBr>
                      <a:noFill/>
                    </a:lnTlToBr>
                    <a:lnBlToTr>
                      <a:noFill/>
                    </a:lnBlToTr>
                    <a:solidFill>
                      <a:srgbClr val="FDFDFD"/>
                    </a:solidFill>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1"/>
          </p:nvPr>
        </p:nvSpPr>
        <p:spPr>
          <a:xfrm>
            <a:off x="838200" y="493713"/>
            <a:ext cx="10515600" cy="436562"/>
          </a:xfrm>
        </p:spPr>
        <p:txBody>
          <a:bodyPr/>
          <a:lstStyle/>
          <a:p>
            <a:pPr marL="0" indent="0" eaLnBrk="1" hangingPunct="1">
              <a:buFont typeface="Arial" panose="020B0604020202020204" pitchFamily="34" charset="0"/>
              <a:buNone/>
            </a:pPr>
            <a:r>
              <a:rPr lang="en-US" altLang="en-US" sz="2400" b="1" smtClean="0">
                <a:solidFill>
                  <a:schemeClr val="bg1"/>
                </a:solidFill>
              </a:rPr>
              <a:t>REST API – People Manager</a:t>
            </a:r>
            <a:endParaRPr lang="en-IN" altLang="en-US" sz="2400" b="1" smtClean="0">
              <a:solidFill>
                <a:schemeClr val="bg1"/>
              </a:solidFill>
            </a:endParaRPr>
          </a:p>
        </p:txBody>
      </p:sp>
      <p:sp>
        <p:nvSpPr>
          <p:cNvPr id="4" name="Content Placeholder 2"/>
          <p:cNvSpPr txBox="1">
            <a:spLocks/>
          </p:cNvSpPr>
          <p:nvPr/>
        </p:nvSpPr>
        <p:spPr>
          <a:xfrm>
            <a:off x="838200" y="1392238"/>
            <a:ext cx="10515600" cy="4684712"/>
          </a:xfrm>
          <a:prstGeom prst="rect">
            <a:avLst/>
          </a:prstGeom>
        </p:spPr>
        <p:txBody>
          <a:bodyPr>
            <a:norm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spcBef>
                <a:spcPts val="1000"/>
              </a:spcBef>
              <a:buFont typeface="Arial" panose="020B0604020202020204" pitchFamily="34" charset="0"/>
              <a:buNone/>
            </a:pPr>
            <a:r>
              <a:rPr lang="en-IN" altLang="en-US" sz="2000" b="1">
                <a:solidFill>
                  <a:srgbClr val="000000"/>
                </a:solidFill>
              </a:rPr>
              <a:t/>
            </a:r>
            <a:br>
              <a:rPr lang="en-IN" altLang="en-US" sz="2000" b="1">
                <a:solidFill>
                  <a:srgbClr val="000000"/>
                </a:solidFill>
              </a:rPr>
            </a:br>
            <a:endParaRPr lang="en-US" altLang="en-US" sz="2000">
              <a:solidFill>
                <a:srgbClr val="000000"/>
              </a:solidFill>
            </a:endParaRPr>
          </a:p>
          <a:p>
            <a:pPr eaLnBrk="1" hangingPunct="1">
              <a:lnSpc>
                <a:spcPct val="90000"/>
              </a:lnSpc>
              <a:spcBef>
                <a:spcPts val="1000"/>
              </a:spcBef>
              <a:buFont typeface="Arial" panose="020B0604020202020204" pitchFamily="34" charset="0"/>
              <a:buNone/>
            </a:pPr>
            <a:endParaRPr lang="en-US" altLang="en-US" sz="2000">
              <a:solidFill>
                <a:srgbClr val="000000"/>
              </a:solidFill>
            </a:endParaRPr>
          </a:p>
          <a:p>
            <a:pPr eaLnBrk="1" hangingPunct="1">
              <a:lnSpc>
                <a:spcPct val="90000"/>
              </a:lnSpc>
              <a:spcBef>
                <a:spcPts val="1000"/>
              </a:spcBef>
              <a:buFont typeface="Arial" panose="020B0604020202020204" pitchFamily="34" charset="0"/>
              <a:buNone/>
            </a:pPr>
            <a:endParaRPr lang="en-US" altLang="en-US" sz="2000">
              <a:solidFill>
                <a:srgbClr val="000000"/>
              </a:solidFill>
            </a:endParaRPr>
          </a:p>
          <a:p>
            <a:pPr eaLnBrk="1" hangingPunct="1">
              <a:lnSpc>
                <a:spcPct val="90000"/>
              </a:lnSpc>
              <a:spcBef>
                <a:spcPts val="1000"/>
              </a:spcBef>
              <a:buFont typeface="Arial" panose="020B0604020202020204" pitchFamily="34" charset="0"/>
              <a:buChar char="•"/>
            </a:pPr>
            <a:endParaRPr lang="en-US" altLang="en-US" sz="2000">
              <a:solidFill>
                <a:srgbClr val="000000"/>
              </a:solidFill>
            </a:endParaRPr>
          </a:p>
        </p:txBody>
      </p:sp>
      <p:graphicFrame>
        <p:nvGraphicFramePr>
          <p:cNvPr id="6" name="Table 5"/>
          <p:cNvGraphicFramePr>
            <a:graphicFrameLocks noGrp="1"/>
          </p:cNvGraphicFramePr>
          <p:nvPr/>
        </p:nvGraphicFramePr>
        <p:xfrm>
          <a:off x="838200" y="1392238"/>
          <a:ext cx="10331450" cy="954088"/>
        </p:xfrm>
        <a:graphic>
          <a:graphicData uri="http://schemas.openxmlformats.org/drawingml/2006/table">
            <a:tbl>
              <a:tblPr/>
              <a:tblGrid>
                <a:gridCol w="10331450"/>
              </a:tblGrid>
              <a:tr h="954088">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endParaRPr kumimoji="0" lang="en-US" altLang="en-US" sz="1600" b="1" i="0" u="none" strike="noStrike" cap="none" normalizeH="0" baseline="0" smtClean="0">
                        <a:ln>
                          <a:noFill/>
                        </a:ln>
                        <a:solidFill>
                          <a:schemeClr val="tx1"/>
                        </a:solidFill>
                        <a:effectLst/>
                        <a:latin typeface="Calibri" panose="020F0502020204030204" pitchFamily="34" charset="0"/>
                      </a:endParaRPr>
                    </a:p>
                  </a:txBody>
                  <a:tcPr marL="91443" marR="91443" marT="45764" marB="45764" horzOverflow="overflow">
                    <a:lnL>
                      <a:noFill/>
                    </a:lnL>
                    <a:lnR>
                      <a:noFill/>
                    </a:lnR>
                    <a:lnT>
                      <a:noFill/>
                    </a:lnT>
                    <a:lnB>
                      <a:noFill/>
                    </a:lnB>
                    <a:lnTlToBr>
                      <a:noFill/>
                    </a:lnTlToBr>
                    <a:lnBlToTr>
                      <a:noFill/>
                    </a:lnBlToTr>
                    <a:solidFill>
                      <a:srgbClr val="FDFDFD"/>
                    </a:solidFill>
                  </a:tcPr>
                </a:tc>
              </a:tr>
            </a:tbl>
          </a:graphicData>
        </a:graphic>
      </p:graphicFrame>
      <p:graphicFrame>
        <p:nvGraphicFramePr>
          <p:cNvPr id="3" name="Table 2"/>
          <p:cNvGraphicFramePr>
            <a:graphicFrameLocks noGrp="1"/>
          </p:cNvGraphicFramePr>
          <p:nvPr/>
        </p:nvGraphicFramePr>
        <p:xfrm>
          <a:off x="949325" y="1296988"/>
          <a:ext cx="6670675" cy="4846404"/>
        </p:xfrm>
        <a:graphic>
          <a:graphicData uri="http://schemas.openxmlformats.org/drawingml/2006/table">
            <a:tbl>
              <a:tblPr/>
              <a:tblGrid>
                <a:gridCol w="1457325"/>
                <a:gridCol w="1144588"/>
                <a:gridCol w="4068762"/>
              </a:tblGrid>
              <a:tr h="457200">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panose="020F0502020204030204" pitchFamily="34" charset="0"/>
                        </a:rPr>
                        <a:t>Functionality</a:t>
                      </a:r>
                      <a:endParaRPr kumimoji="0" lang="en-IN" altLang="en-US" sz="1800" b="1" i="0" u="none" strike="noStrike" cap="none" normalizeH="0" baseline="0" smtClean="0">
                        <a:ln>
                          <a:noFill/>
                        </a:ln>
                        <a:solidFill>
                          <a:srgbClr val="FFFFFF"/>
                        </a:solidFill>
                        <a:effectLst/>
                        <a:latin typeface="Calibri" panose="020F0502020204030204" pitchFamily="34" charset="0"/>
                      </a:endParaRPr>
                    </a:p>
                  </a:txBody>
                  <a:tcPr marL="91449" marR="91449"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panose="020F0502020204030204" pitchFamily="34" charset="0"/>
                        </a:rPr>
                        <a:t>Method</a:t>
                      </a:r>
                      <a:endParaRPr kumimoji="0" lang="en-IN" altLang="en-US" sz="1800" b="1" i="0" u="none" strike="noStrike" cap="none" normalizeH="0" baseline="0" smtClean="0">
                        <a:ln>
                          <a:noFill/>
                        </a:ln>
                        <a:solidFill>
                          <a:srgbClr val="FFFFFF"/>
                        </a:solidFill>
                        <a:effectLst/>
                        <a:latin typeface="Calibri" panose="020F0502020204030204" pitchFamily="34" charset="0"/>
                      </a:endParaRPr>
                    </a:p>
                  </a:txBody>
                  <a:tcPr marL="91449" marR="91449"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panose="020F0502020204030204" pitchFamily="34" charset="0"/>
                        </a:rPr>
                        <a:t>Url</a:t>
                      </a:r>
                      <a:endParaRPr kumimoji="0" lang="en-IN" altLang="en-US" sz="1800" b="1" i="0" u="none" strike="noStrike" cap="none" normalizeH="0" baseline="0" smtClean="0">
                        <a:ln>
                          <a:noFill/>
                        </a:ln>
                        <a:solidFill>
                          <a:srgbClr val="FFFFFF"/>
                        </a:solidFill>
                        <a:effectLst/>
                        <a:latin typeface="Calibri" panose="020F0502020204030204" pitchFamily="34" charset="0"/>
                      </a:endParaRPr>
                    </a:p>
                  </a:txBody>
                  <a:tcPr marL="91449" marR="91449"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39763">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anose="020F0502020204030204" pitchFamily="34" charset="0"/>
                        </a:rPr>
                        <a:t>Get My Followers</a:t>
                      </a:r>
                      <a:endParaRPr kumimoji="0" lang="en-IN" altLang="en-US" sz="1800" b="0" i="0" u="none" strike="noStrike" cap="none" normalizeH="0" baseline="0" smtClean="0">
                        <a:ln>
                          <a:noFill/>
                        </a:ln>
                        <a:solidFill>
                          <a:srgbClr val="000000"/>
                        </a:solidFill>
                        <a:effectLst/>
                        <a:latin typeface="Calibri" panose="020F0502020204030204" pitchFamily="34" charset="0"/>
                      </a:endParaRPr>
                    </a:p>
                  </a:txBody>
                  <a:tcPr marL="91449" marR="91449"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anose="020F0502020204030204" pitchFamily="34" charset="0"/>
                        </a:rPr>
                        <a:t>GET</a:t>
                      </a:r>
                      <a:endParaRPr kumimoji="0" lang="en-IN" altLang="en-US" sz="1800" b="0" i="0" u="none" strike="noStrike" cap="none" normalizeH="0" baseline="0" smtClean="0">
                        <a:ln>
                          <a:noFill/>
                        </a:ln>
                        <a:solidFill>
                          <a:srgbClr val="000000"/>
                        </a:solidFill>
                        <a:effectLst/>
                        <a:latin typeface="Calibri" panose="020F0502020204030204" pitchFamily="34" charset="0"/>
                      </a:endParaRPr>
                    </a:p>
                  </a:txBody>
                  <a:tcPr marL="91449" marR="91449"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800" b="0" i="0" u="none" strike="noStrike" cap="none" normalizeH="0" baseline="0" smtClean="0">
                          <a:ln>
                            <a:noFill/>
                          </a:ln>
                          <a:solidFill>
                            <a:srgbClr val="000000"/>
                          </a:solidFill>
                          <a:effectLst/>
                          <a:latin typeface="Calibri" panose="020F0502020204030204" pitchFamily="34" charset="0"/>
                        </a:rPr>
                        <a:t>/_api/SP.UserProfiles.PeopleManager/getmyfollowers</a:t>
                      </a:r>
                    </a:p>
                  </a:txBody>
                  <a:tcPr marL="91449" marR="91449"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r>
              <a:tr h="639763">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anose="020F0502020204030204" pitchFamily="34" charset="0"/>
                        </a:rPr>
                        <a:t>Am I following</a:t>
                      </a:r>
                      <a:endParaRPr kumimoji="0" lang="en-IN" altLang="en-US" sz="1800" b="0" i="0" u="none" strike="noStrike" cap="none" normalizeH="0" baseline="0" smtClean="0">
                        <a:ln>
                          <a:noFill/>
                        </a:ln>
                        <a:solidFill>
                          <a:srgbClr val="000000"/>
                        </a:solidFill>
                        <a:effectLst/>
                        <a:latin typeface="Calibri" panose="020F0502020204030204" pitchFamily="34" charset="0"/>
                      </a:endParaRPr>
                    </a:p>
                  </a:txBody>
                  <a:tcPr marL="91449" marR="91449"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anose="020F0502020204030204" pitchFamily="34" charset="0"/>
                        </a:rPr>
                        <a:t>GET</a:t>
                      </a:r>
                      <a:endParaRPr kumimoji="0" lang="en-IN" altLang="en-US" sz="1800" b="0" i="0" u="none" strike="noStrike" cap="none" normalizeH="0" baseline="0" smtClean="0">
                        <a:ln>
                          <a:noFill/>
                        </a:ln>
                        <a:solidFill>
                          <a:srgbClr val="000000"/>
                        </a:solidFill>
                        <a:effectLst/>
                        <a:latin typeface="Calibri" panose="020F0502020204030204" pitchFamily="34" charset="0"/>
                      </a:endParaRPr>
                    </a:p>
                  </a:txBody>
                  <a:tcPr marL="91449" marR="91449"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800" b="0" i="0" u="none" strike="noStrike" cap="none" normalizeH="0" baseline="0" smtClean="0">
                          <a:ln>
                            <a:noFill/>
                          </a:ln>
                          <a:solidFill>
                            <a:srgbClr val="000000"/>
                          </a:solidFill>
                          <a:effectLst/>
                          <a:latin typeface="Calibri" panose="020F0502020204030204" pitchFamily="34" charset="0"/>
                        </a:rPr>
                        <a:t>/_api/SP.UserProfiles.PeopleManager/amifollowing(@v)?@v='" + targetUser + "'</a:t>
                      </a:r>
                    </a:p>
                  </a:txBody>
                  <a:tcPr marL="91449" marR="91449"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r>
              <a:tr h="639763">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anose="020F0502020204030204" pitchFamily="34" charset="0"/>
                        </a:rPr>
                        <a:t>Follow</a:t>
                      </a:r>
                      <a:endParaRPr kumimoji="0" lang="en-IN" altLang="en-US" sz="1800" b="0" i="0" u="none" strike="noStrike" cap="none" normalizeH="0" baseline="0" smtClean="0">
                        <a:ln>
                          <a:noFill/>
                        </a:ln>
                        <a:solidFill>
                          <a:srgbClr val="000000"/>
                        </a:solidFill>
                        <a:effectLst/>
                        <a:latin typeface="Calibri" panose="020F0502020204030204" pitchFamily="34" charset="0"/>
                      </a:endParaRPr>
                    </a:p>
                  </a:txBody>
                  <a:tcPr marL="91449" marR="91449"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800" b="0" i="0" u="none" strike="noStrike" cap="none" normalizeH="0" baseline="0" smtClean="0">
                          <a:ln>
                            <a:noFill/>
                          </a:ln>
                          <a:solidFill>
                            <a:srgbClr val="000000"/>
                          </a:solidFill>
                          <a:effectLst/>
                          <a:latin typeface="Calibri" panose="020F0502020204030204" pitchFamily="34" charset="0"/>
                        </a:rPr>
                        <a:t>POST</a:t>
                      </a:r>
                    </a:p>
                  </a:txBody>
                  <a:tcPr marL="91449" marR="91449"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800" b="0" i="0" u="none" strike="noStrike" cap="none" normalizeH="0" baseline="0" smtClean="0">
                          <a:ln>
                            <a:noFill/>
                          </a:ln>
                          <a:solidFill>
                            <a:srgbClr val="000000"/>
                          </a:solidFill>
                          <a:effectLst/>
                          <a:latin typeface="Calibri" panose="020F0502020204030204" pitchFamily="34" charset="0"/>
                        </a:rPr>
                        <a:t>/_api/SP.UserProfiles.PeopleManager/follow(@v)?@v='" + targetUser + "'</a:t>
                      </a:r>
                    </a:p>
                  </a:txBody>
                  <a:tcPr marL="91449" marR="91449"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r>
              <a:tr h="639763">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anose="020F0502020204030204" pitchFamily="34" charset="0"/>
                        </a:rPr>
                        <a:t>Un follow</a:t>
                      </a:r>
                      <a:endParaRPr kumimoji="0" lang="en-IN" altLang="en-US" sz="1800" b="0" i="0" u="none" strike="noStrike" cap="none" normalizeH="0" baseline="0" smtClean="0">
                        <a:ln>
                          <a:noFill/>
                        </a:ln>
                        <a:solidFill>
                          <a:srgbClr val="000000"/>
                        </a:solidFill>
                        <a:effectLst/>
                        <a:latin typeface="Calibri" panose="020F0502020204030204" pitchFamily="34" charset="0"/>
                      </a:endParaRPr>
                    </a:p>
                  </a:txBody>
                  <a:tcPr marL="91449" marR="91449"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800" b="0" i="0" u="none" strike="noStrike" cap="none" normalizeH="0" baseline="0" smtClean="0">
                          <a:ln>
                            <a:noFill/>
                          </a:ln>
                          <a:solidFill>
                            <a:srgbClr val="000000"/>
                          </a:solidFill>
                          <a:effectLst/>
                          <a:latin typeface="Calibri" panose="020F0502020204030204" pitchFamily="34" charset="0"/>
                        </a:rPr>
                        <a:t>POST</a:t>
                      </a:r>
                    </a:p>
                  </a:txBody>
                  <a:tcPr marL="91449" marR="91449"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800" b="0" i="0" u="none" strike="noStrike" cap="none" normalizeH="0" baseline="0" smtClean="0">
                          <a:ln>
                            <a:noFill/>
                          </a:ln>
                          <a:solidFill>
                            <a:srgbClr val="000000"/>
                          </a:solidFill>
                          <a:effectLst/>
                          <a:latin typeface="Calibri" panose="020F0502020204030204" pitchFamily="34" charset="0"/>
                        </a:rPr>
                        <a:t>/_api/SP.UserProfiles.PeopleManager/stopfollowing(@v)?@v='" + targetUser + "'</a:t>
                      </a:r>
                    </a:p>
                  </a:txBody>
                  <a:tcPr marL="91449" marR="91449"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r>
              <a:tr h="914400">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anose="020F0502020204030204" pitchFamily="34" charset="0"/>
                        </a:rPr>
                        <a:t>Get people followed by me</a:t>
                      </a:r>
                      <a:endParaRPr kumimoji="0" lang="en-IN" altLang="en-US" sz="1800" b="0" i="0" u="none" strike="noStrike" cap="none" normalizeH="0" baseline="0" smtClean="0">
                        <a:ln>
                          <a:noFill/>
                        </a:ln>
                        <a:solidFill>
                          <a:srgbClr val="000000"/>
                        </a:solidFill>
                        <a:effectLst/>
                        <a:latin typeface="Calibri" panose="020F0502020204030204" pitchFamily="34" charset="0"/>
                      </a:endParaRPr>
                    </a:p>
                  </a:txBody>
                  <a:tcPr marL="91449" marR="91449"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800" b="0" i="0" u="none" strike="noStrike" cap="none" normalizeH="0" baseline="0" smtClean="0">
                          <a:ln>
                            <a:noFill/>
                          </a:ln>
                          <a:solidFill>
                            <a:srgbClr val="000000"/>
                          </a:solidFill>
                          <a:effectLst/>
                          <a:latin typeface="Calibri" panose="020F0502020204030204" pitchFamily="34" charset="0"/>
                        </a:rPr>
                        <a:t>GET</a:t>
                      </a:r>
                    </a:p>
                  </a:txBody>
                  <a:tcPr marL="91449" marR="91449"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800" b="0" i="0" u="none" strike="noStrike" cap="none" normalizeH="0" baseline="0" smtClean="0">
                          <a:ln>
                            <a:noFill/>
                          </a:ln>
                          <a:solidFill>
                            <a:srgbClr val="000000"/>
                          </a:solidFill>
                          <a:effectLst/>
                          <a:latin typeface="Calibri" panose="020F0502020204030204" pitchFamily="34" charset="0"/>
                        </a:rPr>
                        <a:t>/_api/SP.UserProfiles.PeopleManager/getpeoplefollowedbyme'</a:t>
                      </a:r>
                    </a:p>
                  </a:txBody>
                  <a:tcPr marL="91449" marR="91449"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r>
              <a:tr h="914400">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anose="020F0502020204030204" pitchFamily="34" charset="0"/>
                        </a:rPr>
                        <a:t>Getuser properties</a:t>
                      </a:r>
                      <a:endParaRPr kumimoji="0" lang="en-IN" altLang="en-US" sz="1800" b="0" i="0" u="none" strike="noStrike" cap="none" normalizeH="0" baseline="0" smtClean="0">
                        <a:ln>
                          <a:noFill/>
                        </a:ln>
                        <a:solidFill>
                          <a:srgbClr val="000000"/>
                        </a:solidFill>
                        <a:effectLst/>
                        <a:latin typeface="Calibri" panose="020F0502020204030204" pitchFamily="34" charset="0"/>
                      </a:endParaRPr>
                    </a:p>
                  </a:txBody>
                  <a:tcPr marL="91449" marR="91449"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800" b="0" i="0" u="none" strike="noStrike" cap="none" normalizeH="0" baseline="0" smtClean="0">
                          <a:ln>
                            <a:noFill/>
                          </a:ln>
                          <a:solidFill>
                            <a:srgbClr val="000000"/>
                          </a:solidFill>
                          <a:effectLst/>
                          <a:latin typeface="Calibri" panose="020F0502020204030204" pitchFamily="34" charset="0"/>
                        </a:rPr>
                        <a:t>GET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IN" altLang="en-US" sz="1800" b="0" i="0" u="none" strike="noStrike" cap="none" normalizeH="0" baseline="0" smtClean="0">
                        <a:ln>
                          <a:noFill/>
                        </a:ln>
                        <a:solidFill>
                          <a:srgbClr val="000000"/>
                        </a:solidFill>
                        <a:effectLst/>
                        <a:latin typeface="Calibri" panose="020F0502020204030204" pitchFamily="34" charset="0"/>
                      </a:endParaRPr>
                    </a:p>
                  </a:txBody>
                  <a:tcPr marL="91449" marR="91449"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800" b="0" i="0" u="none" strike="noStrike" cap="none" normalizeH="0" baseline="0" smtClean="0">
                          <a:ln>
                            <a:noFill/>
                          </a:ln>
                          <a:solidFill>
                            <a:srgbClr val="000000"/>
                          </a:solidFill>
                          <a:effectLst/>
                          <a:latin typeface="Calibri" panose="020F0502020204030204" pitchFamily="34" charset="0"/>
                        </a:rPr>
                        <a:t>/_api/SP.UserProfiles.PeopleManager/GetPropertiesFor(accountName=@v)?@v='" + targetUser + "'</a:t>
                      </a:r>
                    </a:p>
                  </a:txBody>
                  <a:tcPr marL="91449" marR="91449"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r>
            </a:tbl>
          </a:graphicData>
        </a:graphic>
      </p:graphicFrame>
      <p:pic>
        <p:nvPicPr>
          <p:cNvPr id="5" name="Picture 4"/>
          <p:cNvPicPr>
            <a:picLocks noChangeAspect="1"/>
          </p:cNvPicPr>
          <p:nvPr/>
        </p:nvPicPr>
        <p:blipFill rotWithShape="1">
          <a:blip r:embed="rId2"/>
          <a:srcRect l="75375" t="14667" r="4125" b="10444"/>
          <a:stretch/>
        </p:blipFill>
        <p:spPr>
          <a:xfrm>
            <a:off x="7772400" y="1166813"/>
            <a:ext cx="2498725" cy="5135562"/>
          </a:xfrm>
          <a:prstGeom prst="rect">
            <a:avLst/>
          </a:prstGeom>
          <a:effectLst>
            <a:outerShdw blurRad="50800" dist="38100" dir="2700000" algn="tl" rotWithShape="0">
              <a:prstClr val="black">
                <a:alpha val="40000"/>
              </a:prstClr>
            </a:outerShdw>
          </a:effectLst>
        </p:spPr>
      </p:pic>
      <p:pic>
        <p:nvPicPr>
          <p:cNvPr id="7" name="Picture 6"/>
          <p:cNvPicPr>
            <a:picLocks noChangeAspect="1"/>
          </p:cNvPicPr>
          <p:nvPr/>
        </p:nvPicPr>
        <p:blipFill rotWithShape="1">
          <a:blip r:embed="rId3"/>
          <a:srcRect l="74875" t="31778" r="3750" b="28000"/>
          <a:stretch/>
        </p:blipFill>
        <p:spPr>
          <a:xfrm>
            <a:off x="9509125" y="3317875"/>
            <a:ext cx="2606675" cy="2759075"/>
          </a:xfrm>
          <a:prstGeom prst="rect">
            <a:avLst/>
          </a:prstGeom>
          <a:ln>
            <a:solidFill>
              <a:schemeClr val="accent1"/>
            </a:solidFill>
          </a:ln>
          <a:effectLst>
            <a:outerShdw blurRad="50800" dist="38100" dir="2700000" algn="tl" rotWithShape="0">
              <a:prstClr val="black">
                <a:alpha val="40000"/>
              </a:prstClr>
            </a:outerShdw>
          </a:effectLst>
        </p:spPr>
      </p:pic>
      <p:pic>
        <p:nvPicPr>
          <p:cNvPr id="8" name="Picture 7"/>
          <p:cNvPicPr>
            <a:picLocks noChangeAspect="1"/>
          </p:cNvPicPr>
          <p:nvPr/>
        </p:nvPicPr>
        <p:blipFill rotWithShape="1">
          <a:blip r:embed="rId4"/>
          <a:srcRect l="7252" t="16890" r="29749" b="7333"/>
          <a:stretch/>
        </p:blipFill>
        <p:spPr>
          <a:xfrm>
            <a:off x="8035925" y="1392238"/>
            <a:ext cx="3973513" cy="2687637"/>
          </a:xfrm>
          <a:prstGeom prst="rect">
            <a:avLst/>
          </a:prstGeom>
          <a:ln>
            <a:solidFill>
              <a:schemeClr val="accent1"/>
            </a:solidFill>
          </a:ln>
          <a:effectLst>
            <a:outerShdw blurRad="50800" dist="38100" dir="2700000" algn="tl" rotWithShape="0">
              <a:prstClr val="black">
                <a:alpha val="40000"/>
              </a:prstClr>
            </a:outerShdw>
          </a:effectLst>
        </p:spPr>
      </p:pic>
      <p:sp>
        <p:nvSpPr>
          <p:cNvPr id="10" name="Footer Placeholder 9"/>
          <p:cNvSpPr>
            <a:spLocks noGrp="1"/>
          </p:cNvSpPr>
          <p:nvPr>
            <p:ph type="ftr" sz="quarter" idx="4294967295"/>
          </p:nvPr>
        </p:nvSpPr>
        <p:spPr>
          <a:xfrm>
            <a:off x="4038600" y="6356350"/>
            <a:ext cx="4114800" cy="365125"/>
          </a:xfrm>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a:solidFill>
                  <a:srgbClr val="898989"/>
                </a:solidFill>
              </a:rPr>
              <a:t>SharePoint </a:t>
            </a:r>
            <a:r>
              <a:rPr lang="en-US" altLang="en-US" dirty="0" err="1" smtClean="0">
                <a:solidFill>
                  <a:srgbClr val="898989"/>
                </a:solidFill>
              </a:rPr>
              <a:t>Developent</a:t>
            </a:r>
            <a:r>
              <a:rPr lang="en-US" altLang="en-US" dirty="0" smtClean="0">
                <a:solidFill>
                  <a:srgbClr val="898989"/>
                </a:solidFill>
              </a:rPr>
              <a:t> </a:t>
            </a:r>
            <a:r>
              <a:rPr lang="en-US" altLang="en-US" dirty="0">
                <a:solidFill>
                  <a:srgbClr val="898989"/>
                </a:solidFill>
              </a:rPr>
              <a:t>Team - RCP 3C </a:t>
            </a:r>
            <a:r>
              <a:rPr lang="en-US" altLang="en-US" dirty="0" err="1">
                <a:solidFill>
                  <a:srgbClr val="898989"/>
                </a:solidFill>
              </a:rPr>
              <a:t>Grd</a:t>
            </a:r>
            <a:r>
              <a:rPr lang="en-US" altLang="en-US" dirty="0">
                <a:solidFill>
                  <a:srgbClr val="898989"/>
                </a:solidFill>
              </a:rPr>
              <a:t> </a:t>
            </a:r>
            <a:r>
              <a:rPr lang="en-US" altLang="en-US" dirty="0" err="1">
                <a:solidFill>
                  <a:srgbClr val="898989"/>
                </a:solidFill>
              </a:rPr>
              <a:t>Flr</a:t>
            </a:r>
            <a:endParaRPr lang="en-IN" altLang="en-US" dirty="0">
              <a:solidFill>
                <a:srgbClr val="898989"/>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838200" y="493713"/>
            <a:ext cx="10515600" cy="436562"/>
          </a:xfrm>
        </p:spPr>
        <p:txBody>
          <a:bodyPr/>
          <a:lstStyle/>
          <a:p>
            <a:pPr marL="0" indent="0" eaLnBrk="1" hangingPunct="1">
              <a:buFont typeface="Arial" panose="020B0604020202020204" pitchFamily="34" charset="0"/>
              <a:buNone/>
            </a:pPr>
            <a:r>
              <a:rPr lang="en-US" altLang="en-US" sz="2400" b="1" smtClean="0">
                <a:solidFill>
                  <a:schemeClr val="bg1"/>
                </a:solidFill>
              </a:rPr>
              <a:t>REST API – Search , Pagination</a:t>
            </a:r>
            <a:endParaRPr lang="en-IN" altLang="en-US" sz="2400" b="1" smtClean="0">
              <a:solidFill>
                <a:schemeClr val="bg1"/>
              </a:solidFill>
            </a:endParaRPr>
          </a:p>
        </p:txBody>
      </p:sp>
      <p:sp>
        <p:nvSpPr>
          <p:cNvPr id="4" name="Content Placeholder 2"/>
          <p:cNvSpPr txBox="1">
            <a:spLocks/>
          </p:cNvSpPr>
          <p:nvPr/>
        </p:nvSpPr>
        <p:spPr>
          <a:xfrm>
            <a:off x="838200" y="1392238"/>
            <a:ext cx="10515600" cy="4684712"/>
          </a:xfrm>
          <a:prstGeom prst="rect">
            <a:avLst/>
          </a:prstGeom>
        </p:spPr>
        <p:txBody>
          <a:bodyPr>
            <a:norm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spcBef>
                <a:spcPts val="1000"/>
              </a:spcBef>
              <a:buFont typeface="Arial" panose="020B0604020202020204" pitchFamily="34" charset="0"/>
              <a:buNone/>
            </a:pPr>
            <a:r>
              <a:rPr lang="en-IN" altLang="en-US" sz="2000" b="1">
                <a:solidFill>
                  <a:srgbClr val="000000"/>
                </a:solidFill>
              </a:rPr>
              <a:t/>
            </a:r>
            <a:br>
              <a:rPr lang="en-IN" altLang="en-US" sz="2000" b="1">
                <a:solidFill>
                  <a:srgbClr val="000000"/>
                </a:solidFill>
              </a:rPr>
            </a:br>
            <a:endParaRPr lang="en-US" altLang="en-US" sz="2000">
              <a:solidFill>
                <a:srgbClr val="000000"/>
              </a:solidFill>
            </a:endParaRPr>
          </a:p>
          <a:p>
            <a:pPr eaLnBrk="1" hangingPunct="1">
              <a:lnSpc>
                <a:spcPct val="90000"/>
              </a:lnSpc>
              <a:spcBef>
                <a:spcPts val="1000"/>
              </a:spcBef>
              <a:buFont typeface="Arial" panose="020B0604020202020204" pitchFamily="34" charset="0"/>
              <a:buNone/>
            </a:pPr>
            <a:endParaRPr lang="en-US" altLang="en-US" sz="2000">
              <a:solidFill>
                <a:srgbClr val="000000"/>
              </a:solidFill>
            </a:endParaRPr>
          </a:p>
          <a:p>
            <a:pPr eaLnBrk="1" hangingPunct="1">
              <a:lnSpc>
                <a:spcPct val="90000"/>
              </a:lnSpc>
              <a:spcBef>
                <a:spcPts val="1000"/>
              </a:spcBef>
              <a:buFont typeface="Arial" panose="020B0604020202020204" pitchFamily="34" charset="0"/>
              <a:buNone/>
            </a:pPr>
            <a:endParaRPr lang="en-US" altLang="en-US" sz="2000">
              <a:solidFill>
                <a:srgbClr val="000000"/>
              </a:solidFill>
            </a:endParaRPr>
          </a:p>
          <a:p>
            <a:pPr eaLnBrk="1" hangingPunct="1">
              <a:lnSpc>
                <a:spcPct val="90000"/>
              </a:lnSpc>
              <a:spcBef>
                <a:spcPts val="1000"/>
              </a:spcBef>
              <a:buFont typeface="Arial" panose="020B0604020202020204" pitchFamily="34" charset="0"/>
              <a:buChar char="•"/>
            </a:pPr>
            <a:endParaRPr lang="en-US" altLang="en-US" sz="2000">
              <a:solidFill>
                <a:srgbClr val="000000"/>
              </a:solidFill>
            </a:endParaRPr>
          </a:p>
        </p:txBody>
      </p:sp>
      <p:graphicFrame>
        <p:nvGraphicFramePr>
          <p:cNvPr id="6" name="Table 5"/>
          <p:cNvGraphicFramePr>
            <a:graphicFrameLocks noGrp="1"/>
          </p:cNvGraphicFramePr>
          <p:nvPr/>
        </p:nvGraphicFramePr>
        <p:xfrm>
          <a:off x="838200" y="1392238"/>
          <a:ext cx="10515600" cy="4783138"/>
        </p:xfrm>
        <a:graphic>
          <a:graphicData uri="http://schemas.openxmlformats.org/drawingml/2006/table">
            <a:tbl>
              <a:tblPr/>
              <a:tblGrid>
                <a:gridCol w="10515600"/>
              </a:tblGrid>
              <a:tr h="4783138">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alibri" panose="020F0502020204030204" pitchFamily="34" charset="0"/>
                        </a:rPr>
                        <a:t>Search Endpoint:</a:t>
                      </a:r>
                    </a:p>
                    <a:p>
                      <a:pPr marL="0" marR="0" lvl="0" indent="0" algn="l" defTabSz="914400" rtl="0" eaLnBrk="1" fontAlgn="t" latinLnBrk="0" hangingPunct="1">
                        <a:lnSpc>
                          <a:spcPct val="100000"/>
                        </a:lnSpc>
                        <a:spcBef>
                          <a:spcPct val="0"/>
                        </a:spcBef>
                        <a:spcAft>
                          <a:spcPct val="0"/>
                        </a:spcAft>
                        <a:buClrTx/>
                        <a:buSzTx/>
                        <a:buFontTx/>
                        <a:buNone/>
                        <a:tabLst/>
                      </a:pPr>
                      <a:r>
                        <a:rPr kumimoji="0" lang="en-IN" altLang="en-US" sz="1800" b="0" i="0" u="none" strike="noStrike" cap="none" normalizeH="0" baseline="0" smtClean="0">
                          <a:ln>
                            <a:noFill/>
                          </a:ln>
                          <a:solidFill>
                            <a:schemeClr val="tx1"/>
                          </a:solidFill>
                          <a:effectLst/>
                          <a:latin typeface="Calibri" panose="020F0502020204030204" pitchFamily="34" charset="0"/>
                        </a:rPr>
                        <a:t>http://server/_api/search/query?query_parameter=value&amp;query_parameter=value</a:t>
                      </a:r>
                    </a:p>
                    <a:p>
                      <a:pPr marL="0" marR="0" lvl="0" indent="0" algn="l" defTabSz="914400" rtl="0" eaLnBrk="1" fontAlgn="t"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Calibri" panose="020F0502020204030204" pitchFamily="34" charset="0"/>
                      </a:endParaRPr>
                    </a:p>
                    <a:p>
                      <a:pPr marL="0" marR="0" lvl="0" indent="0" algn="l" defTabSz="914400" rtl="0" eaLnBrk="1" fontAlgn="t" latinLnBrk="0" hangingPunct="1">
                        <a:lnSpc>
                          <a:spcPct val="100000"/>
                        </a:lnSpc>
                        <a:spcBef>
                          <a:spcPct val="0"/>
                        </a:spcBef>
                        <a:spcAft>
                          <a:spcPct val="0"/>
                        </a:spcAft>
                        <a:buClrTx/>
                        <a:buSzTx/>
                        <a:buFontTx/>
                        <a:buNone/>
                        <a:tabLst/>
                      </a:pPr>
                      <a:r>
                        <a:rPr kumimoji="0" lang="en-IN" altLang="en-US" sz="1800" b="0" i="0" u="none" strike="noStrike" cap="none" normalizeH="0" baseline="0" smtClean="0">
                          <a:ln>
                            <a:noFill/>
                          </a:ln>
                          <a:solidFill>
                            <a:schemeClr val="tx1"/>
                          </a:solidFill>
                          <a:effectLst/>
                          <a:latin typeface="Calibri" panose="020F0502020204030204" pitchFamily="34" charset="0"/>
                        </a:rPr>
                        <a:t>http://server/_api/search/query?querytext='sharepoint'&amp;sourceid='8413cd39-2156-4e00-b54d-11efd9abdb89'</a:t>
                      </a:r>
                      <a:endParaRPr kumimoji="0" lang="en-US" altLang="en-US" sz="1800" b="0" i="0" u="none" strike="noStrike" cap="none" normalizeH="0" baseline="0" smtClean="0">
                        <a:ln>
                          <a:noFill/>
                        </a:ln>
                        <a:solidFill>
                          <a:schemeClr val="tx1"/>
                        </a:solidFill>
                        <a:effectLst/>
                        <a:latin typeface="Calibri" panose="020F0502020204030204" pitchFamily="34" charset="0"/>
                      </a:endParaRPr>
                    </a:p>
                    <a:p>
                      <a:pPr marL="0" marR="0" lvl="0" indent="0" algn="l" defTabSz="914400" rtl="0" eaLnBrk="1" fontAlgn="t"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Calibri" panose="020F0502020204030204" pitchFamily="34" charset="0"/>
                      </a:endParaRPr>
                    </a:p>
                    <a:p>
                      <a:pPr marL="0" marR="0" lvl="0" indent="0" algn="l" defTabSz="914400" rtl="0" eaLnBrk="1" fontAlgn="t" latinLnBrk="0" hangingPunct="1">
                        <a:lnSpc>
                          <a:spcPct val="100000"/>
                        </a:lnSpc>
                        <a:spcBef>
                          <a:spcPct val="0"/>
                        </a:spcBef>
                        <a:spcAft>
                          <a:spcPct val="0"/>
                        </a:spcAft>
                        <a:buClrTx/>
                        <a:buSzTx/>
                        <a:buFontTx/>
                        <a:buNone/>
                        <a:tabLst/>
                      </a:pPr>
                      <a:r>
                        <a:rPr kumimoji="0" lang="en-IN" altLang="en-US" sz="1600" b="1" i="0" u="none" strike="noStrike" cap="none" normalizeH="0" baseline="0" smtClean="0">
                          <a:ln>
                            <a:noFill/>
                          </a:ln>
                          <a:solidFill>
                            <a:schemeClr val="tx1"/>
                          </a:solidFill>
                          <a:effectLst/>
                          <a:latin typeface="Calibri" panose="020F0502020204030204" pitchFamily="34" charset="0"/>
                        </a:rPr>
                        <a:t>Suggest endpoint</a:t>
                      </a:r>
                      <a:r>
                        <a:rPr kumimoji="0" lang="en-IN" altLang="en-US" sz="1800" b="0" i="0" u="none" strike="noStrike" cap="none" normalizeH="0" baseline="0" smtClean="0">
                          <a:ln>
                            <a:noFill/>
                          </a:ln>
                          <a:solidFill>
                            <a:schemeClr val="tx1"/>
                          </a:solidFill>
                          <a:effectLst/>
                          <a:latin typeface="Calibri" panose="020F0502020204030204" pitchFamily="34" charset="0"/>
                        </a:rPr>
                        <a:t>: </a:t>
                      </a:r>
                    </a:p>
                    <a:p>
                      <a:pPr marL="0" marR="0" lvl="0" indent="0" algn="l" defTabSz="914400" rtl="0" eaLnBrk="1" fontAlgn="t" latinLnBrk="0" hangingPunct="1">
                        <a:lnSpc>
                          <a:spcPct val="100000"/>
                        </a:lnSpc>
                        <a:spcBef>
                          <a:spcPct val="0"/>
                        </a:spcBef>
                        <a:spcAft>
                          <a:spcPct val="0"/>
                        </a:spcAft>
                        <a:buClrTx/>
                        <a:buSzTx/>
                        <a:buFontTx/>
                        <a:buNone/>
                        <a:tabLst/>
                      </a:pPr>
                      <a:r>
                        <a:rPr kumimoji="0" lang="en-IN" altLang="en-US" sz="1800" b="0" i="0" u="none" strike="noStrike" cap="none" normalizeH="0" baseline="0" smtClean="0">
                          <a:ln>
                            <a:noFill/>
                          </a:ln>
                          <a:solidFill>
                            <a:schemeClr val="tx1"/>
                          </a:solidFill>
                          <a:effectLst/>
                          <a:latin typeface="Calibri" panose="020F0502020204030204" pitchFamily="34" charset="0"/>
                        </a:rPr>
                        <a:t>http://server/_api/search/suggest?parameter=value&amp;parameter=value</a:t>
                      </a:r>
                    </a:p>
                    <a:p>
                      <a:pPr marL="0" marR="0" lvl="0" indent="0" algn="l" defTabSz="914400" rtl="0" eaLnBrk="1" fontAlgn="t"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Calibri" panose="020F0502020204030204" pitchFamily="34" charset="0"/>
                      </a:endParaRPr>
                    </a:p>
                    <a:p>
                      <a:pPr marL="0" marR="0" lvl="0" indent="0" algn="l" defTabSz="914400" rtl="0" eaLnBrk="1" fontAlgn="t" latinLnBrk="0" hangingPunct="1">
                        <a:lnSpc>
                          <a:spcPct val="100000"/>
                        </a:lnSpc>
                        <a:spcBef>
                          <a:spcPct val="0"/>
                        </a:spcBef>
                        <a:spcAft>
                          <a:spcPct val="0"/>
                        </a:spcAft>
                        <a:buClrTx/>
                        <a:buSzTx/>
                        <a:buFontTx/>
                        <a:buNone/>
                        <a:tabLst/>
                      </a:pPr>
                      <a:r>
                        <a:rPr kumimoji="0" lang="en-IN" altLang="en-US" sz="1800" b="0" i="0" u="none" strike="noStrike" cap="none" normalizeH="0" baseline="0" smtClean="0">
                          <a:ln>
                            <a:noFill/>
                          </a:ln>
                          <a:solidFill>
                            <a:schemeClr val="tx1"/>
                          </a:solidFill>
                          <a:effectLst/>
                          <a:latin typeface="Calibri" panose="020F0502020204030204" pitchFamily="34" charset="0"/>
                        </a:rPr>
                        <a:t>http://</a:t>
                      </a:r>
                      <a:r>
                        <a:rPr kumimoji="0" lang="en-IN" altLang="en-US" sz="1800" b="0" i="1" u="none" strike="noStrike" cap="none" normalizeH="0" baseline="0" smtClean="0">
                          <a:ln>
                            <a:noFill/>
                          </a:ln>
                          <a:solidFill>
                            <a:schemeClr val="tx1"/>
                          </a:solidFill>
                          <a:effectLst/>
                          <a:latin typeface="Calibri" panose="020F0502020204030204" pitchFamily="34" charset="0"/>
                        </a:rPr>
                        <a:t>server</a:t>
                      </a:r>
                      <a:r>
                        <a:rPr kumimoji="0" lang="en-IN" altLang="en-US" sz="1800" b="0" i="0" u="none" strike="noStrike" cap="none" normalizeH="0" baseline="0" smtClean="0">
                          <a:ln>
                            <a:noFill/>
                          </a:ln>
                          <a:solidFill>
                            <a:schemeClr val="tx1"/>
                          </a:solidFill>
                          <a:effectLst/>
                          <a:latin typeface="Calibri" panose="020F0502020204030204" pitchFamily="34" charset="0"/>
                        </a:rPr>
                        <a:t>/_api/search/suggest?querytext='sharepoint‘</a:t>
                      </a:r>
                    </a:p>
                    <a:p>
                      <a:pPr marL="0" marR="0" lvl="0" indent="0" algn="l" defTabSz="914400" rtl="0" eaLnBrk="1" fontAlgn="t"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Calibri" panose="020F0502020204030204" pitchFamily="34" charset="0"/>
                      </a:endParaRPr>
                    </a:p>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alibri" panose="020F0502020204030204" pitchFamily="34" charset="0"/>
                        </a:rPr>
                        <a:t>Pagination:</a:t>
                      </a:r>
                      <a:br>
                        <a:rPr kumimoji="0" lang="en-US" altLang="en-US" sz="1800" b="1" i="0" u="none" strike="noStrike" cap="none" normalizeH="0" baseline="0" smtClean="0">
                          <a:ln>
                            <a:noFill/>
                          </a:ln>
                          <a:solidFill>
                            <a:schemeClr val="tx1"/>
                          </a:solidFill>
                          <a:effectLst/>
                          <a:latin typeface="Calibri" panose="020F0502020204030204" pitchFamily="34" charset="0"/>
                        </a:rPr>
                      </a:br>
                      <a:r>
                        <a:rPr kumimoji="0" lang="en-US" altLang="en-US" sz="1800" b="0" i="0" u="none" strike="noStrike" cap="none" normalizeH="0" baseline="0" smtClean="0">
                          <a:ln>
                            <a:noFill/>
                          </a:ln>
                          <a:solidFill>
                            <a:schemeClr val="tx1"/>
                          </a:solidFill>
                          <a:effectLst/>
                          <a:latin typeface="Calibri" panose="020F0502020204030204" pitchFamily="34" charset="0"/>
                        </a:rPr>
                        <a:t>Use "data.d.__next" to get next page items.</a:t>
                      </a:r>
                    </a:p>
                    <a:p>
                      <a:pPr marL="0" marR="0" lvl="0" indent="0" algn="l" defTabSz="914400" rtl="0" eaLnBrk="1" fontAlgn="t"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Calibri" panose="020F0502020204030204" pitchFamily="34" charset="0"/>
                      </a:endParaRPr>
                    </a:p>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rPr>
                        <a:t>data.d.__next is equivalent to "/sites/OnePalSh/_api/web/lists/getbytitle(‘Listname')/items?%24skiptoken=Paged%3dTRUE%26p_ID%3d7&amp;=&amp;%24top=5" </a:t>
                      </a:r>
                      <a:endParaRPr kumimoji="0" lang="en-US" altLang="en-US" sz="1800" b="1" i="0" u="none" strike="noStrike" cap="none" normalizeH="0" baseline="0" smtClean="0">
                        <a:ln>
                          <a:noFill/>
                        </a:ln>
                        <a:solidFill>
                          <a:schemeClr val="tx1"/>
                        </a:solidFill>
                        <a:effectLst/>
                        <a:latin typeface="Calibri" panose="020F0502020204030204" pitchFamily="34" charset="0"/>
                      </a:endParaRPr>
                    </a:p>
                  </a:txBody>
                  <a:tcPr marL="91443" marR="91443" marT="45761" marB="45761" horzOverflow="overflow">
                    <a:lnL>
                      <a:noFill/>
                    </a:lnL>
                    <a:lnR>
                      <a:noFill/>
                    </a:lnR>
                    <a:lnT>
                      <a:noFill/>
                    </a:lnT>
                    <a:lnB>
                      <a:noFill/>
                    </a:lnB>
                    <a:lnTlToBr>
                      <a:noFill/>
                    </a:lnTlToBr>
                    <a:lnBlToTr>
                      <a:noFill/>
                    </a:lnBlToTr>
                    <a:solidFill>
                      <a:srgbClr val="FDFDFD"/>
                    </a:solidFill>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1"/>
          </p:nvPr>
        </p:nvSpPr>
        <p:spPr>
          <a:xfrm>
            <a:off x="838200" y="493713"/>
            <a:ext cx="10515600" cy="436562"/>
          </a:xfrm>
        </p:spPr>
        <p:txBody>
          <a:bodyPr/>
          <a:lstStyle/>
          <a:p>
            <a:pPr marL="0" indent="0" eaLnBrk="1" hangingPunct="1">
              <a:buFont typeface="Arial" panose="020B0604020202020204" pitchFamily="34" charset="0"/>
              <a:buNone/>
            </a:pPr>
            <a:r>
              <a:rPr lang="en-US" altLang="en-US" sz="2400" b="1" smtClean="0">
                <a:solidFill>
                  <a:schemeClr val="bg1"/>
                </a:solidFill>
              </a:rPr>
              <a:t>REST API – Search , Pagination</a:t>
            </a:r>
            <a:endParaRPr lang="en-IN" altLang="en-US" sz="2400" b="1" smtClean="0">
              <a:solidFill>
                <a:schemeClr val="bg1"/>
              </a:solidFill>
            </a:endParaRPr>
          </a:p>
        </p:txBody>
      </p:sp>
      <p:sp>
        <p:nvSpPr>
          <p:cNvPr id="4" name="Content Placeholder 2"/>
          <p:cNvSpPr txBox="1">
            <a:spLocks/>
          </p:cNvSpPr>
          <p:nvPr/>
        </p:nvSpPr>
        <p:spPr>
          <a:xfrm>
            <a:off x="838200" y="1392238"/>
            <a:ext cx="10515600" cy="4684712"/>
          </a:xfrm>
          <a:prstGeom prst="rect">
            <a:avLst/>
          </a:prstGeom>
        </p:spPr>
        <p:txBody>
          <a:bodyPr>
            <a:norm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spcBef>
                <a:spcPts val="1000"/>
              </a:spcBef>
              <a:buFont typeface="Arial" panose="020B0604020202020204" pitchFamily="34" charset="0"/>
              <a:buNone/>
            </a:pPr>
            <a:r>
              <a:rPr lang="en-IN" altLang="en-US" sz="2000" b="1">
                <a:solidFill>
                  <a:srgbClr val="000000"/>
                </a:solidFill>
              </a:rPr>
              <a:t/>
            </a:r>
            <a:br>
              <a:rPr lang="en-IN" altLang="en-US" sz="2000" b="1">
                <a:solidFill>
                  <a:srgbClr val="000000"/>
                </a:solidFill>
              </a:rPr>
            </a:br>
            <a:endParaRPr lang="en-US" altLang="en-US" sz="2000">
              <a:solidFill>
                <a:srgbClr val="000000"/>
              </a:solidFill>
            </a:endParaRPr>
          </a:p>
          <a:p>
            <a:pPr eaLnBrk="1" hangingPunct="1">
              <a:lnSpc>
                <a:spcPct val="90000"/>
              </a:lnSpc>
              <a:spcBef>
                <a:spcPts val="1000"/>
              </a:spcBef>
              <a:buFont typeface="Arial" panose="020B0604020202020204" pitchFamily="34" charset="0"/>
              <a:buNone/>
            </a:pPr>
            <a:endParaRPr lang="en-US" altLang="en-US" sz="2000">
              <a:solidFill>
                <a:srgbClr val="000000"/>
              </a:solidFill>
            </a:endParaRPr>
          </a:p>
          <a:p>
            <a:pPr eaLnBrk="1" hangingPunct="1">
              <a:lnSpc>
                <a:spcPct val="90000"/>
              </a:lnSpc>
              <a:spcBef>
                <a:spcPts val="1000"/>
              </a:spcBef>
              <a:buFont typeface="Arial" panose="020B0604020202020204" pitchFamily="34" charset="0"/>
              <a:buNone/>
            </a:pPr>
            <a:endParaRPr lang="en-US" altLang="en-US" sz="2000">
              <a:solidFill>
                <a:srgbClr val="000000"/>
              </a:solidFill>
            </a:endParaRPr>
          </a:p>
          <a:p>
            <a:pPr eaLnBrk="1" hangingPunct="1">
              <a:lnSpc>
                <a:spcPct val="90000"/>
              </a:lnSpc>
              <a:spcBef>
                <a:spcPts val="1000"/>
              </a:spcBef>
              <a:buFont typeface="Arial" panose="020B0604020202020204" pitchFamily="34" charset="0"/>
              <a:buChar char="•"/>
            </a:pPr>
            <a:endParaRPr lang="en-US" altLang="en-US" sz="2000">
              <a:solidFill>
                <a:srgbClr val="000000"/>
              </a:solidFill>
            </a:endParaRPr>
          </a:p>
        </p:txBody>
      </p:sp>
      <p:graphicFrame>
        <p:nvGraphicFramePr>
          <p:cNvPr id="6" name="Table 5"/>
          <p:cNvGraphicFramePr>
            <a:graphicFrameLocks noGrp="1"/>
          </p:cNvGraphicFramePr>
          <p:nvPr/>
        </p:nvGraphicFramePr>
        <p:xfrm>
          <a:off x="838200" y="1216025"/>
          <a:ext cx="10515600" cy="5029282"/>
        </p:xfrm>
        <a:graphic>
          <a:graphicData uri="http://schemas.openxmlformats.org/drawingml/2006/table">
            <a:tbl>
              <a:tblPr/>
              <a:tblGrid>
                <a:gridCol w="10515600"/>
              </a:tblGrid>
              <a:tr h="4684713">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alibri" panose="020F0502020204030204" pitchFamily="34" charset="0"/>
                        </a:rPr>
                        <a:t>Pagination:</a:t>
                      </a:r>
                      <a:br>
                        <a:rPr kumimoji="0" lang="en-US" altLang="en-US" sz="1800" b="1" i="0" u="none" strike="noStrike" cap="none" normalizeH="0" baseline="0" smtClean="0">
                          <a:ln>
                            <a:noFill/>
                          </a:ln>
                          <a:solidFill>
                            <a:schemeClr val="tx1"/>
                          </a:solidFill>
                          <a:effectLst/>
                          <a:latin typeface="Calibri" panose="020F0502020204030204" pitchFamily="34" charset="0"/>
                        </a:rPr>
                      </a:br>
                      <a:r>
                        <a:rPr kumimoji="0" lang="en-US" altLang="en-US" sz="1800" b="0" i="0" u="none" strike="noStrike" cap="none" normalizeH="0" baseline="0" smtClean="0">
                          <a:ln>
                            <a:noFill/>
                          </a:ln>
                          <a:solidFill>
                            <a:schemeClr val="tx1"/>
                          </a:solidFill>
                          <a:effectLst/>
                          <a:latin typeface="Calibri" panose="020F0502020204030204" pitchFamily="34" charset="0"/>
                        </a:rPr>
                        <a:t>OData URI query option </a:t>
                      </a:r>
                      <a:r>
                        <a:rPr kumimoji="0" lang="en-US" altLang="en-US" sz="1800" b="0" i="1" u="none" strike="noStrike" cap="none" normalizeH="0" baseline="0" smtClean="0">
                          <a:ln>
                            <a:noFill/>
                          </a:ln>
                          <a:solidFill>
                            <a:schemeClr val="tx1"/>
                          </a:solidFill>
                          <a:effectLst/>
                          <a:latin typeface="Calibri" panose="020F0502020204030204" pitchFamily="34" charset="0"/>
                        </a:rPr>
                        <a:t>“$skip”</a:t>
                      </a:r>
                      <a:r>
                        <a:rPr kumimoji="0" lang="en-US" altLang="en-US" sz="1800" b="0" i="0" u="none" strike="noStrike" cap="none" normalizeH="0" baseline="0" smtClean="0">
                          <a:ln>
                            <a:noFill/>
                          </a:ln>
                          <a:solidFill>
                            <a:schemeClr val="tx1"/>
                          </a:solidFill>
                          <a:effectLst/>
                          <a:latin typeface="Calibri" panose="020F0502020204030204" pitchFamily="34" charset="0"/>
                        </a:rPr>
                        <a:t> does not work, while trying to implement pagination logic on list using SharePoint 2013 REST API. Although this works perfectly well with the old ListData.svc</a:t>
                      </a:r>
                    </a:p>
                    <a:p>
                      <a:pPr marL="0" marR="0" lvl="0" indent="0" algn="l" defTabSz="914400" rtl="0" eaLnBrk="1" fontAlgn="t"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Calibri" panose="020F0502020204030204" pitchFamily="34" charset="0"/>
                      </a:endParaRPr>
                    </a:p>
                    <a:p>
                      <a:pPr marL="0" marR="0" lvl="0" indent="0" algn="l" defTabSz="914400" rtl="0" eaLnBrk="1" fontAlgn="t"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anose="020F0502020204030204" pitchFamily="34" charset="0"/>
                        </a:rPr>
                        <a:t>Some alternatives that can help you in your paginations: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800" b="1" i="0" u="none" strike="noStrike" cap="none" normalizeH="0" baseline="0" smtClean="0">
                          <a:ln>
                            <a:noFill/>
                          </a:ln>
                          <a:solidFill>
                            <a:schemeClr val="tx1"/>
                          </a:solidFill>
                          <a:effectLst/>
                          <a:latin typeface="Calibri" panose="020F0502020204030204" pitchFamily="34" charset="0"/>
                        </a:rPr>
                        <a:t>1. Using $filter URI query option:</a:t>
                      </a:r>
                      <a:endParaRPr kumimoji="0" lang="en-IN" altLang="en-US" sz="1800" b="0" i="0" u="none" strike="noStrike" cap="none" normalizeH="0" baseline="0" smtClean="0">
                        <a:ln>
                          <a:noFill/>
                        </a:ln>
                        <a:solidFill>
                          <a:schemeClr val="tx1"/>
                        </a:solidFill>
                        <a:effectLst/>
                        <a:latin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800" b="0" i="1" u="none" strike="noStrike" cap="none" normalizeH="0" baseline="0" smtClean="0">
                          <a:ln>
                            <a:noFill/>
                          </a:ln>
                          <a:solidFill>
                            <a:schemeClr val="tx1"/>
                          </a:solidFill>
                          <a:effectLst/>
                          <a:latin typeface="Calibri" panose="020F0502020204030204" pitchFamily="34" charset="0"/>
                        </a:rPr>
                        <a:t>/_api/web/Lists/GetByTitle(‘ODataList’)/items?$filter=Id gt {SkipValue}&amp;$top={TopValue}</a:t>
                      </a:r>
                      <a:endParaRPr kumimoji="0" lang="en-IN" altLang="en-US" sz="1800" b="0" i="0" u="none" strike="noStrike" cap="none" normalizeH="0" baseline="0" smtClean="0">
                        <a:ln>
                          <a:noFill/>
                        </a:ln>
                        <a:solidFill>
                          <a:schemeClr val="tx1"/>
                        </a:solidFill>
                        <a:effectLst/>
                        <a:latin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800" b="0" i="0" u="none" strike="noStrike" cap="none" normalizeH="0" baseline="0" smtClean="0">
                          <a:ln>
                            <a:noFill/>
                          </a:ln>
                          <a:solidFill>
                            <a:schemeClr val="tx1"/>
                          </a:solidFill>
                          <a:effectLst/>
                          <a:latin typeface="Calibri" panose="020F0502020204030204" pitchFamily="34" charset="0"/>
                        </a:rPr>
                        <a:t>ex. </a:t>
                      </a:r>
                      <a:r>
                        <a:rPr kumimoji="0" lang="en-IN" altLang="en-US" sz="1800" b="0" i="0" u="none" strike="noStrike" cap="none" normalizeH="0" baseline="0" smtClean="0">
                          <a:ln>
                            <a:noFill/>
                          </a:ln>
                          <a:solidFill>
                            <a:srgbClr val="00B050"/>
                          </a:solidFill>
                          <a:effectLst/>
                          <a:latin typeface="Calibri" panose="020F0502020204030204" pitchFamily="34" charset="0"/>
                        </a:rPr>
                        <a:t>/_api/web/Lists/GetByTitle(‘ODataList’)/items?$filter=Id gt 2&amp;$top=3  –&gt;gives you the records with IDs 3,4,5.</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IN" altLang="en-US" sz="1800" b="0" i="0" u="none" strike="noStrike" cap="none" normalizeH="0" baseline="0" smtClean="0">
                        <a:ln>
                          <a:noFill/>
                        </a:ln>
                        <a:solidFill>
                          <a:schemeClr val="tx1"/>
                        </a:solidFill>
                        <a:effectLst/>
                        <a:latin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alibri" panose="020F0502020204030204" pitchFamily="34" charset="0"/>
                        </a:rPr>
                        <a:t>2. Using the _next link at the end of the response</a:t>
                      </a:r>
                      <a:endParaRPr kumimoji="0" lang="en-US" altLang="en-US" sz="1800" b="0" i="0" u="none" strike="noStrike" cap="none" normalizeH="0" baseline="0" smtClean="0">
                        <a:ln>
                          <a:noFill/>
                        </a:ln>
                        <a:solidFill>
                          <a:schemeClr val="tx1"/>
                        </a:solidFill>
                        <a:effectLst/>
                        <a:latin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1" u="none" strike="noStrike" cap="none" normalizeH="0" baseline="0" smtClean="0">
                          <a:ln>
                            <a:noFill/>
                          </a:ln>
                          <a:solidFill>
                            <a:schemeClr val="tx1"/>
                          </a:solidFill>
                          <a:effectLst/>
                          <a:latin typeface="Calibri" panose="020F0502020204030204" pitchFamily="34" charset="0"/>
                        </a:rPr>
                        <a:t>/_api/web/Lists/GetByTitle(‘ODataList’)/items?$top={TopValue}</a:t>
                      </a:r>
                      <a:endParaRPr kumimoji="0" lang="en-US" altLang="en-US" sz="1800" b="0" i="0" u="none" strike="noStrike" cap="none" normalizeH="0" baseline="0" smtClean="0">
                        <a:ln>
                          <a:noFill/>
                        </a:ln>
                        <a:solidFill>
                          <a:schemeClr val="tx1"/>
                        </a:solidFill>
                        <a:effectLst/>
                        <a:latin typeface="Calibri" panose="020F0502020204030204" pitchFamily="34" charset="0"/>
                      </a:endParaRPr>
                    </a:p>
                    <a:p>
                      <a:pPr marL="0" marR="0" lvl="0" indent="0" algn="l" defTabSz="914400" rtl="0" eaLnBrk="1" fontAlgn="t" latinLnBrk="0" hangingPunct="1">
                        <a:lnSpc>
                          <a:spcPct val="100000"/>
                        </a:lnSpc>
                        <a:spcBef>
                          <a:spcPct val="0"/>
                        </a:spcBef>
                        <a:spcAft>
                          <a:spcPct val="0"/>
                        </a:spcAft>
                        <a:buClrTx/>
                        <a:buSzTx/>
                        <a:buFontTx/>
                        <a:buNone/>
                        <a:tabLst/>
                      </a:pPr>
                      <a:r>
                        <a:rPr kumimoji="0" lang="en-IN" altLang="en-US" sz="1800" b="0" i="1" u="none" strike="noStrike" cap="none" normalizeH="0" baseline="0" smtClean="0">
                          <a:ln>
                            <a:noFill/>
                          </a:ln>
                          <a:solidFill>
                            <a:srgbClr val="00B050"/>
                          </a:solidFill>
                          <a:effectLst/>
                          <a:latin typeface="Calibri" panose="020F0502020204030204" pitchFamily="34" charset="0"/>
                        </a:rPr>
                        <a:t>&lt;link rel=”next” href=”{Server URL}/_api/web/Lists/GetByTitle(‘ODataList’)/items?%24skiptoken=Paged%3dTRUE%26p_ID%3d5&amp;amp;%24filter=Id+gt+2&amp;amp;%24top=3″ /&gt;</a:t>
                      </a:r>
                      <a:r>
                        <a:rPr kumimoji="0" lang="en-IN" altLang="en-US" sz="1800" b="0" i="1" u="none" strike="noStrike" cap="none" normalizeH="0" baseline="0" smtClean="0">
                          <a:ln>
                            <a:noFill/>
                          </a:ln>
                          <a:solidFill>
                            <a:schemeClr val="tx1"/>
                          </a:solidFill>
                          <a:effectLst/>
                          <a:latin typeface="Calibri" panose="020F0502020204030204" pitchFamily="34" charset="0"/>
                        </a:rPr>
                        <a:t/>
                      </a:r>
                      <a:br>
                        <a:rPr kumimoji="0" lang="en-IN" altLang="en-US" sz="1800" b="0" i="1" u="none" strike="noStrike" cap="none" normalizeH="0" baseline="0" smtClean="0">
                          <a:ln>
                            <a:noFill/>
                          </a:ln>
                          <a:solidFill>
                            <a:schemeClr val="tx1"/>
                          </a:solidFill>
                          <a:effectLst/>
                          <a:latin typeface="Calibri" panose="020F0502020204030204" pitchFamily="34" charset="0"/>
                        </a:rPr>
                      </a:br>
                      <a:endParaRPr kumimoji="0" lang="en-IN" altLang="en-US" sz="1800" b="0" i="1" u="none" strike="noStrike" cap="none" normalizeH="0" baseline="0" smtClean="0">
                        <a:ln>
                          <a:noFill/>
                        </a:ln>
                        <a:solidFill>
                          <a:schemeClr val="tx1"/>
                        </a:solidFill>
                        <a:effectLst/>
                        <a:latin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800" b="1" i="0" u="none" strike="noStrike" cap="none" normalizeH="0" baseline="0" smtClean="0">
                          <a:ln>
                            <a:noFill/>
                          </a:ln>
                          <a:solidFill>
                            <a:schemeClr val="tx1"/>
                          </a:solidFill>
                          <a:effectLst/>
                          <a:latin typeface="Calibri" panose="020F0502020204030204" pitchFamily="34" charset="0"/>
                        </a:rPr>
                        <a:t> Use the ListData.svc</a:t>
                      </a:r>
                      <a:endParaRPr kumimoji="0" lang="en-IN" altLang="en-US" sz="1800" b="0" i="0" u="none" strike="noStrike" cap="none" normalizeH="0" baseline="0" smtClean="0">
                        <a:ln>
                          <a:noFill/>
                        </a:ln>
                        <a:solidFill>
                          <a:schemeClr val="tx1"/>
                        </a:solidFill>
                        <a:effectLst/>
                        <a:latin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IN" altLang="en-US" sz="1800" b="0" i="1" u="none" strike="noStrike" cap="none" normalizeH="0" baseline="0" smtClean="0">
                          <a:ln>
                            <a:noFill/>
                          </a:ln>
                          <a:solidFill>
                            <a:schemeClr val="tx1"/>
                          </a:solidFill>
                          <a:effectLst/>
                          <a:latin typeface="Calibri" panose="020F0502020204030204" pitchFamily="34" charset="0"/>
                        </a:rPr>
                        <a:t>/_vti_bin/ListData.svc/ODataList?$skip=2&amp;$top=1&amp;$orderby=Id</a:t>
                      </a:r>
                      <a:endParaRPr kumimoji="0" lang="en-IN" altLang="en-US" sz="1800" b="0" i="0" u="none" strike="noStrike" cap="none" normalizeH="0" baseline="0" smtClean="0">
                        <a:ln>
                          <a:noFill/>
                        </a:ln>
                        <a:solidFill>
                          <a:schemeClr val="tx1"/>
                        </a:solidFill>
                        <a:effectLst/>
                        <a:latin typeface="Calibri" panose="020F0502020204030204" pitchFamily="34" charset="0"/>
                      </a:endParaRPr>
                    </a:p>
                  </a:txBody>
                  <a:tcPr marL="91443" marR="91443" marT="45761" marB="45761" horzOverflow="overflow">
                    <a:lnL>
                      <a:noFill/>
                    </a:lnL>
                    <a:lnR>
                      <a:noFill/>
                    </a:lnR>
                    <a:lnT>
                      <a:noFill/>
                    </a:lnT>
                    <a:lnB>
                      <a:noFill/>
                    </a:lnB>
                    <a:lnTlToBr>
                      <a:noFill/>
                    </a:lnTlToBr>
                    <a:lnBlToTr>
                      <a:noFill/>
                    </a:lnBlToTr>
                    <a:solidFill>
                      <a:srgbClr val="FDFDFD"/>
                    </a:solid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ubtitle 2"/>
          <p:cNvSpPr>
            <a:spLocks noGrp="1"/>
          </p:cNvSpPr>
          <p:nvPr>
            <p:ph type="subTitle" idx="1"/>
          </p:nvPr>
        </p:nvSpPr>
        <p:spPr>
          <a:xfrm>
            <a:off x="822325" y="1392238"/>
            <a:ext cx="10550525" cy="4110037"/>
          </a:xfrm>
        </p:spPr>
        <p:txBody>
          <a:bodyPr/>
          <a:lstStyle/>
          <a:p>
            <a:pPr algn="l" eaLnBrk="1" hangingPunct="1"/>
            <a:r>
              <a:rPr lang="en-US" altLang="en-US" dirty="0" smtClean="0"/>
              <a:t/>
            </a:r>
            <a:br>
              <a:rPr lang="en-US" altLang="en-US" dirty="0" smtClean="0"/>
            </a:br>
            <a:r>
              <a:rPr lang="en-US" altLang="en-US" sz="2000" dirty="0" smtClean="0"/>
              <a:t>When Web services use REST architecture, they are called </a:t>
            </a:r>
            <a:r>
              <a:rPr lang="en-US" altLang="en-US" sz="2000" b="1" dirty="0" err="1" smtClean="0"/>
              <a:t>RESTful</a:t>
            </a:r>
            <a:r>
              <a:rPr lang="en-US" altLang="en-US" sz="2000" b="1" dirty="0" smtClean="0"/>
              <a:t> APIs</a:t>
            </a:r>
            <a:r>
              <a:rPr lang="en-US" altLang="en-US" sz="2000" dirty="0" smtClean="0"/>
              <a:t> (Application Programming Interfaces) or REST APIs.</a:t>
            </a:r>
          </a:p>
          <a:p>
            <a:pPr algn="l" eaLnBrk="1" hangingPunct="1"/>
            <a:r>
              <a:rPr lang="en-US" altLang="en-US" sz="2000" dirty="0" smtClean="0"/>
              <a:t/>
            </a:r>
            <a:br>
              <a:rPr lang="en-US" altLang="en-US" sz="2000" dirty="0" smtClean="0"/>
            </a:br>
            <a:r>
              <a:rPr lang="en-US" altLang="en-US" sz="2000" dirty="0" smtClean="0"/>
              <a:t>REST stands for </a:t>
            </a:r>
            <a:r>
              <a:rPr lang="en-US" altLang="en-US" sz="2000" b="1" dirty="0" smtClean="0"/>
              <a:t>Re</a:t>
            </a:r>
            <a:r>
              <a:rPr lang="en-US" altLang="en-US" sz="2000" dirty="0" smtClean="0"/>
              <a:t>presentational </a:t>
            </a:r>
            <a:r>
              <a:rPr lang="en-US" altLang="en-US" sz="2000" b="1" dirty="0" smtClean="0"/>
              <a:t>S</a:t>
            </a:r>
            <a:r>
              <a:rPr lang="en-US" altLang="en-US" sz="2000" dirty="0" smtClean="0"/>
              <a:t>tate </a:t>
            </a:r>
            <a:r>
              <a:rPr lang="en-US" altLang="en-US" sz="2000" b="1" dirty="0" smtClean="0"/>
              <a:t>T</a:t>
            </a:r>
            <a:r>
              <a:rPr lang="en-US" altLang="en-US" sz="2000" dirty="0" smtClean="0"/>
              <a:t>ransfer. This is a term invented by Roy Fielding to describe a standard way of creating HTTP APIs. He noticed that the four common actions (view, create, edit, and delete) map directly to HTTP verbs that are already implemented: GET, POST, PUT, DELETE.</a:t>
            </a:r>
          </a:p>
          <a:p>
            <a:pPr algn="l" eaLnBrk="1" hangingPunct="1"/>
            <a:r>
              <a:rPr lang="en-US" altLang="en-US" sz="2000" dirty="0" smtClean="0"/>
              <a:t/>
            </a:r>
            <a:br>
              <a:rPr lang="en-US" altLang="en-US" sz="2000" dirty="0" smtClean="0"/>
            </a:br>
            <a:r>
              <a:rPr lang="en-US" altLang="en-US" sz="2000" dirty="0" smtClean="0"/>
              <a:t>The REST API is implemented as Data-centric web service based on the Open Data Protocol or OData. The way these web services work, use each resource in the system is addressable by a specific URL that you pass off to the server.</a:t>
            </a:r>
            <a:endParaRPr lang="en-IN" altLang="en-US" sz="2000" dirty="0" smtClean="0"/>
          </a:p>
        </p:txBody>
      </p:sp>
      <p:sp>
        <p:nvSpPr>
          <p:cNvPr id="6147" name="Content Placeholder 2"/>
          <p:cNvSpPr txBox="1">
            <a:spLocks/>
          </p:cNvSpPr>
          <p:nvPr/>
        </p:nvSpPr>
        <p:spPr bwMode="auto">
          <a:xfrm>
            <a:off x="822325" y="460375"/>
            <a:ext cx="1051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spcBef>
                <a:spcPts val="1000"/>
              </a:spcBef>
              <a:buFont typeface="Arial" panose="020B0604020202020204" pitchFamily="34" charset="0"/>
              <a:buNone/>
            </a:pPr>
            <a:r>
              <a:rPr lang="en-US" altLang="en-US" sz="2400" b="1" dirty="0">
                <a:solidFill>
                  <a:schemeClr val="bg1"/>
                </a:solidFill>
              </a:rPr>
              <a:t>What is REST API?</a:t>
            </a:r>
            <a:endParaRPr lang="en-IN" altLang="en-US" sz="2400" b="1" dirty="0">
              <a:solidFill>
                <a:schemeClr val="bg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838200" y="365125"/>
            <a:ext cx="10515600" cy="641350"/>
          </a:xfrm>
        </p:spPr>
        <p:txBody>
          <a:bodyPr/>
          <a:lstStyle/>
          <a:p>
            <a:pPr eaLnBrk="1" hangingPunct="1"/>
            <a:r>
              <a:rPr lang="en-US" altLang="en-US" sz="2400" b="1" smtClean="0">
                <a:solidFill>
                  <a:schemeClr val="bg1"/>
                </a:solidFill>
              </a:rPr>
              <a:t>References</a:t>
            </a:r>
            <a:endParaRPr lang="en-IN" altLang="en-US" sz="2400" b="1" smtClean="0">
              <a:solidFill>
                <a:schemeClr val="bg1"/>
              </a:solidFill>
            </a:endParaRPr>
          </a:p>
        </p:txBody>
      </p:sp>
      <p:sp>
        <p:nvSpPr>
          <p:cNvPr id="3" name="Content Placeholder 2"/>
          <p:cNvSpPr>
            <a:spLocks noGrp="1"/>
          </p:cNvSpPr>
          <p:nvPr>
            <p:ph idx="1"/>
          </p:nvPr>
        </p:nvSpPr>
        <p:spPr>
          <a:xfrm>
            <a:off x="838200" y="1825625"/>
            <a:ext cx="10515600" cy="2859088"/>
          </a:xfrm>
        </p:spPr>
        <p:txBody>
          <a:bodyPr>
            <a:normAutofit/>
          </a:bodyPr>
          <a:lstStyle/>
          <a:p>
            <a:pPr eaLnBrk="1" hangingPunct="1"/>
            <a:r>
              <a:rPr lang="en-IN" altLang="en-US" sz="2000" smtClean="0">
                <a:hlinkClick r:id="rId2"/>
              </a:rPr>
              <a:t>https://msdn.microsoft.com/en-us/library/office/fp142380.aspx</a:t>
            </a:r>
            <a:endParaRPr lang="en-IN" altLang="en-US" sz="2000" smtClean="0"/>
          </a:p>
          <a:p>
            <a:pPr eaLnBrk="1" hangingPunct="1"/>
            <a:r>
              <a:rPr lang="en-IN" altLang="en-US" sz="2000" smtClean="0">
                <a:hlinkClick r:id="rId3"/>
              </a:rPr>
              <a:t>http://michaelsoriano.com/understanding-sharepoint-rest-api-part-1-selecting-items/</a:t>
            </a:r>
            <a:endParaRPr lang="en-IN" altLang="en-US" sz="2000" smtClean="0"/>
          </a:p>
          <a:p>
            <a:pPr eaLnBrk="1" hangingPunct="1"/>
            <a:r>
              <a:rPr lang="en-US" altLang="en-US" sz="2000" smtClean="0">
                <a:hlinkClick r:id="rId4"/>
              </a:rPr>
              <a:t>http://www.ics.uci.edu/~fielding/pubs/dissertation/rest_arch_style.htm</a:t>
            </a:r>
            <a:endParaRPr lang="en-US" altLang="en-US" sz="2000" smtClean="0"/>
          </a:p>
          <a:p>
            <a:pPr eaLnBrk="1" hangingPunct="1"/>
            <a:r>
              <a:rPr lang="en-IN" altLang="en-US" sz="2000" smtClean="0">
                <a:hlinkClick r:id="rId5"/>
              </a:rPr>
              <a:t>https://msdn.microsoft.com/en-us/library/office/jj163876.aspx</a:t>
            </a:r>
            <a:endParaRPr lang="en-IN" altLang="en-US" sz="2000" smtClean="0"/>
          </a:p>
          <a:p>
            <a:pPr eaLnBrk="1" hangingPunct="1"/>
            <a:endParaRPr lang="en-IN" altLang="en-US" sz="2000" smtClean="0"/>
          </a:p>
          <a:p>
            <a:pPr eaLnBrk="1" hangingPunct="1">
              <a:buFont typeface="Arial" panose="020B0604020202020204" pitchFamily="34" charset="0"/>
              <a:buNone/>
            </a:pPr>
            <a:endParaRPr lang="en-IN" altLang="en-US" smtClean="0"/>
          </a:p>
          <a:p>
            <a:pPr eaLnBrk="1" hangingPunct="1"/>
            <a:endParaRPr lang="en-IN" altLang="en-US" smtClean="0"/>
          </a:p>
        </p:txBody>
      </p:sp>
      <p:sp>
        <p:nvSpPr>
          <p:cNvPr id="2" name="Rectangle 1"/>
          <p:cNvSpPr/>
          <p:nvPr/>
        </p:nvSpPr>
        <p:spPr>
          <a:xfrm>
            <a:off x="1012825" y="4291013"/>
            <a:ext cx="10199688" cy="1870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4400" dirty="0">
                <a:solidFill>
                  <a:schemeClr val="tx1"/>
                </a:solidFill>
              </a:rPr>
              <a:t>Thank You</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ubtitle 2"/>
          <p:cNvSpPr>
            <a:spLocks noGrp="1"/>
          </p:cNvSpPr>
          <p:nvPr>
            <p:ph type="subTitle" idx="1"/>
          </p:nvPr>
        </p:nvSpPr>
        <p:spPr>
          <a:xfrm>
            <a:off x="815975" y="1209675"/>
            <a:ext cx="10550525" cy="4429125"/>
          </a:xfrm>
        </p:spPr>
        <p:txBody>
          <a:bodyPr/>
          <a:lstStyle/>
          <a:p>
            <a:pPr algn="l" eaLnBrk="1" hangingPunct="1"/>
            <a:r>
              <a:rPr lang="en-US" altLang="en-US" dirty="0" smtClean="0"/>
              <a:t/>
            </a:r>
            <a:br>
              <a:rPr lang="en-US" altLang="en-US" dirty="0" smtClean="0"/>
            </a:br>
            <a:r>
              <a:rPr lang="en-US" altLang="en-US" sz="2000" dirty="0" smtClean="0"/>
              <a:t>The REST architectural style describes six constraints. These constraints, applied to the architecture, were originally communicated by Roy Fielding in his doctoral dissertation and defines the basis of </a:t>
            </a:r>
            <a:r>
              <a:rPr lang="en-US" altLang="en-US" sz="2000" dirty="0" err="1" smtClean="0"/>
              <a:t>RESTful</a:t>
            </a:r>
            <a:r>
              <a:rPr lang="en-US" altLang="en-US" sz="2000" dirty="0" smtClean="0"/>
              <a:t>-style.</a:t>
            </a:r>
          </a:p>
          <a:p>
            <a:pPr algn="l" eaLnBrk="1" hangingPunct="1"/>
            <a:endParaRPr lang="en-US" altLang="en-US" sz="2000" dirty="0" smtClean="0"/>
          </a:p>
          <a:p>
            <a:pPr algn="l" eaLnBrk="1" hangingPunct="1">
              <a:buFont typeface="Arial" panose="020B0604020202020204" pitchFamily="34" charset="0"/>
              <a:buChar char="•"/>
            </a:pPr>
            <a:r>
              <a:rPr lang="en-US" altLang="en-US" sz="2000" dirty="0" smtClean="0"/>
              <a:t>Uniform Interface</a:t>
            </a:r>
          </a:p>
          <a:p>
            <a:pPr algn="l" eaLnBrk="1" hangingPunct="1">
              <a:buFont typeface="Arial" panose="020B0604020202020204" pitchFamily="34" charset="0"/>
              <a:buChar char="•"/>
            </a:pPr>
            <a:r>
              <a:rPr lang="en-US" altLang="en-US" sz="2000" dirty="0" smtClean="0"/>
              <a:t>Stateless</a:t>
            </a:r>
          </a:p>
          <a:p>
            <a:pPr algn="l" eaLnBrk="1" hangingPunct="1">
              <a:buFont typeface="Arial" panose="020B0604020202020204" pitchFamily="34" charset="0"/>
              <a:buChar char="•"/>
            </a:pPr>
            <a:r>
              <a:rPr lang="en-US" altLang="en-US" sz="2000" dirty="0" smtClean="0"/>
              <a:t>Cacheable</a:t>
            </a:r>
          </a:p>
          <a:p>
            <a:pPr algn="l" eaLnBrk="1" hangingPunct="1">
              <a:buFont typeface="Arial" panose="020B0604020202020204" pitchFamily="34" charset="0"/>
              <a:buChar char="•"/>
            </a:pPr>
            <a:r>
              <a:rPr lang="en-US" altLang="en-US" sz="2000" dirty="0" smtClean="0"/>
              <a:t>Client-Server</a:t>
            </a:r>
          </a:p>
          <a:p>
            <a:pPr algn="l" eaLnBrk="1" hangingPunct="1">
              <a:buFont typeface="Arial" panose="020B0604020202020204" pitchFamily="34" charset="0"/>
              <a:buChar char="•"/>
            </a:pPr>
            <a:r>
              <a:rPr lang="en-US" altLang="en-US" sz="2000" dirty="0" smtClean="0"/>
              <a:t>Layered System</a:t>
            </a:r>
          </a:p>
          <a:p>
            <a:pPr algn="l" eaLnBrk="1" hangingPunct="1">
              <a:buFont typeface="Arial" panose="020B0604020202020204" pitchFamily="34" charset="0"/>
              <a:buChar char="•"/>
            </a:pPr>
            <a:r>
              <a:rPr lang="en-US" altLang="en-US" sz="2000" dirty="0" smtClean="0"/>
              <a:t>Code on Demand (optional)</a:t>
            </a:r>
          </a:p>
        </p:txBody>
      </p:sp>
      <p:sp>
        <p:nvSpPr>
          <p:cNvPr id="7171" name="Content Placeholder 2"/>
          <p:cNvSpPr txBox="1">
            <a:spLocks/>
          </p:cNvSpPr>
          <p:nvPr/>
        </p:nvSpPr>
        <p:spPr bwMode="auto">
          <a:xfrm>
            <a:off x="822325" y="460375"/>
            <a:ext cx="1051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spcBef>
                <a:spcPts val="1000"/>
              </a:spcBef>
              <a:buFont typeface="Arial" panose="020B0604020202020204" pitchFamily="34" charset="0"/>
              <a:buNone/>
            </a:pPr>
            <a:r>
              <a:rPr lang="en-US" altLang="en-US" sz="2400" b="1" dirty="0">
                <a:solidFill>
                  <a:schemeClr val="bg1"/>
                </a:solidFill>
              </a:rPr>
              <a:t>REST API - Architectural Constraints</a:t>
            </a:r>
            <a:endParaRPr lang="en-IN" altLang="en-US" sz="2400" b="1"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ubtitle 2"/>
          <p:cNvSpPr>
            <a:spLocks noGrp="1"/>
          </p:cNvSpPr>
          <p:nvPr>
            <p:ph type="subTitle" idx="1"/>
          </p:nvPr>
        </p:nvSpPr>
        <p:spPr>
          <a:xfrm>
            <a:off x="815975" y="1209675"/>
            <a:ext cx="10550525" cy="5022850"/>
          </a:xfrm>
        </p:spPr>
        <p:txBody>
          <a:bodyPr/>
          <a:lstStyle/>
          <a:p>
            <a:pPr algn="l" eaLnBrk="1" hangingPunct="1"/>
            <a:endParaRPr lang="en-US" altLang="en-US" sz="2000" b="1" dirty="0" smtClean="0"/>
          </a:p>
          <a:p>
            <a:pPr algn="l" eaLnBrk="1" hangingPunct="1">
              <a:buFont typeface="Arial" panose="020B0604020202020204" pitchFamily="34" charset="0"/>
              <a:buChar char="•"/>
            </a:pPr>
            <a:r>
              <a:rPr lang="en-US" altLang="en-US" sz="2000" dirty="0" err="1" smtClean="0"/>
              <a:t>RESTful</a:t>
            </a:r>
            <a:r>
              <a:rPr lang="en-US" altLang="en-US" sz="2000" dirty="0" smtClean="0"/>
              <a:t> Web services are easy to leverage by most tools, including those that are free and inexpensive.</a:t>
            </a:r>
          </a:p>
          <a:p>
            <a:pPr algn="l" eaLnBrk="1" hangingPunct="1">
              <a:buFont typeface="Arial" panose="020B0604020202020204" pitchFamily="34" charset="0"/>
              <a:buChar char="•"/>
            </a:pPr>
            <a:r>
              <a:rPr lang="en-US" altLang="en-US" sz="2000" dirty="0" smtClean="0"/>
              <a:t>SOAP services are much harder to scale than </a:t>
            </a:r>
            <a:r>
              <a:rPr lang="en-US" altLang="en-US" sz="2000" dirty="0" err="1" smtClean="0"/>
              <a:t>RESTful</a:t>
            </a:r>
            <a:r>
              <a:rPr lang="en-US" altLang="en-US" sz="2000" dirty="0" smtClean="0"/>
              <a:t> services. Thus, REST is often chosen as the architecture for services that are exposed via the Internet</a:t>
            </a:r>
          </a:p>
          <a:p>
            <a:pPr algn="l" eaLnBrk="1" hangingPunct="1">
              <a:buFont typeface="Arial" panose="020B0604020202020204" pitchFamily="34" charset="0"/>
              <a:buChar char="•"/>
            </a:pPr>
            <a:r>
              <a:rPr lang="en-US" altLang="en-US" sz="2000" dirty="0" smtClean="0"/>
              <a:t>The learning curve seems to be reduced.</a:t>
            </a:r>
          </a:p>
          <a:p>
            <a:pPr algn="l" eaLnBrk="1" hangingPunct="1">
              <a:buFont typeface="Arial" panose="020B0604020202020204" pitchFamily="34" charset="0"/>
              <a:buChar char="•"/>
            </a:pPr>
            <a:r>
              <a:rPr lang="en-US" altLang="en-US" sz="2000" dirty="0" smtClean="0"/>
              <a:t>REST uses a smaller message format than SOAP. SOAP uses XML for all messages, which makes the message size much larger, and thus less efficient. This means REST provides better performance, as well as lowers costs over time.</a:t>
            </a:r>
          </a:p>
          <a:p>
            <a:pPr algn="l" eaLnBrk="1" hangingPunct="1">
              <a:buFont typeface="Arial" panose="020B0604020202020204" pitchFamily="34" charset="0"/>
              <a:buChar char="•"/>
            </a:pPr>
            <a:r>
              <a:rPr lang="en-US" altLang="en-US" sz="2000" dirty="0" smtClean="0"/>
              <a:t>It is much faster than traditional SOAP.</a:t>
            </a:r>
          </a:p>
          <a:p>
            <a:pPr algn="l" eaLnBrk="1" hangingPunct="1">
              <a:buFont typeface="Arial" panose="020B0604020202020204" pitchFamily="34" charset="0"/>
              <a:buChar char="•"/>
            </a:pPr>
            <a:r>
              <a:rPr lang="en-US" altLang="en-US" sz="2000" dirty="0" smtClean="0"/>
              <a:t>REST is designed for use over the Open Internet/Web and hence is a better choice for cloud-based platforms.</a:t>
            </a:r>
          </a:p>
          <a:p>
            <a:pPr algn="l" eaLnBrk="1" hangingPunct="1">
              <a:buFont typeface="Arial" panose="020B0604020202020204" pitchFamily="34" charset="0"/>
              <a:buChar char="•"/>
            </a:pPr>
            <a:r>
              <a:rPr lang="en-US" altLang="en-US" sz="2000" dirty="0" smtClean="0"/>
              <a:t>There is no direct support for generating a client from server-side-generated metadata. SOAP is able to support this with Web Service Description Language (WSDL).</a:t>
            </a:r>
          </a:p>
          <a:p>
            <a:pPr algn="l" eaLnBrk="1" hangingPunct="1">
              <a:buFont typeface="Arial" panose="020B0604020202020204" pitchFamily="34" charset="0"/>
              <a:buChar char="•"/>
            </a:pPr>
            <a:endParaRPr lang="en-IN" altLang="en-US" sz="2000" dirty="0" smtClean="0"/>
          </a:p>
        </p:txBody>
      </p:sp>
      <p:sp>
        <p:nvSpPr>
          <p:cNvPr id="8195" name="Content Placeholder 2"/>
          <p:cNvSpPr txBox="1">
            <a:spLocks/>
          </p:cNvSpPr>
          <p:nvPr/>
        </p:nvSpPr>
        <p:spPr bwMode="auto">
          <a:xfrm>
            <a:off x="822325" y="460375"/>
            <a:ext cx="1051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spcBef>
                <a:spcPts val="1000"/>
              </a:spcBef>
              <a:buFont typeface="Arial" panose="020B0604020202020204" pitchFamily="34" charset="0"/>
              <a:buNone/>
            </a:pPr>
            <a:r>
              <a:rPr lang="en-US" altLang="en-US" sz="2400" b="1" dirty="0">
                <a:solidFill>
                  <a:schemeClr val="bg1"/>
                </a:solidFill>
              </a:rPr>
              <a:t>REST API or SOAP</a:t>
            </a:r>
            <a:endParaRPr lang="en-IN" altLang="en-US" sz="2400" b="1"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ubtitle 2"/>
          <p:cNvSpPr>
            <a:spLocks noGrp="1"/>
          </p:cNvSpPr>
          <p:nvPr>
            <p:ph type="subTitle" idx="1"/>
          </p:nvPr>
        </p:nvSpPr>
        <p:spPr>
          <a:xfrm>
            <a:off x="822325" y="1392238"/>
            <a:ext cx="10550525" cy="4186237"/>
          </a:xfrm>
        </p:spPr>
        <p:txBody>
          <a:bodyPr/>
          <a:lstStyle/>
          <a:p>
            <a:pPr algn="l" eaLnBrk="1" hangingPunct="1"/>
            <a:r>
              <a:rPr lang="en-US" altLang="en-US" dirty="0" smtClean="0"/>
              <a:t/>
            </a:r>
            <a:br>
              <a:rPr lang="en-US" altLang="en-US" dirty="0" smtClean="0"/>
            </a:br>
            <a:r>
              <a:rPr lang="en-US" altLang="en-US" sz="2000" dirty="0" smtClean="0"/>
              <a:t>SharePoint 2013 introduces a </a:t>
            </a:r>
            <a:r>
              <a:rPr lang="en-US" altLang="en-US" sz="2000" b="1" dirty="0" smtClean="0"/>
              <a:t>Representational State Transfer (REST) </a:t>
            </a:r>
            <a:r>
              <a:rPr lang="en-US" altLang="en-US" sz="2000" dirty="0" smtClean="0"/>
              <a:t>service that is comparable to the existing SharePoint client object models. Now, developers can interact remotely with SharePoint data by using any technology that supports REST web requests. This means that developers can perform Create, Read, Update, and Delete (CRUD) operations from their SharePoint Add-ins, solutions, and client applications, using REST web technologies and standard Open Data Protocol (OData) syntax.</a:t>
            </a:r>
          </a:p>
          <a:p>
            <a:pPr algn="l" eaLnBrk="1" hangingPunct="1"/>
            <a:endParaRPr lang="en-US" altLang="en-US" sz="2000" dirty="0" smtClean="0"/>
          </a:p>
          <a:p>
            <a:pPr algn="l" eaLnBrk="1" hangingPunct="1"/>
            <a:r>
              <a:rPr lang="en-US" altLang="en-US" sz="2000" dirty="0" smtClean="0"/>
              <a:t>The REST API is implemented as Data-centric web service based on the Open Data Protocol or OData. The way these web services work, use each resource in the system is addressable by a specific URL that you pass off to the server.</a:t>
            </a:r>
            <a:endParaRPr lang="en-IN" altLang="en-US" sz="2000" dirty="0" smtClean="0"/>
          </a:p>
        </p:txBody>
      </p:sp>
      <p:sp>
        <p:nvSpPr>
          <p:cNvPr id="9219" name="Content Placeholder 2"/>
          <p:cNvSpPr txBox="1">
            <a:spLocks/>
          </p:cNvSpPr>
          <p:nvPr/>
        </p:nvSpPr>
        <p:spPr bwMode="auto">
          <a:xfrm>
            <a:off x="822325" y="460375"/>
            <a:ext cx="1051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spcBef>
                <a:spcPts val="1000"/>
              </a:spcBef>
              <a:buFont typeface="Arial" panose="020B0604020202020204" pitchFamily="34" charset="0"/>
              <a:buNone/>
            </a:pPr>
            <a:r>
              <a:rPr lang="en-US" altLang="en-US" sz="2400" b="1" dirty="0">
                <a:solidFill>
                  <a:schemeClr val="bg1"/>
                </a:solidFill>
              </a:rPr>
              <a:t>REST in SharePoint</a:t>
            </a:r>
            <a:endParaRPr lang="en-IN" altLang="en-US" sz="2400" b="1"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822325" y="460375"/>
            <a:ext cx="10515600" cy="454025"/>
          </a:xfrm>
        </p:spPr>
        <p:txBody>
          <a:bodyPr/>
          <a:lstStyle/>
          <a:p>
            <a:pPr marL="0" indent="0" eaLnBrk="1" hangingPunct="1">
              <a:buFont typeface="Arial" panose="020B0604020202020204" pitchFamily="34" charset="0"/>
              <a:buNone/>
            </a:pPr>
            <a:r>
              <a:rPr lang="en-US" altLang="en-US" sz="2400" b="1" smtClean="0">
                <a:solidFill>
                  <a:schemeClr val="bg1"/>
                </a:solidFill>
              </a:rPr>
              <a:t>REST in SharePoint</a:t>
            </a:r>
            <a:endParaRPr lang="en-IN" altLang="en-US" sz="2400" b="1" smtClean="0">
              <a:solidFill>
                <a:schemeClr val="bg1"/>
              </a:solidFill>
            </a:endParaRPr>
          </a:p>
        </p:txBody>
      </p:sp>
      <p:sp>
        <p:nvSpPr>
          <p:cNvPr id="4" name="Content Placeholder 2"/>
          <p:cNvSpPr txBox="1">
            <a:spLocks/>
          </p:cNvSpPr>
          <p:nvPr/>
        </p:nvSpPr>
        <p:spPr>
          <a:xfrm>
            <a:off x="822325" y="1511300"/>
            <a:ext cx="7210425" cy="4684713"/>
          </a:xfrm>
          <a:prstGeom prst="rect">
            <a:avLst/>
          </a:prstGeom>
        </p:spPr>
        <p:txBody>
          <a:bodyPr>
            <a:normAutofit/>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spcBef>
                <a:spcPts val="1000"/>
              </a:spcBef>
              <a:buFont typeface="Arial" panose="020B0604020202020204" pitchFamily="34" charset="0"/>
              <a:buChar char="•"/>
            </a:pPr>
            <a:r>
              <a:rPr lang="en-US" altLang="en-US" sz="2000" dirty="0"/>
              <a:t>All we’re doing is replacing the </a:t>
            </a:r>
            <a:r>
              <a:rPr lang="en-US" altLang="en-US" sz="2000" b="1" dirty="0" err="1"/>
              <a:t>url</a:t>
            </a:r>
            <a:endParaRPr lang="en-US" altLang="en-US" sz="2000" b="1" dirty="0"/>
          </a:p>
          <a:p>
            <a:pPr eaLnBrk="1" hangingPunct="1">
              <a:lnSpc>
                <a:spcPct val="90000"/>
              </a:lnSpc>
              <a:spcBef>
                <a:spcPts val="1000"/>
              </a:spcBef>
              <a:buFont typeface="Arial" panose="020B0604020202020204" pitchFamily="34" charset="0"/>
              <a:buChar char="•"/>
            </a:pPr>
            <a:r>
              <a:rPr lang="en-US" altLang="en-US" sz="2000" b="1" dirty="0"/>
              <a:t>If you’re still on SP 2010</a:t>
            </a:r>
            <a:r>
              <a:rPr lang="en-US" altLang="en-US" sz="2000" dirty="0"/>
              <a:t> the </a:t>
            </a:r>
            <a:r>
              <a:rPr lang="en-US" altLang="en-US" sz="2000" dirty="0" err="1"/>
              <a:t>querystring</a:t>
            </a:r>
            <a:r>
              <a:rPr lang="en-US" altLang="en-US" sz="2000" dirty="0"/>
              <a:t> section of the examples below may be the same. The only difference is the endpoint part of the </a:t>
            </a:r>
            <a:r>
              <a:rPr lang="en-US" altLang="en-US" sz="2000" dirty="0" err="1"/>
              <a:t>url</a:t>
            </a:r>
            <a:r>
              <a:rPr lang="en-US" altLang="en-US" sz="2000" dirty="0"/>
              <a:t>. SP 2010 has below:</a:t>
            </a:r>
          </a:p>
          <a:p>
            <a:pPr eaLnBrk="1" hangingPunct="1">
              <a:lnSpc>
                <a:spcPct val="90000"/>
              </a:lnSpc>
              <a:spcBef>
                <a:spcPts val="1000"/>
              </a:spcBef>
              <a:buFont typeface="Arial" panose="020B0604020202020204" pitchFamily="34" charset="0"/>
              <a:buChar char="•"/>
            </a:pPr>
            <a:endParaRPr lang="en-US" altLang="en-US" sz="2000" b="1" dirty="0"/>
          </a:p>
          <a:p>
            <a:pPr eaLnBrk="1" hangingPunct="1">
              <a:lnSpc>
                <a:spcPct val="90000"/>
              </a:lnSpc>
              <a:spcBef>
                <a:spcPts val="1000"/>
              </a:spcBef>
              <a:buFont typeface="Arial" panose="020B0604020202020204" pitchFamily="34" charset="0"/>
              <a:buChar char="•"/>
            </a:pPr>
            <a:endParaRPr lang="en-US" altLang="en-US" sz="2000" b="1" dirty="0"/>
          </a:p>
          <a:p>
            <a:pPr eaLnBrk="1" hangingPunct="1">
              <a:lnSpc>
                <a:spcPct val="90000"/>
              </a:lnSpc>
              <a:spcBef>
                <a:spcPts val="1000"/>
              </a:spcBef>
              <a:buFont typeface="Arial" panose="020B0604020202020204" pitchFamily="34" charset="0"/>
              <a:buChar char="•"/>
            </a:pPr>
            <a:endParaRPr lang="en-US" altLang="en-US" sz="2000" b="1" dirty="0"/>
          </a:p>
          <a:p>
            <a:pPr eaLnBrk="1" hangingPunct="1">
              <a:lnSpc>
                <a:spcPct val="90000"/>
              </a:lnSpc>
              <a:spcBef>
                <a:spcPts val="1000"/>
              </a:spcBef>
              <a:buFont typeface="Arial" panose="020B0604020202020204" pitchFamily="34" charset="0"/>
              <a:buChar char="•"/>
            </a:pPr>
            <a:r>
              <a:rPr lang="en-US" altLang="en-US" sz="2000" b="1" dirty="0"/>
              <a:t>Selecting all items, all columns</a:t>
            </a:r>
          </a:p>
          <a:p>
            <a:pPr eaLnBrk="1" hangingPunct="1">
              <a:lnSpc>
                <a:spcPct val="90000"/>
              </a:lnSpc>
              <a:spcBef>
                <a:spcPts val="1000"/>
              </a:spcBef>
              <a:buFont typeface="Arial" panose="020B0604020202020204" pitchFamily="34" charset="0"/>
              <a:buNone/>
            </a:pPr>
            <a:r>
              <a:rPr lang="en-US" altLang="en-US" sz="2000" b="1" dirty="0">
                <a:solidFill>
                  <a:srgbClr val="000000"/>
                </a:solidFill>
              </a:rPr>
              <a:t>	</a:t>
            </a:r>
            <a:r>
              <a:rPr lang="en-US" altLang="en-US" sz="2000" dirty="0"/>
              <a:t>The simplest way to grab list items is to get everything. This is done by using the endpoint below. Simply change the “list” value to your own:</a:t>
            </a:r>
          </a:p>
          <a:p>
            <a:pPr eaLnBrk="1" hangingPunct="1">
              <a:lnSpc>
                <a:spcPct val="90000"/>
              </a:lnSpc>
              <a:spcBef>
                <a:spcPts val="1000"/>
              </a:spcBef>
              <a:buFont typeface="Arial" panose="020B0604020202020204" pitchFamily="34" charset="0"/>
              <a:buNone/>
            </a:pPr>
            <a:endParaRPr lang="en-US" altLang="en-US" sz="2000" dirty="0">
              <a:solidFill>
                <a:srgbClr val="000000"/>
              </a:solidFill>
            </a:endParaRPr>
          </a:p>
          <a:p>
            <a:pPr eaLnBrk="1" hangingPunct="1">
              <a:lnSpc>
                <a:spcPct val="90000"/>
              </a:lnSpc>
              <a:spcBef>
                <a:spcPts val="1000"/>
              </a:spcBef>
              <a:buFont typeface="Arial" panose="020B0604020202020204" pitchFamily="34" charset="0"/>
              <a:buNone/>
            </a:pPr>
            <a:r>
              <a:rPr lang="en-US" altLang="en-US" sz="2000" dirty="0">
                <a:solidFill>
                  <a:srgbClr val="000000"/>
                </a:solidFill>
              </a:rPr>
              <a:t>	</a:t>
            </a:r>
          </a:p>
        </p:txBody>
      </p:sp>
      <p:graphicFrame>
        <p:nvGraphicFramePr>
          <p:cNvPr id="6" name="Table 5"/>
          <p:cNvGraphicFramePr>
            <a:graphicFrameLocks noGrp="1"/>
          </p:cNvGraphicFramePr>
          <p:nvPr/>
        </p:nvGraphicFramePr>
        <p:xfrm>
          <a:off x="822325" y="3006725"/>
          <a:ext cx="6669385" cy="639864"/>
        </p:xfrm>
        <a:graphic>
          <a:graphicData uri="http://schemas.openxmlformats.org/drawingml/2006/table">
            <a:tbl>
              <a:tblPr/>
              <a:tblGrid>
                <a:gridCol w="208260"/>
                <a:gridCol w="6461125"/>
              </a:tblGrid>
              <a:tr h="639763">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IN" altLang="en-US" sz="1800" b="0" i="0" u="none" strike="noStrike" cap="none" normalizeH="0" baseline="0" smtClean="0">
                          <a:ln>
                            <a:noFill/>
                          </a:ln>
                          <a:solidFill>
                            <a:srgbClr val="D4D4D4"/>
                          </a:solidFill>
                          <a:effectLst/>
                          <a:latin typeface="inherit"/>
                        </a:rPr>
                        <a:t>1</a:t>
                      </a:r>
                    </a:p>
                  </a:txBody>
                  <a:tcPr marL="91430" marR="91430" marT="45612" marB="45612" horzOverflow="overflow">
                    <a:lnL>
                      <a:noFill/>
                    </a:lnL>
                    <a:lnR>
                      <a:noFill/>
                    </a:lnR>
                    <a:lnT>
                      <a:noFill/>
                    </a:lnT>
                    <a:lnB>
                      <a:noFill/>
                    </a:lnB>
                    <a:lnTlToBr>
                      <a:noFill/>
                    </a:lnTlToBr>
                    <a:lnBlToTr>
                      <a:noFill/>
                    </a:lnBlToTr>
                    <a:solidFill>
                      <a:srgbClr val="FDFDFD"/>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IN" altLang="en-US" sz="1800" b="0" i="0" u="none" strike="noStrike" cap="none" normalizeH="0" baseline="0" smtClean="0">
                          <a:ln>
                            <a:noFill/>
                          </a:ln>
                          <a:solidFill>
                            <a:srgbClr val="222222"/>
                          </a:solidFill>
                          <a:effectLst/>
                          <a:latin typeface="inherit"/>
                        </a:rPr>
                        <a:t>_spPageContextInfo</a:t>
                      </a:r>
                      <a:r>
                        <a:rPr kumimoji="0" lang="en-IN" altLang="en-US" sz="1800" b="0" i="0" u="none" strike="noStrike" cap="none" normalizeH="0" baseline="0" smtClean="0">
                          <a:ln>
                            <a:noFill/>
                          </a:ln>
                          <a:solidFill>
                            <a:srgbClr val="333333"/>
                          </a:solidFill>
                          <a:effectLst/>
                          <a:latin typeface="inherit"/>
                        </a:rPr>
                        <a:t>.</a:t>
                      </a:r>
                      <a:r>
                        <a:rPr kumimoji="0" lang="en-IN" altLang="en-US" sz="1800" b="0" i="0" u="none" strike="noStrike" cap="none" normalizeH="0" baseline="0" smtClean="0">
                          <a:ln>
                            <a:noFill/>
                          </a:ln>
                          <a:solidFill>
                            <a:srgbClr val="222222"/>
                          </a:solidFill>
                          <a:effectLst/>
                          <a:latin typeface="inherit"/>
                        </a:rPr>
                        <a:t>webAbsoluteUrl</a:t>
                      </a:r>
                      <a:r>
                        <a:rPr kumimoji="0" lang="en-IN" altLang="en-US" sz="1800" b="0" i="0" u="none" strike="noStrike" cap="none" normalizeH="0" baseline="0" smtClean="0">
                          <a:ln>
                            <a:noFill/>
                          </a:ln>
                          <a:solidFill>
                            <a:srgbClr val="006FE0"/>
                          </a:solidFill>
                          <a:effectLst/>
                          <a:latin typeface="inherit"/>
                        </a:rPr>
                        <a:t> </a:t>
                      </a:r>
                      <a:r>
                        <a:rPr kumimoji="0" lang="en-IN" altLang="en-US" sz="1800" b="0" i="0" u="none" strike="noStrike" cap="none" normalizeH="0" baseline="0" smtClean="0">
                          <a:ln>
                            <a:noFill/>
                          </a:ln>
                          <a:solidFill>
                            <a:srgbClr val="222222"/>
                          </a:solidFill>
                          <a:effectLst/>
                          <a:latin typeface="inherit"/>
                        </a:rPr>
                        <a:t>+</a:t>
                      </a:r>
                      <a:r>
                        <a:rPr kumimoji="0" lang="en-IN" altLang="en-US" sz="1800" b="0" i="0" u="none" strike="noStrike" cap="none" normalizeH="0" baseline="0" smtClean="0">
                          <a:ln>
                            <a:noFill/>
                          </a:ln>
                          <a:solidFill>
                            <a:srgbClr val="006FE0"/>
                          </a:solidFill>
                          <a:effectLst/>
                          <a:latin typeface="inherit"/>
                        </a:rPr>
                        <a:t> </a:t>
                      </a:r>
                      <a:r>
                        <a:rPr kumimoji="0" lang="en-IN" altLang="en-US" sz="1800" b="0" i="0" u="none" strike="noStrike" cap="none" normalizeH="0" baseline="0" smtClean="0">
                          <a:ln>
                            <a:noFill/>
                          </a:ln>
                          <a:solidFill>
                            <a:srgbClr val="006699"/>
                          </a:solidFill>
                          <a:effectLst/>
                          <a:latin typeface="inherit"/>
                        </a:rPr>
                        <a:t>"/_vti_bin/listdata.svc/"</a:t>
                      </a:r>
                      <a:r>
                        <a:rPr kumimoji="0" lang="en-IN" altLang="en-US" sz="1800" b="0" i="0" u="none" strike="noStrike" cap="none" normalizeH="0" baseline="0" smtClean="0">
                          <a:ln>
                            <a:noFill/>
                          </a:ln>
                          <a:solidFill>
                            <a:srgbClr val="006FE0"/>
                          </a:solidFill>
                          <a:effectLst/>
                          <a:latin typeface="inherit"/>
                        </a:rPr>
                        <a:t> </a:t>
                      </a:r>
                      <a:r>
                        <a:rPr kumimoji="0" lang="en-IN" altLang="en-US" sz="1800" b="0" i="0" u="none" strike="noStrike" cap="none" normalizeH="0" baseline="0" smtClean="0">
                          <a:ln>
                            <a:noFill/>
                          </a:ln>
                          <a:solidFill>
                            <a:srgbClr val="222222"/>
                          </a:solidFill>
                          <a:effectLst/>
                          <a:latin typeface="inherit"/>
                        </a:rPr>
                        <a:t>+</a:t>
                      </a:r>
                      <a:r>
                        <a:rPr kumimoji="0" lang="en-IN" altLang="en-US" sz="1800" b="0" i="0" u="none" strike="noStrike" cap="none" normalizeH="0" baseline="0" smtClean="0">
                          <a:ln>
                            <a:noFill/>
                          </a:ln>
                          <a:solidFill>
                            <a:srgbClr val="006FE0"/>
                          </a:solidFill>
                          <a:effectLst/>
                          <a:latin typeface="inherit"/>
                        </a:rPr>
                        <a:t> </a:t>
                      </a:r>
                      <a:r>
                        <a:rPr kumimoji="0" lang="en-IN" altLang="en-US" sz="1800" b="0" i="0" u="none" strike="noStrike" cap="none" normalizeH="0" baseline="0" smtClean="0">
                          <a:ln>
                            <a:noFill/>
                          </a:ln>
                          <a:solidFill>
                            <a:srgbClr val="222222"/>
                          </a:solidFill>
                          <a:effectLst/>
                          <a:latin typeface="inherit"/>
                        </a:rPr>
                        <a:t>querystring</a:t>
                      </a:r>
                      <a:endParaRPr kumimoji="0" lang="en-IN" altLang="en-US" sz="1800" b="0" i="0" u="none" strike="noStrike" cap="none" normalizeH="0" baseline="0" smtClean="0">
                        <a:ln>
                          <a:noFill/>
                        </a:ln>
                        <a:solidFill>
                          <a:srgbClr val="000000"/>
                        </a:solidFill>
                        <a:effectLst/>
                        <a:latin typeface="inherit"/>
                      </a:endParaRPr>
                    </a:p>
                  </a:txBody>
                  <a:tcPr marL="91430" marR="91430" marT="45612" marB="45612" horzOverflow="overflow">
                    <a:lnL>
                      <a:noFill/>
                    </a:lnL>
                    <a:lnR>
                      <a:noFill/>
                    </a:lnR>
                    <a:lnT>
                      <a:noFill/>
                    </a:lnT>
                    <a:lnB>
                      <a:noFill/>
                    </a:lnB>
                    <a:lnTlToBr>
                      <a:noFill/>
                    </a:lnTlToBr>
                    <a:lnBlToTr>
                      <a:noFill/>
                    </a:lnBlToTr>
                    <a:solidFill>
                      <a:srgbClr val="FDFDFD"/>
                    </a:solidFill>
                  </a:tcPr>
                </a:tc>
              </a:tr>
            </a:tbl>
          </a:graphicData>
        </a:graphic>
      </p:graphicFrame>
      <p:graphicFrame>
        <p:nvGraphicFramePr>
          <p:cNvPr id="7" name="Table 6"/>
          <p:cNvGraphicFramePr>
            <a:graphicFrameLocks noGrp="1"/>
          </p:cNvGraphicFramePr>
          <p:nvPr/>
        </p:nvGraphicFramePr>
        <p:xfrm>
          <a:off x="822325" y="5554663"/>
          <a:ext cx="6620190" cy="641350"/>
        </p:xfrm>
        <a:graphic>
          <a:graphicData uri="http://schemas.openxmlformats.org/drawingml/2006/table">
            <a:tbl>
              <a:tblPr/>
              <a:tblGrid>
                <a:gridCol w="208278"/>
                <a:gridCol w="6411912"/>
              </a:tblGrid>
              <a:tr h="641350">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IN" altLang="en-US" sz="1800" b="0" i="0" u="none" strike="noStrike" cap="none" normalizeH="0" baseline="0" smtClean="0">
                          <a:ln>
                            <a:noFill/>
                          </a:ln>
                          <a:solidFill>
                            <a:srgbClr val="D4D4D4"/>
                          </a:solidFill>
                          <a:effectLst/>
                          <a:latin typeface="inherit"/>
                        </a:rPr>
                        <a:t>1</a:t>
                      </a:r>
                    </a:p>
                  </a:txBody>
                  <a:tcPr marL="91439" marR="91439" marT="45913" marB="45913" horzOverflow="overflow">
                    <a:lnL>
                      <a:noFill/>
                    </a:lnL>
                    <a:lnR>
                      <a:noFill/>
                    </a:lnR>
                    <a:lnT>
                      <a:noFill/>
                    </a:lnT>
                    <a:lnB>
                      <a:noFill/>
                    </a:lnB>
                    <a:lnTlToBr>
                      <a:noFill/>
                    </a:lnTlToBr>
                    <a:lnBlToTr>
                      <a:noFill/>
                    </a:lnBlToTr>
                    <a:solidFill>
                      <a:srgbClr val="FDFDFD"/>
                    </a:solidFill>
                  </a:tcPr>
                </a:tc>
                <a:tc>
                  <a: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IN" altLang="en-US" sz="1800" b="0" i="0" u="none" strike="noStrike" cap="none" normalizeH="0" baseline="0" smtClean="0">
                          <a:ln>
                            <a:noFill/>
                          </a:ln>
                          <a:solidFill>
                            <a:srgbClr val="222222"/>
                          </a:solidFill>
                          <a:effectLst/>
                          <a:latin typeface="inherit"/>
                        </a:rPr>
                        <a:t>_spPageContextInfo</a:t>
                      </a:r>
                      <a:r>
                        <a:rPr kumimoji="0" lang="en-IN" altLang="en-US" sz="1800" b="0" i="0" u="none" strike="noStrike" cap="none" normalizeH="0" baseline="0" smtClean="0">
                          <a:ln>
                            <a:noFill/>
                          </a:ln>
                          <a:solidFill>
                            <a:srgbClr val="333333"/>
                          </a:solidFill>
                          <a:effectLst/>
                          <a:latin typeface="inherit"/>
                        </a:rPr>
                        <a:t>.</a:t>
                      </a:r>
                      <a:r>
                        <a:rPr kumimoji="0" lang="en-IN" altLang="en-US" sz="1800" b="0" i="0" u="none" strike="noStrike" cap="none" normalizeH="0" baseline="0" smtClean="0">
                          <a:ln>
                            <a:noFill/>
                          </a:ln>
                          <a:solidFill>
                            <a:srgbClr val="222222"/>
                          </a:solidFill>
                          <a:effectLst/>
                          <a:latin typeface="inherit"/>
                        </a:rPr>
                        <a:t>webAbsoluteUrl</a:t>
                      </a:r>
                      <a:r>
                        <a:rPr kumimoji="0" lang="en-IN" altLang="en-US" sz="1800" b="0" i="0" u="none" strike="noStrike" cap="none" normalizeH="0" baseline="0" smtClean="0">
                          <a:ln>
                            <a:noFill/>
                          </a:ln>
                          <a:solidFill>
                            <a:srgbClr val="006FE0"/>
                          </a:solidFill>
                          <a:effectLst/>
                          <a:latin typeface="inherit"/>
                        </a:rPr>
                        <a:t> </a:t>
                      </a:r>
                      <a:r>
                        <a:rPr kumimoji="0" lang="en-IN" altLang="en-US" sz="1800" b="0" i="0" u="none" strike="noStrike" cap="none" normalizeH="0" baseline="0" smtClean="0">
                          <a:ln>
                            <a:noFill/>
                          </a:ln>
                          <a:solidFill>
                            <a:srgbClr val="222222"/>
                          </a:solidFill>
                          <a:effectLst/>
                          <a:latin typeface="inherit"/>
                        </a:rPr>
                        <a:t>+</a:t>
                      </a:r>
                      <a:r>
                        <a:rPr kumimoji="0" lang="en-IN" altLang="en-US" sz="1800" b="0" i="0" u="none" strike="noStrike" cap="none" normalizeH="0" baseline="0" smtClean="0">
                          <a:ln>
                            <a:noFill/>
                          </a:ln>
                          <a:solidFill>
                            <a:srgbClr val="006FE0"/>
                          </a:solidFill>
                          <a:effectLst/>
                          <a:latin typeface="inherit"/>
                        </a:rPr>
                        <a:t> </a:t>
                      </a:r>
                      <a:r>
                        <a:rPr kumimoji="0" lang="en-IN" altLang="en-US" sz="1800" b="0" i="0" u="none" strike="noStrike" cap="none" normalizeH="0" baseline="0" smtClean="0">
                          <a:ln>
                            <a:noFill/>
                          </a:ln>
                          <a:solidFill>
                            <a:srgbClr val="006699"/>
                          </a:solidFill>
                          <a:effectLst/>
                          <a:latin typeface="inherit"/>
                        </a:rPr>
                        <a:t>"/_api"</a:t>
                      </a:r>
                      <a:r>
                        <a:rPr kumimoji="0" lang="en-IN" altLang="en-US" sz="1800" b="0" i="0" u="none" strike="noStrike" cap="none" normalizeH="0" baseline="0" smtClean="0">
                          <a:ln>
                            <a:noFill/>
                          </a:ln>
                          <a:solidFill>
                            <a:srgbClr val="006FE0"/>
                          </a:solidFill>
                          <a:effectLst/>
                          <a:latin typeface="inherit"/>
                        </a:rPr>
                        <a:t> </a:t>
                      </a:r>
                      <a:r>
                        <a:rPr kumimoji="0" lang="en-IN" altLang="en-US" sz="1800" b="0" i="0" u="none" strike="noStrike" cap="none" normalizeH="0" baseline="0" smtClean="0">
                          <a:ln>
                            <a:noFill/>
                          </a:ln>
                          <a:solidFill>
                            <a:srgbClr val="222222"/>
                          </a:solidFill>
                          <a:effectLst/>
                          <a:latin typeface="inherit"/>
                        </a:rPr>
                        <a:t>+</a:t>
                      </a:r>
                      <a:r>
                        <a:rPr kumimoji="0" lang="en-IN" altLang="en-US" sz="1800" b="0" i="0" u="none" strike="noStrike" cap="none" normalizeH="0" baseline="0" smtClean="0">
                          <a:ln>
                            <a:noFill/>
                          </a:ln>
                          <a:solidFill>
                            <a:srgbClr val="006FE0"/>
                          </a:solidFill>
                          <a:effectLst/>
                          <a:latin typeface="inherit"/>
                        </a:rPr>
                        <a:t> </a:t>
                      </a:r>
                      <a:r>
                        <a:rPr kumimoji="0" lang="en-IN" altLang="en-US" sz="1800" b="0" i="0" u="none" strike="noStrike" cap="none" normalizeH="0" baseline="0" smtClean="0">
                          <a:ln>
                            <a:noFill/>
                          </a:ln>
                          <a:solidFill>
                            <a:srgbClr val="006699"/>
                          </a:solidFill>
                          <a:effectLst/>
                          <a:latin typeface="inherit"/>
                        </a:rPr>
                        <a:t>/web/lists/getbytitle('listname')/Items?$select=*"</a:t>
                      </a:r>
                      <a:r>
                        <a:rPr kumimoji="0" lang="en-IN" altLang="en-US" sz="1800" b="0" i="0" u="none" strike="noStrike" cap="none" normalizeH="0" baseline="0" smtClean="0">
                          <a:ln>
                            <a:noFill/>
                          </a:ln>
                          <a:solidFill>
                            <a:srgbClr val="333333"/>
                          </a:solidFill>
                          <a:effectLst/>
                          <a:latin typeface="inherit"/>
                        </a:rPr>
                        <a:t>;</a:t>
                      </a:r>
                      <a:endParaRPr kumimoji="0" lang="en-IN" altLang="en-US" sz="1800" b="0" i="0" u="none" strike="noStrike" cap="none" normalizeH="0" baseline="0" smtClean="0">
                        <a:ln>
                          <a:noFill/>
                        </a:ln>
                        <a:solidFill>
                          <a:srgbClr val="000000"/>
                        </a:solidFill>
                        <a:effectLst/>
                        <a:latin typeface="inherit"/>
                      </a:endParaRPr>
                    </a:p>
                  </a:txBody>
                  <a:tcPr marL="91439" marR="91439" marT="45913" marB="45913" horzOverflow="overflow">
                    <a:lnL>
                      <a:noFill/>
                    </a:lnL>
                    <a:lnR>
                      <a:noFill/>
                    </a:lnR>
                    <a:lnT>
                      <a:noFill/>
                    </a:lnT>
                    <a:lnB>
                      <a:noFill/>
                    </a:lnB>
                    <a:lnTlToBr>
                      <a:noFill/>
                    </a:lnTlToBr>
                    <a:lnBlToTr>
                      <a:noFill/>
                    </a:lnBlToTr>
                    <a:solidFill>
                      <a:srgbClr val="FDFDFD"/>
                    </a:solidFill>
                  </a:tcPr>
                </a:tc>
              </a:tr>
            </a:tbl>
          </a:graphicData>
        </a:graphic>
      </p:graphicFrame>
      <p:pic>
        <p:nvPicPr>
          <p:cNvPr id="10250" name="Picture 11" descr="Image result for sharepoint client object model rest ap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3363" y="1968500"/>
            <a:ext cx="4041775" cy="271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a:xfrm>
            <a:off x="838200" y="431800"/>
            <a:ext cx="10515600" cy="533400"/>
          </a:xfrm>
        </p:spPr>
        <p:txBody>
          <a:bodyPr/>
          <a:lstStyle/>
          <a:p>
            <a:pPr marL="0" indent="0" eaLnBrk="1" hangingPunct="1">
              <a:buFont typeface="Arial" panose="020B0604020202020204" pitchFamily="34" charset="0"/>
              <a:buNone/>
            </a:pPr>
            <a:r>
              <a:rPr lang="en-US" altLang="en-US" sz="2400" b="1" dirty="0" smtClean="0">
                <a:solidFill>
                  <a:schemeClr val="bg1"/>
                </a:solidFill>
              </a:rPr>
              <a:t>How the SharePoint 2013 REST service works</a:t>
            </a:r>
            <a:endParaRPr lang="en-IN" altLang="en-US" sz="2400" b="1" dirty="0" smtClean="0">
              <a:solidFill>
                <a:schemeClr val="bg1"/>
              </a:solidFill>
            </a:endParaRPr>
          </a:p>
        </p:txBody>
      </p:sp>
      <p:sp>
        <p:nvSpPr>
          <p:cNvPr id="4" name="Content Placeholder 2"/>
          <p:cNvSpPr txBox="1">
            <a:spLocks/>
          </p:cNvSpPr>
          <p:nvPr/>
        </p:nvSpPr>
        <p:spPr>
          <a:xfrm>
            <a:off x="838200" y="1631950"/>
            <a:ext cx="10515600" cy="4219575"/>
          </a:xfrm>
          <a:prstGeom prst="rect">
            <a:avLst/>
          </a:prstGeom>
        </p:spPr>
        <p:txBody>
          <a:bodyPr>
            <a:normAutofit/>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spcBef>
                <a:spcPts val="1000"/>
              </a:spcBef>
              <a:buFont typeface="Arial" panose="020B0604020202020204" pitchFamily="34" charset="0"/>
              <a:buChar char="•"/>
            </a:pPr>
            <a:r>
              <a:rPr lang="en-US" altLang="en-US" sz="2000" dirty="0"/>
              <a:t>SharePoint 2013 adds the ability for you to remotely interact with SharePoint sites by using REST. Now, you can interact directly with SharePoint objects by using any technology that supports standard REST capabilities.</a:t>
            </a:r>
            <a:br>
              <a:rPr lang="en-US" altLang="en-US" sz="2000" dirty="0"/>
            </a:br>
            <a:endParaRPr lang="en-US" altLang="en-US" sz="2000" dirty="0"/>
          </a:p>
          <a:p>
            <a:pPr eaLnBrk="1" hangingPunct="1">
              <a:lnSpc>
                <a:spcPct val="90000"/>
              </a:lnSpc>
              <a:spcBef>
                <a:spcPts val="1000"/>
              </a:spcBef>
              <a:buFont typeface="Arial" panose="020B0604020202020204" pitchFamily="34" charset="0"/>
              <a:buChar char="•"/>
            </a:pPr>
            <a:r>
              <a:rPr lang="en-US" altLang="en-US" sz="2000" dirty="0"/>
              <a:t>To access SharePoint resources using REST, construct a </a:t>
            </a:r>
            <a:r>
              <a:rPr lang="en-US" altLang="en-US" sz="2000" dirty="0" err="1"/>
              <a:t>RESTful</a:t>
            </a:r>
            <a:r>
              <a:rPr lang="en-US" altLang="en-US" sz="2000" dirty="0"/>
              <a:t> HTTP request, using the Open Data Protocol (OData) standard, which corresponds to the desired client object model API. For example:</a:t>
            </a:r>
            <a:br>
              <a:rPr lang="en-US" altLang="en-US" sz="2000" dirty="0"/>
            </a:br>
            <a:r>
              <a:rPr lang="en-US" altLang="en-US" sz="2000" dirty="0"/>
              <a:t/>
            </a:r>
            <a:br>
              <a:rPr lang="en-US" altLang="en-US" sz="2000" dirty="0"/>
            </a:br>
            <a:r>
              <a:rPr lang="en-US" altLang="en-US" sz="2000" i="1" dirty="0"/>
              <a:t>Client object model method:</a:t>
            </a:r>
            <a:endParaRPr lang="en-US" altLang="en-US" sz="2000" dirty="0"/>
          </a:p>
          <a:p>
            <a:pPr eaLnBrk="1" hangingPunct="1">
              <a:lnSpc>
                <a:spcPct val="90000"/>
              </a:lnSpc>
              <a:spcBef>
                <a:spcPts val="1000"/>
              </a:spcBef>
              <a:buFont typeface="Arial" panose="020B0604020202020204" pitchFamily="34" charset="0"/>
              <a:buNone/>
            </a:pPr>
            <a:r>
              <a:rPr lang="en-US" altLang="en-US" sz="2000" dirty="0"/>
              <a:t>		</a:t>
            </a:r>
            <a:r>
              <a:rPr lang="en-US" altLang="en-US" sz="2000" dirty="0" err="1"/>
              <a:t>List.GetByTitle</a:t>
            </a:r>
            <a:r>
              <a:rPr lang="en-US" altLang="en-US" sz="2000" dirty="0"/>
              <a:t>(</a:t>
            </a:r>
            <a:r>
              <a:rPr lang="en-US" altLang="en-US" sz="2000" dirty="0" err="1"/>
              <a:t>listname</a:t>
            </a:r>
            <a:r>
              <a:rPr lang="en-US" altLang="en-US" sz="2000" dirty="0"/>
              <a:t>)</a:t>
            </a:r>
          </a:p>
          <a:p>
            <a:pPr eaLnBrk="1" hangingPunct="1">
              <a:lnSpc>
                <a:spcPct val="90000"/>
              </a:lnSpc>
              <a:spcBef>
                <a:spcPts val="1000"/>
              </a:spcBef>
              <a:buFont typeface="Arial" panose="020B0604020202020204" pitchFamily="34" charset="0"/>
              <a:buNone/>
            </a:pPr>
            <a:r>
              <a:rPr lang="en-US" altLang="en-US" sz="2000" i="1" dirty="0"/>
              <a:t>    REST endpoint:</a:t>
            </a:r>
            <a:endParaRPr lang="en-US" altLang="en-US" sz="2000" dirty="0"/>
          </a:p>
          <a:p>
            <a:pPr eaLnBrk="1" hangingPunct="1">
              <a:lnSpc>
                <a:spcPct val="90000"/>
              </a:lnSpc>
              <a:spcBef>
                <a:spcPts val="1000"/>
              </a:spcBef>
              <a:buFont typeface="Arial" panose="020B0604020202020204" pitchFamily="34" charset="0"/>
              <a:buNone/>
            </a:pPr>
            <a:r>
              <a:rPr lang="en-US" altLang="en-US" sz="2000" dirty="0"/>
              <a:t>		</a:t>
            </a:r>
            <a:r>
              <a:rPr lang="en-US" altLang="en-US" sz="2000" b="1" dirty="0">
                <a:solidFill>
                  <a:srgbClr val="00B050"/>
                </a:solidFill>
              </a:rPr>
              <a:t>http://server/site/_api/lists/getbytitle('listname')</a:t>
            </a:r>
          </a:p>
          <a:p>
            <a:pPr eaLnBrk="1" hangingPunct="1">
              <a:lnSpc>
                <a:spcPct val="90000"/>
              </a:lnSpc>
              <a:spcBef>
                <a:spcPts val="1000"/>
              </a:spcBef>
              <a:buFont typeface="Arial" panose="020B0604020202020204" pitchFamily="34" charset="0"/>
              <a:buChar char="•"/>
            </a:pPr>
            <a:endParaRPr lang="en-US" altLang="en-US" sz="2000" dirty="0"/>
          </a:p>
          <a:p>
            <a:pPr eaLnBrk="1" hangingPunct="1">
              <a:lnSpc>
                <a:spcPct val="90000"/>
              </a:lnSpc>
              <a:spcBef>
                <a:spcPts val="1000"/>
              </a:spcBef>
              <a:buFont typeface="Arial" panose="020B0604020202020204" pitchFamily="34" charset="0"/>
              <a:buNone/>
            </a:pPr>
            <a:endParaRPr lang="en-IN" alt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838200" y="455613"/>
            <a:ext cx="10515600" cy="420687"/>
          </a:xfrm>
        </p:spPr>
        <p:txBody>
          <a:bodyPr/>
          <a:lstStyle/>
          <a:p>
            <a:pPr marL="0" indent="0" eaLnBrk="1" hangingPunct="1">
              <a:buFont typeface="Arial" panose="020B0604020202020204" pitchFamily="34" charset="0"/>
              <a:buNone/>
            </a:pPr>
            <a:r>
              <a:rPr lang="en-US" altLang="en-US" sz="2400" b="1" smtClean="0">
                <a:solidFill>
                  <a:schemeClr val="bg1"/>
                </a:solidFill>
              </a:rPr>
              <a:t>How the SharePoint 2013 REST service works</a:t>
            </a:r>
            <a:endParaRPr lang="en-IN" altLang="en-US" sz="2400" b="1" smtClean="0">
              <a:solidFill>
                <a:schemeClr val="bg1"/>
              </a:solidFill>
            </a:endParaRPr>
          </a:p>
        </p:txBody>
      </p:sp>
      <p:sp>
        <p:nvSpPr>
          <p:cNvPr id="4" name="Content Placeholder 2"/>
          <p:cNvSpPr txBox="1">
            <a:spLocks/>
          </p:cNvSpPr>
          <p:nvPr/>
        </p:nvSpPr>
        <p:spPr>
          <a:xfrm>
            <a:off x="838200" y="1574800"/>
            <a:ext cx="10515600" cy="4684713"/>
          </a:xfrm>
          <a:prstGeom prst="rect">
            <a:avLst/>
          </a:prstGeom>
        </p:spPr>
        <p:txBody>
          <a:bodyPr>
            <a:normAutofit/>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80000"/>
              </a:lnSpc>
              <a:spcBef>
                <a:spcPts val="1000"/>
              </a:spcBef>
              <a:buFont typeface="Arial" panose="020B0604020202020204" pitchFamily="34" charset="0"/>
              <a:buChar char="•"/>
            </a:pPr>
            <a:r>
              <a:rPr lang="en-US" altLang="en-US" sz="2000" dirty="0"/>
              <a:t>The </a:t>
            </a:r>
            <a:r>
              <a:rPr lang="en-US" altLang="en-US" sz="2000" dirty="0" err="1"/>
              <a:t>client.svc</a:t>
            </a:r>
            <a:r>
              <a:rPr lang="en-US" altLang="en-US" sz="2000" dirty="0"/>
              <a:t> web service in SharePoint handles the HTTP request, and serves the appropriate response in either Atom or JSON (JavaScript Object Notation) format. Your client application must then parse that response. The figure below shows a high-level view of the SharePoint REST architecture.</a:t>
            </a:r>
            <a:br>
              <a:rPr lang="en-US" altLang="en-US" sz="2000" dirty="0"/>
            </a:br>
            <a:endParaRPr lang="en-US" altLang="en-US" sz="2000" dirty="0"/>
          </a:p>
          <a:p>
            <a:pPr eaLnBrk="1" hangingPunct="1">
              <a:lnSpc>
                <a:spcPct val="80000"/>
              </a:lnSpc>
              <a:spcBef>
                <a:spcPts val="1000"/>
              </a:spcBef>
              <a:buFont typeface="Arial" panose="020B0604020202020204" pitchFamily="34" charset="0"/>
              <a:buNone/>
            </a:pPr>
            <a:r>
              <a:rPr lang="en-US" altLang="en-US" sz="2000" dirty="0">
                <a:solidFill>
                  <a:srgbClr val="454545"/>
                </a:solidFill>
                <a:latin typeface="Segoe UI" panose="020B0502040204020203" pitchFamily="34" charset="0"/>
                <a:cs typeface="Segoe UI" panose="020B0502040204020203" pitchFamily="34" charset="0"/>
              </a:rPr>
              <a:t>   SharePoint REST service architecture</a:t>
            </a:r>
            <a:endParaRPr lang="en-US" altLang="en-US" sz="3200" dirty="0"/>
          </a:p>
          <a:p>
            <a:pPr eaLnBrk="1" hangingPunct="1">
              <a:lnSpc>
                <a:spcPct val="80000"/>
              </a:lnSpc>
              <a:spcBef>
                <a:spcPts val="1000"/>
              </a:spcBef>
              <a:buFont typeface="Arial" panose="020B0604020202020204" pitchFamily="34" charset="0"/>
              <a:buNone/>
            </a:pPr>
            <a:endParaRPr lang="en-US" altLang="en-US" sz="2000" dirty="0"/>
          </a:p>
          <a:p>
            <a:pPr eaLnBrk="1" hangingPunct="1">
              <a:lnSpc>
                <a:spcPct val="80000"/>
              </a:lnSpc>
              <a:spcBef>
                <a:spcPts val="1000"/>
              </a:spcBef>
              <a:buFont typeface="Arial" panose="020B0604020202020204" pitchFamily="34" charset="0"/>
              <a:buNone/>
            </a:pPr>
            <a:endParaRPr lang="en-US" altLang="en-US" sz="2000" dirty="0"/>
          </a:p>
          <a:p>
            <a:pPr eaLnBrk="1" hangingPunct="1">
              <a:lnSpc>
                <a:spcPct val="80000"/>
              </a:lnSpc>
              <a:spcBef>
                <a:spcPts val="1000"/>
              </a:spcBef>
              <a:buFont typeface="Arial" panose="020B0604020202020204" pitchFamily="34" charset="0"/>
              <a:buNone/>
            </a:pPr>
            <a:endParaRPr lang="en-US" altLang="en-US" sz="2000" dirty="0"/>
          </a:p>
          <a:p>
            <a:pPr eaLnBrk="1" hangingPunct="1">
              <a:lnSpc>
                <a:spcPct val="80000"/>
              </a:lnSpc>
              <a:spcBef>
                <a:spcPts val="1000"/>
              </a:spcBef>
              <a:buFont typeface="Arial" panose="020B0604020202020204" pitchFamily="34" charset="0"/>
              <a:buNone/>
            </a:pPr>
            <a:endParaRPr lang="en-US" altLang="en-US" sz="2000" dirty="0"/>
          </a:p>
          <a:p>
            <a:pPr eaLnBrk="1" hangingPunct="1">
              <a:lnSpc>
                <a:spcPct val="80000"/>
              </a:lnSpc>
              <a:spcBef>
                <a:spcPts val="1000"/>
              </a:spcBef>
              <a:buFont typeface="Arial" panose="020B0604020202020204" pitchFamily="34" charset="0"/>
              <a:buNone/>
            </a:pPr>
            <a:endParaRPr lang="en-US" altLang="en-US" sz="2000" dirty="0"/>
          </a:p>
          <a:p>
            <a:pPr eaLnBrk="1" hangingPunct="1">
              <a:lnSpc>
                <a:spcPct val="80000"/>
              </a:lnSpc>
              <a:spcBef>
                <a:spcPts val="1000"/>
              </a:spcBef>
              <a:buFont typeface="Arial" panose="020B0604020202020204" pitchFamily="34" charset="0"/>
              <a:buNone/>
            </a:pPr>
            <a:r>
              <a:rPr lang="en-US" altLang="en-US" sz="2000" dirty="0"/>
              <a:t>Because of the functionality and ease of use that client object models provide, they remain the primary development option for communicating with SharePoint sites by using .NET Framework managed code, Silverlight, or JavaScript.</a:t>
            </a:r>
            <a:endParaRPr lang="en-IN" altLang="en-US" sz="2000" dirty="0"/>
          </a:p>
        </p:txBody>
      </p:sp>
      <p:pic>
        <p:nvPicPr>
          <p:cNvPr id="12292" name="Picture 2" descr="SharePoint REST service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8013" y="3354388"/>
            <a:ext cx="589597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314D5101F100047B00BF61E02369448" ma:contentTypeVersion="0" ma:contentTypeDescription="Create a new document." ma:contentTypeScope="" ma:versionID="c2831dc40920740306ff51954c89b5d3">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B3B1B69-591E-4D05-AC71-60A642A87DF2}">
  <ds:schemaRefs>
    <ds:schemaRef ds:uri="http://schemas.microsoft.com/sharepoint/v3/contenttype/forms"/>
  </ds:schemaRefs>
</ds:datastoreItem>
</file>

<file path=customXml/itemProps2.xml><?xml version="1.0" encoding="utf-8"?>
<ds:datastoreItem xmlns:ds="http://schemas.openxmlformats.org/officeDocument/2006/customXml" ds:itemID="{51471D64-B8A5-4FD7-A434-93DB70FF12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Retrospect</Template>
  <TotalTime>1641</TotalTime>
  <Words>1621</Words>
  <Application>Microsoft Office PowerPoint</Application>
  <PresentationFormat>Widescreen</PresentationFormat>
  <Paragraphs>441</Paragraphs>
  <Slides>30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Calibri Light</vt:lpstr>
      <vt:lpstr>Consolas</vt:lpstr>
      <vt:lpstr>inherit</vt:lpstr>
      <vt:lpstr>Segoe UI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Company>RIL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Kalpesh C Vaity (Consultant)</dc:creator>
  <cp:lastModifiedBy>Ravindra Maurya (Consultant)</cp:lastModifiedBy>
  <cp:revision>79</cp:revision>
  <dcterms:created xsi:type="dcterms:W3CDTF">2016-12-20T07:01:39Z</dcterms:created>
  <dcterms:modified xsi:type="dcterms:W3CDTF">2018-09-25T06:50:41Z</dcterms:modified>
</cp:coreProperties>
</file>