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d6b5074d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d6b5074d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7567ae0b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7567ae0b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7567ae0bb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7567ae0bb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7567ae0b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7567ae0b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7567ae0bb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7567ae0bb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7567ae0bb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7567ae0bb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7567ae0bb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7567ae0bb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d6b5074d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d6b5074d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d5d8fd72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d5d8fd72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d5d8fd7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d5d8fd7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d5d8fd7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d5d8fd72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d5d8fd7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d5d8fd7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d6b5074d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d6b5074d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d6b5074d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d6b5074d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d6b5074d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d6b5074d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csinva/gan-vae-pretrained-pytorch" TargetMode="Externa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928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Probabilistic Generative Modeling</a:t>
            </a:r>
            <a:endParaRPr/>
          </a:p>
        </p:txBody>
      </p:sp>
      <p:sp>
        <p:nvSpPr>
          <p:cNvPr id="135" name="Google Shape;135;p13"/>
          <p:cNvSpPr txBox="1"/>
          <p:nvPr>
            <p:ph idx="1" type="subTitle"/>
          </p:nvPr>
        </p:nvSpPr>
        <p:spPr>
          <a:xfrm>
            <a:off x="5040450" y="2943925"/>
            <a:ext cx="3470700" cy="152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Group - Deep Learner</a:t>
            </a:r>
            <a:endParaRPr/>
          </a:p>
          <a:p>
            <a:pPr indent="0" lvl="0" marL="0" rtl="0" algn="l">
              <a:spcBef>
                <a:spcPts val="0"/>
              </a:spcBef>
              <a:spcAft>
                <a:spcPts val="0"/>
              </a:spcAft>
              <a:buNone/>
            </a:pPr>
            <a:r>
              <a:rPr lang="en"/>
              <a:t>Members -</a:t>
            </a:r>
            <a:endParaRPr/>
          </a:p>
          <a:p>
            <a:pPr indent="-311150" lvl="0" marL="457200" rtl="0" algn="l">
              <a:spcBef>
                <a:spcPts val="0"/>
              </a:spcBef>
              <a:spcAft>
                <a:spcPts val="0"/>
              </a:spcAft>
              <a:buSzPts val="1300"/>
              <a:buChar char="●"/>
            </a:pPr>
            <a:r>
              <a:rPr lang="en"/>
              <a:t>Achintya Gupta (210101005)</a:t>
            </a:r>
            <a:endParaRPr/>
          </a:p>
          <a:p>
            <a:pPr indent="-311150" lvl="0" marL="457200" rtl="0" algn="l">
              <a:spcBef>
                <a:spcPts val="0"/>
              </a:spcBef>
              <a:spcAft>
                <a:spcPts val="0"/>
              </a:spcAft>
              <a:buSzPts val="1300"/>
              <a:buChar char="●"/>
            </a:pPr>
            <a:r>
              <a:rPr lang="en"/>
              <a:t>Kannan Rustagi (210101054)</a:t>
            </a:r>
            <a:endParaRPr/>
          </a:p>
          <a:p>
            <a:pPr indent="-311150" lvl="0" marL="457200" rtl="0" algn="l">
              <a:spcBef>
                <a:spcPts val="0"/>
              </a:spcBef>
              <a:spcAft>
                <a:spcPts val="0"/>
              </a:spcAft>
              <a:buSzPts val="1300"/>
              <a:buChar char="●"/>
            </a:pPr>
            <a:r>
              <a:rPr lang="en"/>
              <a:t>Kshitij Maurya   (210101059)</a:t>
            </a:r>
            <a:endParaRPr/>
          </a:p>
          <a:p>
            <a:pPr indent="-311150" lvl="0" marL="457200" rtl="0" algn="l">
              <a:spcBef>
                <a:spcPts val="0"/>
              </a:spcBef>
              <a:spcAft>
                <a:spcPts val="0"/>
              </a:spcAft>
              <a:buSzPts val="1300"/>
              <a:buChar char="●"/>
            </a:pPr>
            <a:r>
              <a:rPr lang="en"/>
              <a:t>Parth Kasture     (210101074)</a:t>
            </a:r>
            <a:endParaRPr/>
          </a:p>
          <a:p>
            <a:pPr indent="-311150" lvl="0" marL="457200" rtl="0" algn="l">
              <a:spcBef>
                <a:spcPts val="0"/>
              </a:spcBef>
              <a:spcAft>
                <a:spcPts val="0"/>
              </a:spcAft>
              <a:buSzPts val="1300"/>
              <a:buChar char="●"/>
            </a:pPr>
            <a:r>
              <a:rPr lang="en"/>
              <a:t>Shashank Kumar (210101097)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700"/>
              <a:t>Result using SOTA Implementation of GAN on noise as input</a:t>
            </a:r>
            <a:endParaRPr b="1" sz="2700"/>
          </a:p>
        </p:txBody>
      </p:sp>
      <p:pic>
        <p:nvPicPr>
          <p:cNvPr id="200" name="Google Shape;200;p22"/>
          <p:cNvPicPr preferRelativeResize="0"/>
          <p:nvPr/>
        </p:nvPicPr>
        <p:blipFill>
          <a:blip r:embed="rId3">
            <a:alphaModFix/>
          </a:blip>
          <a:stretch>
            <a:fillRect/>
          </a:stretch>
        </p:blipFill>
        <p:spPr>
          <a:xfrm>
            <a:off x="2888613" y="1726150"/>
            <a:ext cx="3698274" cy="2827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1: </a:t>
            </a:r>
            <a:r>
              <a:rPr lang="en"/>
              <a:t>Feeding the output of DDPM to a Pre-Trained GAN</a:t>
            </a:r>
            <a:endParaRPr/>
          </a:p>
        </p:txBody>
      </p:sp>
      <p:sp>
        <p:nvSpPr>
          <p:cNvPr id="206" name="Google Shape;206;p23"/>
          <p:cNvSpPr txBox="1"/>
          <p:nvPr>
            <p:ph idx="1" type="body"/>
          </p:nvPr>
        </p:nvSpPr>
        <p:spPr>
          <a:xfrm>
            <a:off x="253600" y="1617750"/>
            <a:ext cx="3957000" cy="27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used the weights of a pre-trained GAN we obtained from </a:t>
            </a:r>
            <a:r>
              <a:rPr lang="en" u="sng">
                <a:solidFill>
                  <a:schemeClr val="hlink"/>
                </a:solidFill>
                <a:hlinkClick r:id="rId3"/>
              </a:rPr>
              <a:t>github link</a:t>
            </a:r>
            <a:endParaRPr/>
          </a:p>
          <a:p>
            <a:pPr indent="-311150" lvl="0" marL="457200" rtl="0" algn="l">
              <a:spcBef>
                <a:spcPts val="0"/>
              </a:spcBef>
              <a:spcAft>
                <a:spcPts val="0"/>
              </a:spcAft>
              <a:buSzPts val="1300"/>
              <a:buChar char="●"/>
            </a:pPr>
            <a:r>
              <a:rPr lang="en"/>
              <a:t>DDPM Training Parameters:</a:t>
            </a:r>
            <a:endParaRPr/>
          </a:p>
          <a:p>
            <a:pPr indent="-311150" lvl="1" marL="914400" rtl="0" algn="l">
              <a:spcBef>
                <a:spcPts val="0"/>
              </a:spcBef>
              <a:spcAft>
                <a:spcPts val="0"/>
              </a:spcAft>
              <a:buSzPts val="1300"/>
              <a:buChar char="○"/>
            </a:pPr>
            <a:r>
              <a:rPr lang="en" sz="1300"/>
              <a:t> 10 epochs</a:t>
            </a:r>
            <a:endParaRPr sz="1300"/>
          </a:p>
          <a:p>
            <a:pPr indent="-311150" lvl="1" marL="914400" rtl="0" algn="l">
              <a:spcBef>
                <a:spcPts val="0"/>
              </a:spcBef>
              <a:spcAft>
                <a:spcPts val="0"/>
              </a:spcAft>
              <a:buSzPts val="1300"/>
              <a:buChar char="○"/>
            </a:pPr>
            <a:r>
              <a:rPr lang="en" sz="1300"/>
              <a:t>100 sampling steps</a:t>
            </a:r>
            <a:endParaRPr sz="1300"/>
          </a:p>
          <a:p>
            <a:pPr indent="-311150" lvl="0" marL="457200" rtl="0" algn="l">
              <a:spcBef>
                <a:spcPts val="0"/>
              </a:spcBef>
              <a:spcAft>
                <a:spcPts val="0"/>
              </a:spcAft>
              <a:buSzPts val="1300"/>
              <a:buChar char="●"/>
            </a:pPr>
            <a:r>
              <a:rPr lang="en"/>
              <a:t>The Generator only produced 1s as can bee seen in the image.</a:t>
            </a:r>
            <a:endParaRPr/>
          </a:p>
          <a:p>
            <a:pPr indent="-311150" lvl="0" marL="457200" rtl="0" algn="l">
              <a:spcBef>
                <a:spcPts val="0"/>
              </a:spcBef>
              <a:spcAft>
                <a:spcPts val="0"/>
              </a:spcAft>
              <a:buSzPts val="1300"/>
              <a:buChar char="●"/>
            </a:pPr>
            <a:r>
              <a:rPr lang="en"/>
              <a:t>So we decided to train our own GAN on the MNIST dataset</a:t>
            </a:r>
            <a:endParaRPr/>
          </a:p>
          <a:p>
            <a:pPr indent="0" lvl="0" marL="914400" rtl="0" algn="l">
              <a:spcBef>
                <a:spcPts val="1200"/>
              </a:spcBef>
              <a:spcAft>
                <a:spcPts val="1200"/>
              </a:spcAft>
              <a:buNone/>
            </a:pPr>
            <a:r>
              <a:t/>
            </a:r>
            <a:endParaRPr/>
          </a:p>
        </p:txBody>
      </p:sp>
      <p:pic>
        <p:nvPicPr>
          <p:cNvPr id="207" name="Google Shape;207;p23"/>
          <p:cNvPicPr preferRelativeResize="0"/>
          <p:nvPr/>
        </p:nvPicPr>
        <p:blipFill>
          <a:blip r:embed="rId4">
            <a:alphaModFix/>
          </a:blip>
          <a:stretch>
            <a:fillRect/>
          </a:stretch>
        </p:blipFill>
        <p:spPr>
          <a:xfrm>
            <a:off x="4311013" y="1257975"/>
            <a:ext cx="4610673"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2: Feeding the output of DDPM to the</a:t>
            </a:r>
            <a:endParaRPr/>
          </a:p>
          <a:p>
            <a:pPr indent="0" lvl="0" marL="0" rtl="0" algn="l">
              <a:spcBef>
                <a:spcPts val="0"/>
              </a:spcBef>
              <a:spcAft>
                <a:spcPts val="0"/>
              </a:spcAft>
              <a:buNone/>
            </a:pPr>
            <a:r>
              <a:rPr lang="en"/>
              <a:t>GAN we trained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3" name="Google Shape;213;p24"/>
          <p:cNvSpPr txBox="1"/>
          <p:nvPr>
            <p:ph idx="1" type="body"/>
          </p:nvPr>
        </p:nvSpPr>
        <p:spPr>
          <a:xfrm>
            <a:off x="278100" y="1611050"/>
            <a:ext cx="4293900" cy="29112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sz="1400" u="sng"/>
              <a:t>GAN Training Methodology</a:t>
            </a:r>
            <a:endParaRPr sz="1400" u="sng"/>
          </a:p>
          <a:p>
            <a:pPr indent="-311150" lvl="0" marL="457200" rtl="0" algn="l">
              <a:spcBef>
                <a:spcPts val="1000"/>
              </a:spcBef>
              <a:spcAft>
                <a:spcPts val="0"/>
              </a:spcAft>
              <a:buSzPts val="1300"/>
              <a:buChar char="●"/>
            </a:pPr>
            <a:r>
              <a:rPr lang="en"/>
              <a:t>The discriminator is trained first by feeding it both real and generated images. It tries to predict whether the image is real or fake. </a:t>
            </a:r>
            <a:endParaRPr/>
          </a:p>
          <a:p>
            <a:pPr indent="-311150" lvl="0" marL="457200" rtl="0" algn="l">
              <a:spcBef>
                <a:spcPts val="1000"/>
              </a:spcBef>
              <a:spcAft>
                <a:spcPts val="0"/>
              </a:spcAft>
              <a:buSzPts val="1300"/>
              <a:buChar char="●"/>
            </a:pPr>
            <a:r>
              <a:rPr lang="en"/>
              <a:t>The generator is trained next. It produces a batch of fake images from random noise, and the discriminator evaluates them. </a:t>
            </a:r>
            <a:r>
              <a:rPr lang="en"/>
              <a:t>The generator aims to trick the discriminator by improving the quality of the generated images over time. </a:t>
            </a:r>
            <a:endParaRPr/>
          </a:p>
        </p:txBody>
      </p:sp>
      <p:sp>
        <p:nvSpPr>
          <p:cNvPr id="214" name="Google Shape;214;p24"/>
          <p:cNvSpPr txBox="1"/>
          <p:nvPr/>
        </p:nvSpPr>
        <p:spPr>
          <a:xfrm>
            <a:off x="4991275" y="2030750"/>
            <a:ext cx="3558000" cy="1843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DDPM Training Parameters:</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 10 epochs</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100 sampling steps</a:t>
            </a:r>
            <a:endParaRPr sz="13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GAN Training Parameters</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100 epochs</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2: Feeding the output of DDPM to the</a:t>
            </a:r>
            <a:endParaRPr/>
          </a:p>
          <a:p>
            <a:pPr indent="0" lvl="0" marL="0" rtl="0" algn="l">
              <a:spcBef>
                <a:spcPts val="0"/>
              </a:spcBef>
              <a:spcAft>
                <a:spcPts val="0"/>
              </a:spcAft>
              <a:buNone/>
            </a:pPr>
            <a:r>
              <a:rPr lang="en"/>
              <a:t>GAN we trained</a:t>
            </a:r>
            <a:endParaRPr/>
          </a:p>
        </p:txBody>
      </p:sp>
      <p:pic>
        <p:nvPicPr>
          <p:cNvPr id="220" name="Google Shape;220;p25"/>
          <p:cNvPicPr preferRelativeResize="0"/>
          <p:nvPr/>
        </p:nvPicPr>
        <p:blipFill>
          <a:blip r:embed="rId3">
            <a:alphaModFix/>
          </a:blip>
          <a:stretch>
            <a:fillRect/>
          </a:stretch>
        </p:blipFill>
        <p:spPr>
          <a:xfrm>
            <a:off x="2879225" y="1449550"/>
            <a:ext cx="3410601" cy="3369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6" name="Google Shape;22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Char char="●"/>
            </a:pPr>
            <a:r>
              <a:rPr lang="en"/>
              <a:t>The initial implementation of DDPM was trained with the resources available to us for 50 epochs which took 153 minutes to complete and then to generate each image we used 1000 sampling iterations which were processed at the rate of 6 iterations per second, taking the total sampling time to be around </a:t>
            </a:r>
            <a:r>
              <a:rPr b="1" lang="en" u="sng"/>
              <a:t>167 seconds per image generated.</a:t>
            </a:r>
            <a:endParaRPr b="1" u="sng"/>
          </a:p>
          <a:p>
            <a:pPr indent="-311150" lvl="0" marL="457200" rtl="0" algn="l">
              <a:spcBef>
                <a:spcPts val="1200"/>
              </a:spcBef>
              <a:spcAft>
                <a:spcPts val="0"/>
              </a:spcAft>
              <a:buSzPts val="1300"/>
              <a:buChar char="●"/>
            </a:pPr>
            <a:r>
              <a:rPr lang="en"/>
              <a:t>Our implementation of the DDPM and GAN hybrid model involved training the DDPM for 10 epochs, which took about 30 minutes and then sampling noisy images for 100 iterations, taking around </a:t>
            </a:r>
            <a:r>
              <a:rPr b="1" lang="en" u="sng"/>
              <a:t>17 seconds.</a:t>
            </a:r>
            <a:r>
              <a:rPr lang="en"/>
              <a:t> This noisy image was then used as the input for GAN which generated a new image almost instantaneously. </a:t>
            </a:r>
            <a:endParaRPr/>
          </a:p>
          <a:p>
            <a:pPr indent="-311150" lvl="0" marL="457200" rtl="0" algn="l">
              <a:spcBef>
                <a:spcPts val="1000"/>
              </a:spcBef>
              <a:spcAft>
                <a:spcPts val="1200"/>
              </a:spcAft>
              <a:buSzPts val="1300"/>
              <a:buChar char="●"/>
            </a:pPr>
            <a:r>
              <a:rPr lang="en"/>
              <a:t>So we were able to reduce the time for image generation from 167 seconds to 17 seconds, although some amount of quality was compromised.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Improvements</a:t>
            </a:r>
            <a:endParaRPr/>
          </a:p>
        </p:txBody>
      </p:sp>
      <p:sp>
        <p:nvSpPr>
          <p:cNvPr id="232" name="Google Shape;232;p27"/>
          <p:cNvSpPr txBox="1"/>
          <p:nvPr>
            <p:ph idx="1" type="body"/>
          </p:nvPr>
        </p:nvSpPr>
        <p:spPr>
          <a:xfrm>
            <a:off x="1254725" y="18990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To improve quality, either we would need to train both the DDPM and GAN for a significantly larger number of epochs which is computationally infeasible for us at this level. Moreover, how this approach would fair on coloured images with multiple channels, as compared to MNIST with just a single channel, is also something that can be explored in the future</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501150" y="1961150"/>
            <a:ext cx="8141700" cy="144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Introduction</a:t>
            </a:r>
            <a:endParaRPr b="1" sz="2700"/>
          </a:p>
        </p:txBody>
      </p:sp>
      <p:sp>
        <p:nvSpPr>
          <p:cNvPr id="141" name="Google Shape;141;p14"/>
          <p:cNvSpPr txBox="1"/>
          <p:nvPr>
            <p:ph idx="1" type="body"/>
          </p:nvPr>
        </p:nvSpPr>
        <p:spPr>
          <a:xfrm>
            <a:off x="1203550" y="1230875"/>
            <a:ext cx="7038900" cy="2911200"/>
          </a:xfrm>
          <a:prstGeom prst="rect">
            <a:avLst/>
          </a:prstGeom>
        </p:spPr>
        <p:txBody>
          <a:bodyPr anchorCtr="0" anchor="t" bIns="91425" lIns="91425" spcFirstLastPara="1" rIns="91425" wrap="square" tIns="91425">
            <a:noAutofit/>
          </a:bodyPr>
          <a:lstStyle/>
          <a:p>
            <a:pPr indent="-318928" lvl="0" marL="457200" rtl="0" algn="l">
              <a:lnSpc>
                <a:spcPct val="95000"/>
              </a:lnSpc>
              <a:spcBef>
                <a:spcPts val="0"/>
              </a:spcBef>
              <a:spcAft>
                <a:spcPts val="0"/>
              </a:spcAft>
              <a:buSzPts val="1423"/>
              <a:buFont typeface="Arial"/>
              <a:buChar char="●"/>
            </a:pPr>
            <a:r>
              <a:rPr lang="en" sz="1422">
                <a:latin typeface="Arial"/>
                <a:ea typeface="Arial"/>
                <a:cs typeface="Arial"/>
                <a:sym typeface="Arial"/>
              </a:rPr>
              <a:t>Probabilistic generative models are a type of models that learn to model the underlying process of how data is generated. </a:t>
            </a:r>
            <a:br>
              <a:rPr lang="en" sz="1422">
                <a:latin typeface="Arial"/>
                <a:ea typeface="Arial"/>
                <a:cs typeface="Arial"/>
                <a:sym typeface="Arial"/>
              </a:rPr>
            </a:br>
            <a:endParaRPr sz="1422">
              <a:latin typeface="Arial"/>
              <a:ea typeface="Arial"/>
              <a:cs typeface="Arial"/>
              <a:sym typeface="Arial"/>
            </a:endParaRPr>
          </a:p>
          <a:p>
            <a:pPr indent="-318928" lvl="0" marL="457200" rtl="0" algn="l">
              <a:lnSpc>
                <a:spcPct val="95000"/>
              </a:lnSpc>
              <a:spcBef>
                <a:spcPts val="0"/>
              </a:spcBef>
              <a:spcAft>
                <a:spcPts val="0"/>
              </a:spcAft>
              <a:buSzPts val="1423"/>
              <a:buFont typeface="Arial"/>
              <a:buChar char="●"/>
            </a:pPr>
            <a:r>
              <a:rPr lang="en" sz="1422">
                <a:latin typeface="Arial"/>
                <a:ea typeface="Arial"/>
                <a:cs typeface="Arial"/>
                <a:sym typeface="Arial"/>
              </a:rPr>
              <a:t>They learn a joint probability distribution over both inputs and outputs. </a:t>
            </a:r>
            <a:br>
              <a:rPr lang="en" sz="1422">
                <a:latin typeface="Arial"/>
                <a:ea typeface="Arial"/>
                <a:cs typeface="Arial"/>
                <a:sym typeface="Arial"/>
              </a:rPr>
            </a:br>
            <a:endParaRPr sz="1422">
              <a:latin typeface="Arial"/>
              <a:ea typeface="Arial"/>
              <a:cs typeface="Arial"/>
              <a:sym typeface="Arial"/>
            </a:endParaRPr>
          </a:p>
          <a:p>
            <a:pPr indent="-318928" lvl="0" marL="457200" rtl="0" algn="l">
              <a:lnSpc>
                <a:spcPct val="95000"/>
              </a:lnSpc>
              <a:spcBef>
                <a:spcPts val="0"/>
              </a:spcBef>
              <a:spcAft>
                <a:spcPts val="0"/>
              </a:spcAft>
              <a:buSzPts val="1423"/>
              <a:buFont typeface="Arial"/>
              <a:buChar char="●"/>
            </a:pPr>
            <a:r>
              <a:rPr lang="en" sz="1422">
                <a:latin typeface="Arial"/>
                <a:ea typeface="Arial"/>
                <a:cs typeface="Arial"/>
                <a:sym typeface="Arial"/>
              </a:rPr>
              <a:t>In image generation, these models learn a probabilistic distribution over the space of possible images, grasping the patterns, textures, and styles that define images. </a:t>
            </a:r>
            <a:br>
              <a:rPr lang="en" sz="1422">
                <a:latin typeface="Arial"/>
                <a:ea typeface="Arial"/>
                <a:cs typeface="Arial"/>
                <a:sym typeface="Arial"/>
              </a:rPr>
            </a:br>
            <a:endParaRPr sz="1422">
              <a:latin typeface="Arial"/>
              <a:ea typeface="Arial"/>
              <a:cs typeface="Arial"/>
              <a:sym typeface="Arial"/>
            </a:endParaRPr>
          </a:p>
          <a:p>
            <a:pPr indent="-318928" lvl="0" marL="457200" rtl="0" algn="l">
              <a:lnSpc>
                <a:spcPct val="95000"/>
              </a:lnSpc>
              <a:spcBef>
                <a:spcPts val="0"/>
              </a:spcBef>
              <a:spcAft>
                <a:spcPts val="0"/>
              </a:spcAft>
              <a:buSzPts val="1423"/>
              <a:buFont typeface="Arial"/>
              <a:buChar char="●"/>
            </a:pPr>
            <a:r>
              <a:rPr lang="en" sz="1422">
                <a:latin typeface="Arial"/>
                <a:ea typeface="Arial"/>
                <a:cs typeface="Arial"/>
                <a:sym typeface="Arial"/>
              </a:rPr>
              <a:t>By sampling from this distribution, the model can generate new, realistic images that share the same characteristics as the training data. </a:t>
            </a:r>
            <a:br>
              <a:rPr lang="en" sz="1422">
                <a:latin typeface="Arial"/>
                <a:ea typeface="Arial"/>
                <a:cs typeface="Arial"/>
                <a:sym typeface="Arial"/>
              </a:rPr>
            </a:br>
            <a:endParaRPr sz="1422">
              <a:latin typeface="Arial"/>
              <a:ea typeface="Arial"/>
              <a:cs typeface="Arial"/>
              <a:sym typeface="Arial"/>
            </a:endParaRPr>
          </a:p>
          <a:p>
            <a:pPr indent="-318928" lvl="0" marL="457200" rtl="0" algn="l">
              <a:lnSpc>
                <a:spcPct val="95000"/>
              </a:lnSpc>
              <a:spcBef>
                <a:spcPts val="0"/>
              </a:spcBef>
              <a:spcAft>
                <a:spcPts val="0"/>
              </a:spcAft>
              <a:buSzPts val="1423"/>
              <a:buFont typeface="Arial"/>
              <a:buChar char="●"/>
            </a:pPr>
            <a:r>
              <a:rPr lang="en" sz="1422">
                <a:latin typeface="Arial"/>
                <a:ea typeface="Arial"/>
                <a:cs typeface="Arial"/>
                <a:sym typeface="Arial"/>
              </a:rPr>
              <a:t>This process involves training on a large dataset, learning a distribution, sampling from it, and outputting a new image.</a:t>
            </a:r>
            <a:endParaRPr sz="1422">
              <a:latin typeface="Arial"/>
              <a:ea typeface="Arial"/>
              <a:cs typeface="Arial"/>
              <a:sym typeface="Arial"/>
            </a:endParaRPr>
          </a:p>
          <a:p>
            <a:pPr indent="0" lvl="0" marL="0" rtl="0" algn="l">
              <a:lnSpc>
                <a:spcPct val="95000"/>
              </a:lnSpc>
              <a:spcBef>
                <a:spcPts val="1200"/>
              </a:spcBef>
              <a:spcAft>
                <a:spcPts val="1200"/>
              </a:spcAft>
              <a:buSzPts val="523"/>
              <a:buNone/>
            </a:pPr>
            <a:r>
              <a:t/>
            </a:r>
            <a:endParaRPr sz="1422">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Generative Adversarial Nets (GAN)</a:t>
            </a:r>
            <a:endParaRPr b="1" sz="2700"/>
          </a:p>
        </p:txBody>
      </p:sp>
      <p:sp>
        <p:nvSpPr>
          <p:cNvPr id="147" name="Google Shape;147;p15"/>
          <p:cNvSpPr txBox="1"/>
          <p:nvPr>
            <p:ph idx="1" type="body"/>
          </p:nvPr>
        </p:nvSpPr>
        <p:spPr>
          <a:xfrm>
            <a:off x="1095100" y="1167875"/>
            <a:ext cx="7748100" cy="3795300"/>
          </a:xfrm>
          <a:prstGeom prst="rect">
            <a:avLst/>
          </a:prstGeom>
        </p:spPr>
        <p:txBody>
          <a:bodyPr anchorCtr="0" anchor="t" bIns="91425" lIns="91425" spcFirstLastPara="1" rIns="91425" wrap="square" tIns="91425">
            <a:noAutofit/>
          </a:bodyPr>
          <a:lstStyle/>
          <a:p>
            <a:pPr indent="-318928" lvl="0" marL="457200" rtl="0" algn="l">
              <a:lnSpc>
                <a:spcPct val="95000"/>
              </a:lnSpc>
              <a:spcBef>
                <a:spcPts val="0"/>
              </a:spcBef>
              <a:spcAft>
                <a:spcPts val="0"/>
              </a:spcAft>
              <a:buSzPts val="1423"/>
              <a:buFont typeface="Arial"/>
              <a:buChar char="●"/>
            </a:pPr>
            <a:r>
              <a:rPr lang="en" sz="1422">
                <a:latin typeface="Arial"/>
                <a:ea typeface="Arial"/>
                <a:cs typeface="Arial"/>
                <a:sym typeface="Arial"/>
              </a:rPr>
              <a:t>GANs are trained using a minimax game between the generator and discriminator. </a:t>
            </a:r>
            <a:endParaRPr sz="1422">
              <a:latin typeface="Arial"/>
              <a:ea typeface="Arial"/>
              <a:cs typeface="Arial"/>
              <a:sym typeface="Arial"/>
            </a:endParaRPr>
          </a:p>
          <a:p>
            <a:pPr indent="-318928" lvl="0" marL="457200" rtl="0" algn="l">
              <a:lnSpc>
                <a:spcPct val="95000"/>
              </a:lnSpc>
              <a:spcBef>
                <a:spcPts val="1000"/>
              </a:spcBef>
              <a:spcAft>
                <a:spcPts val="0"/>
              </a:spcAft>
              <a:buSzPts val="1423"/>
              <a:buFont typeface="Arial"/>
              <a:buChar char="●"/>
            </a:pPr>
            <a:r>
              <a:rPr lang="en" sz="1422">
                <a:latin typeface="Arial"/>
                <a:ea typeface="Arial"/>
                <a:cs typeface="Arial"/>
                <a:sym typeface="Arial"/>
              </a:rPr>
              <a:t>The generator’s goal is to minimize the discriminator’s ability to distinguish between real and generated data. Here, D(G(z)) is the discriminator’s probability that the generated sample G(z) is real.</a:t>
            </a:r>
            <a:endParaRPr sz="1422">
              <a:latin typeface="Arial"/>
              <a:ea typeface="Arial"/>
              <a:cs typeface="Arial"/>
              <a:sym typeface="Arial"/>
            </a:endParaRPr>
          </a:p>
          <a:p>
            <a:pPr indent="0" lvl="0" marL="457200" rtl="0" algn="l">
              <a:lnSpc>
                <a:spcPct val="95000"/>
              </a:lnSpc>
              <a:spcBef>
                <a:spcPts val="1200"/>
              </a:spcBef>
              <a:spcAft>
                <a:spcPts val="0"/>
              </a:spcAft>
              <a:buNone/>
            </a:pPr>
            <a:r>
              <a:t/>
            </a:r>
            <a:endParaRPr sz="1422">
              <a:latin typeface="Arial"/>
              <a:ea typeface="Arial"/>
              <a:cs typeface="Arial"/>
              <a:sym typeface="Arial"/>
            </a:endParaRPr>
          </a:p>
          <a:p>
            <a:pPr indent="0" lvl="0" marL="0" rtl="0" algn="l">
              <a:lnSpc>
                <a:spcPct val="95000"/>
              </a:lnSpc>
              <a:spcBef>
                <a:spcPts val="1200"/>
              </a:spcBef>
              <a:spcAft>
                <a:spcPts val="0"/>
              </a:spcAft>
              <a:buNone/>
            </a:pPr>
            <a:r>
              <a:t/>
            </a:r>
            <a:endParaRPr sz="1422">
              <a:latin typeface="Arial"/>
              <a:ea typeface="Arial"/>
              <a:cs typeface="Arial"/>
              <a:sym typeface="Arial"/>
            </a:endParaRPr>
          </a:p>
          <a:p>
            <a:pPr indent="-318928" lvl="0" marL="457200" rtl="0" algn="l">
              <a:lnSpc>
                <a:spcPct val="95000"/>
              </a:lnSpc>
              <a:spcBef>
                <a:spcPts val="1200"/>
              </a:spcBef>
              <a:spcAft>
                <a:spcPts val="0"/>
              </a:spcAft>
              <a:buSzPts val="1423"/>
              <a:buFont typeface="Arial"/>
              <a:buChar char="●"/>
            </a:pPr>
            <a:r>
              <a:rPr lang="en" sz="1422">
                <a:latin typeface="Arial"/>
                <a:ea typeface="Arial"/>
                <a:cs typeface="Arial"/>
                <a:sym typeface="Arial"/>
              </a:rPr>
              <a:t>The discriminator’s goal is to maximize its accuracy in distinguishing between real and fake data. Given real data x and generated data G(z), where z is the noise vector, D(x) is the discriminator’s probability that x is real, and 1 − D(G(z)) is the probability that the generated sample G(z) is fake.</a:t>
            </a:r>
            <a:endParaRPr sz="1422">
              <a:latin typeface="Arial"/>
              <a:ea typeface="Arial"/>
              <a:cs typeface="Arial"/>
              <a:sym typeface="Arial"/>
            </a:endParaRPr>
          </a:p>
        </p:txBody>
      </p:sp>
      <p:pic>
        <p:nvPicPr>
          <p:cNvPr id="148" name="Google Shape;148;p15"/>
          <p:cNvPicPr preferRelativeResize="0"/>
          <p:nvPr/>
        </p:nvPicPr>
        <p:blipFill>
          <a:blip r:embed="rId3">
            <a:alphaModFix/>
          </a:blip>
          <a:stretch>
            <a:fillRect/>
          </a:stretch>
        </p:blipFill>
        <p:spPr>
          <a:xfrm>
            <a:off x="2772563" y="4125600"/>
            <a:ext cx="4393175" cy="349075"/>
          </a:xfrm>
          <a:prstGeom prst="rect">
            <a:avLst/>
          </a:prstGeom>
          <a:noFill/>
          <a:ln>
            <a:noFill/>
          </a:ln>
        </p:spPr>
      </p:pic>
      <p:pic>
        <p:nvPicPr>
          <p:cNvPr id="149" name="Google Shape;149;p15"/>
          <p:cNvPicPr preferRelativeResize="0"/>
          <p:nvPr/>
        </p:nvPicPr>
        <p:blipFill>
          <a:blip r:embed="rId4">
            <a:alphaModFix/>
          </a:blip>
          <a:stretch>
            <a:fillRect/>
          </a:stretch>
        </p:blipFill>
        <p:spPr>
          <a:xfrm>
            <a:off x="3349225" y="2355712"/>
            <a:ext cx="3044175" cy="29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t>Denoising Diffusion Probabilistic Model</a:t>
            </a:r>
            <a:endParaRPr b="1" sz="2700"/>
          </a:p>
        </p:txBody>
      </p:sp>
      <p:sp>
        <p:nvSpPr>
          <p:cNvPr id="155" name="Google Shape;155;p16"/>
          <p:cNvSpPr txBox="1"/>
          <p:nvPr>
            <p:ph idx="1" type="body"/>
          </p:nvPr>
        </p:nvSpPr>
        <p:spPr>
          <a:xfrm>
            <a:off x="1203550" y="1367900"/>
            <a:ext cx="7038900" cy="333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22" u="sng">
                <a:latin typeface="Arial"/>
                <a:ea typeface="Arial"/>
                <a:cs typeface="Arial"/>
                <a:sym typeface="Arial"/>
              </a:rPr>
              <a:t>Forward Diffusion Process:</a:t>
            </a:r>
            <a:r>
              <a:rPr lang="en" sz="1422">
                <a:latin typeface="Arial"/>
                <a:ea typeface="Arial"/>
                <a:cs typeface="Arial"/>
                <a:sym typeface="Arial"/>
              </a:rPr>
              <a:t> In DDPM, the forward diffusion process progressively corrupts data by adding Gaussian noise over time, defined as a Markov chain:</a:t>
            </a:r>
            <a:endParaRPr sz="1422">
              <a:latin typeface="Arial"/>
              <a:ea typeface="Arial"/>
              <a:cs typeface="Arial"/>
              <a:sym typeface="Arial"/>
            </a:endParaRPr>
          </a:p>
          <a:p>
            <a:pPr indent="0" lvl="0" marL="0" rtl="0" algn="l">
              <a:lnSpc>
                <a:spcPct val="95000"/>
              </a:lnSpc>
              <a:spcBef>
                <a:spcPts val="1200"/>
              </a:spcBef>
              <a:spcAft>
                <a:spcPts val="0"/>
              </a:spcAft>
              <a:buNone/>
            </a:pPr>
            <a:r>
              <a:t/>
            </a:r>
            <a:endParaRPr sz="1422">
              <a:latin typeface="Arial"/>
              <a:ea typeface="Arial"/>
              <a:cs typeface="Arial"/>
              <a:sym typeface="Arial"/>
            </a:endParaRPr>
          </a:p>
          <a:p>
            <a:pPr indent="0" lvl="0" marL="0" rtl="0" algn="l">
              <a:lnSpc>
                <a:spcPct val="95000"/>
              </a:lnSpc>
              <a:spcBef>
                <a:spcPts val="1200"/>
              </a:spcBef>
              <a:spcAft>
                <a:spcPts val="0"/>
              </a:spcAft>
              <a:buNone/>
            </a:pPr>
            <a:r>
              <a:rPr lang="en" sz="1422">
                <a:latin typeface="Arial"/>
                <a:ea typeface="Arial"/>
                <a:cs typeface="Arial"/>
                <a:sym typeface="Arial"/>
              </a:rPr>
              <a:t>where βt is a variance schedule, and xt is the noisy data at step t.</a:t>
            </a:r>
            <a:endParaRPr sz="1422">
              <a:latin typeface="Arial"/>
              <a:ea typeface="Arial"/>
              <a:cs typeface="Arial"/>
              <a:sym typeface="Arial"/>
            </a:endParaRPr>
          </a:p>
          <a:p>
            <a:pPr indent="0" lvl="0" marL="0" rtl="0" algn="l">
              <a:lnSpc>
                <a:spcPct val="95000"/>
              </a:lnSpc>
              <a:spcBef>
                <a:spcPts val="1200"/>
              </a:spcBef>
              <a:spcAft>
                <a:spcPts val="0"/>
              </a:spcAft>
              <a:buNone/>
            </a:pPr>
            <a:r>
              <a:rPr lang="en" sz="1422">
                <a:latin typeface="Arial"/>
                <a:ea typeface="Arial"/>
                <a:cs typeface="Arial"/>
                <a:sym typeface="Arial"/>
              </a:rPr>
              <a:t>DDPM learns the reverse process to reconstruct the data from noise, defined as</a:t>
            </a:r>
            <a:endParaRPr sz="1422">
              <a:latin typeface="Arial"/>
              <a:ea typeface="Arial"/>
              <a:cs typeface="Arial"/>
              <a:sym typeface="Arial"/>
            </a:endParaRPr>
          </a:p>
          <a:p>
            <a:pPr indent="0" lvl="0" marL="0" rtl="0" algn="l">
              <a:lnSpc>
                <a:spcPct val="95000"/>
              </a:lnSpc>
              <a:spcBef>
                <a:spcPts val="1200"/>
              </a:spcBef>
              <a:spcAft>
                <a:spcPts val="0"/>
              </a:spcAft>
              <a:buSzPts val="523"/>
              <a:buNone/>
            </a:pPr>
            <a:r>
              <a:t/>
            </a:r>
            <a:endParaRPr sz="1422">
              <a:latin typeface="Arial"/>
              <a:ea typeface="Arial"/>
              <a:cs typeface="Arial"/>
              <a:sym typeface="Arial"/>
            </a:endParaRPr>
          </a:p>
          <a:p>
            <a:pPr indent="0" lvl="0" marL="0" rtl="0" algn="l">
              <a:lnSpc>
                <a:spcPct val="95000"/>
              </a:lnSpc>
              <a:spcBef>
                <a:spcPts val="1200"/>
              </a:spcBef>
              <a:spcAft>
                <a:spcPts val="0"/>
              </a:spcAft>
              <a:buSzPts val="523"/>
              <a:buNone/>
            </a:pPr>
            <a:r>
              <a:rPr lang="en" sz="1422">
                <a:latin typeface="Arial"/>
                <a:ea typeface="Arial"/>
                <a:cs typeface="Arial"/>
                <a:sym typeface="Arial"/>
              </a:rPr>
              <a:t>The simplified loss function aims to minimise the difference between the added noise and predicted noise at each step</a:t>
            </a:r>
            <a:endParaRPr sz="1422">
              <a:latin typeface="Arial"/>
              <a:ea typeface="Arial"/>
              <a:cs typeface="Arial"/>
              <a:sym typeface="Arial"/>
            </a:endParaRPr>
          </a:p>
          <a:p>
            <a:pPr indent="0" lvl="0" marL="0" rtl="0" algn="l">
              <a:lnSpc>
                <a:spcPct val="95000"/>
              </a:lnSpc>
              <a:spcBef>
                <a:spcPts val="1200"/>
              </a:spcBef>
              <a:spcAft>
                <a:spcPts val="1200"/>
              </a:spcAft>
              <a:buSzPts val="523"/>
              <a:buNone/>
            </a:pPr>
            <a:r>
              <a:t/>
            </a:r>
            <a:endParaRPr sz="1422">
              <a:latin typeface="Arial"/>
              <a:ea typeface="Arial"/>
              <a:cs typeface="Arial"/>
              <a:sym typeface="Arial"/>
            </a:endParaRPr>
          </a:p>
        </p:txBody>
      </p:sp>
      <p:pic>
        <p:nvPicPr>
          <p:cNvPr id="156" name="Google Shape;156;p16"/>
          <p:cNvPicPr preferRelativeResize="0"/>
          <p:nvPr/>
        </p:nvPicPr>
        <p:blipFill>
          <a:blip r:embed="rId3">
            <a:alphaModFix/>
          </a:blip>
          <a:stretch>
            <a:fillRect/>
          </a:stretch>
        </p:blipFill>
        <p:spPr>
          <a:xfrm>
            <a:off x="2681575" y="1960650"/>
            <a:ext cx="3305175" cy="314325"/>
          </a:xfrm>
          <a:prstGeom prst="rect">
            <a:avLst/>
          </a:prstGeom>
          <a:noFill/>
          <a:ln>
            <a:noFill/>
          </a:ln>
        </p:spPr>
      </p:pic>
      <p:pic>
        <p:nvPicPr>
          <p:cNvPr id="157" name="Google Shape;157;p16"/>
          <p:cNvPicPr preferRelativeResize="0"/>
          <p:nvPr/>
        </p:nvPicPr>
        <p:blipFill>
          <a:blip r:embed="rId4">
            <a:alphaModFix/>
          </a:blip>
          <a:stretch>
            <a:fillRect/>
          </a:stretch>
        </p:blipFill>
        <p:spPr>
          <a:xfrm>
            <a:off x="2491075" y="3047425"/>
            <a:ext cx="3686175" cy="352425"/>
          </a:xfrm>
          <a:prstGeom prst="rect">
            <a:avLst/>
          </a:prstGeom>
          <a:noFill/>
          <a:ln>
            <a:noFill/>
          </a:ln>
        </p:spPr>
      </p:pic>
      <p:pic>
        <p:nvPicPr>
          <p:cNvPr id="158" name="Google Shape;158;p16"/>
          <p:cNvPicPr preferRelativeResize="0"/>
          <p:nvPr/>
        </p:nvPicPr>
        <p:blipFill>
          <a:blip r:embed="rId5">
            <a:alphaModFix/>
          </a:blip>
          <a:stretch>
            <a:fillRect/>
          </a:stretch>
        </p:blipFill>
        <p:spPr>
          <a:xfrm>
            <a:off x="2862550" y="4009625"/>
            <a:ext cx="2943225" cy="46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t>Denoising Diffusion Probabilistic Model</a:t>
            </a:r>
            <a:endParaRPr b="1" sz="2700"/>
          </a:p>
        </p:txBody>
      </p:sp>
      <p:sp>
        <p:nvSpPr>
          <p:cNvPr id="164" name="Google Shape;164;p17"/>
          <p:cNvSpPr txBox="1"/>
          <p:nvPr>
            <p:ph idx="1" type="body"/>
          </p:nvPr>
        </p:nvSpPr>
        <p:spPr>
          <a:xfrm>
            <a:off x="1232775" y="2504175"/>
            <a:ext cx="7038900" cy="2480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1722" u="sng">
                <a:latin typeface="Arial"/>
                <a:ea typeface="Arial"/>
                <a:cs typeface="Arial"/>
                <a:sym typeface="Arial"/>
              </a:rPr>
              <a:t>Drawbacks of DDPM</a:t>
            </a:r>
            <a:endParaRPr sz="1622">
              <a:latin typeface="Arial"/>
              <a:ea typeface="Arial"/>
              <a:cs typeface="Arial"/>
              <a:sym typeface="Arial"/>
            </a:endParaRPr>
          </a:p>
          <a:p>
            <a:pPr indent="-325278" lvl="0" marL="457200" rtl="0" algn="l">
              <a:lnSpc>
                <a:spcPct val="95000"/>
              </a:lnSpc>
              <a:spcBef>
                <a:spcPts val="1200"/>
              </a:spcBef>
              <a:spcAft>
                <a:spcPts val="0"/>
              </a:spcAft>
              <a:buSzPts val="1523"/>
              <a:buFont typeface="Arial"/>
              <a:buChar char="●"/>
            </a:pPr>
            <a:r>
              <a:rPr lang="en" sz="1522">
                <a:latin typeface="Arial"/>
                <a:ea typeface="Arial"/>
                <a:cs typeface="Arial"/>
                <a:sym typeface="Arial"/>
              </a:rPr>
              <a:t>Slow Sampling: DDPM suffers from slow sampling, requiring hundreds or thousands of steps for generating samples.</a:t>
            </a:r>
            <a:br>
              <a:rPr lang="en" sz="1522">
                <a:latin typeface="Arial"/>
                <a:ea typeface="Arial"/>
                <a:cs typeface="Arial"/>
                <a:sym typeface="Arial"/>
              </a:rPr>
            </a:br>
            <a:endParaRPr sz="1522">
              <a:latin typeface="Arial"/>
              <a:ea typeface="Arial"/>
              <a:cs typeface="Arial"/>
              <a:sym typeface="Arial"/>
            </a:endParaRPr>
          </a:p>
          <a:p>
            <a:pPr indent="-325278" lvl="0" marL="457200" rtl="0" algn="l">
              <a:lnSpc>
                <a:spcPct val="95000"/>
              </a:lnSpc>
              <a:spcBef>
                <a:spcPts val="0"/>
              </a:spcBef>
              <a:spcAft>
                <a:spcPts val="0"/>
              </a:spcAft>
              <a:buSzPts val="1523"/>
              <a:buFont typeface="Arial"/>
              <a:buChar char="●"/>
            </a:pPr>
            <a:r>
              <a:rPr lang="en" sz="1522">
                <a:latin typeface="Arial"/>
                <a:ea typeface="Arial"/>
                <a:cs typeface="Arial"/>
                <a:sym typeface="Arial"/>
              </a:rPr>
              <a:t>High Computational Cost: Due to the large number of reverse steps, DDPM is computationally expensive.</a:t>
            </a:r>
            <a:br>
              <a:rPr lang="en" sz="1522">
                <a:latin typeface="Arial"/>
                <a:ea typeface="Arial"/>
                <a:cs typeface="Arial"/>
                <a:sym typeface="Arial"/>
              </a:rPr>
            </a:br>
            <a:endParaRPr sz="1522">
              <a:latin typeface="Arial"/>
              <a:ea typeface="Arial"/>
              <a:cs typeface="Arial"/>
              <a:sym typeface="Arial"/>
            </a:endParaRPr>
          </a:p>
          <a:p>
            <a:pPr indent="-325278" lvl="0" marL="457200" rtl="0" algn="l">
              <a:lnSpc>
                <a:spcPct val="95000"/>
              </a:lnSpc>
              <a:spcBef>
                <a:spcPts val="0"/>
              </a:spcBef>
              <a:spcAft>
                <a:spcPts val="0"/>
              </a:spcAft>
              <a:buSzPts val="1523"/>
              <a:buFont typeface="Arial"/>
              <a:buChar char="●"/>
            </a:pPr>
            <a:r>
              <a:rPr lang="en" sz="1522">
                <a:latin typeface="Arial"/>
                <a:ea typeface="Arial"/>
                <a:cs typeface="Arial"/>
                <a:sym typeface="Arial"/>
              </a:rPr>
              <a:t>Hyperparameter Sensitivity: The performance of DDPM depends heavily on hyperparameters like the variance schedule βt, requiring careful tuning.</a:t>
            </a:r>
            <a:endParaRPr sz="1522">
              <a:latin typeface="Arial"/>
              <a:ea typeface="Arial"/>
              <a:cs typeface="Arial"/>
              <a:sym typeface="Arial"/>
            </a:endParaRPr>
          </a:p>
          <a:p>
            <a:pPr indent="0" lvl="0" marL="457200" rtl="0" algn="l">
              <a:lnSpc>
                <a:spcPct val="95000"/>
              </a:lnSpc>
              <a:spcBef>
                <a:spcPts val="1200"/>
              </a:spcBef>
              <a:spcAft>
                <a:spcPts val="1200"/>
              </a:spcAft>
              <a:buNone/>
            </a:pPr>
            <a:r>
              <a:t/>
            </a:r>
            <a:endParaRPr sz="1622">
              <a:latin typeface="Arial"/>
              <a:ea typeface="Arial"/>
              <a:cs typeface="Arial"/>
              <a:sym typeface="Arial"/>
            </a:endParaRPr>
          </a:p>
        </p:txBody>
      </p:sp>
      <p:pic>
        <p:nvPicPr>
          <p:cNvPr id="165" name="Google Shape;165;p17"/>
          <p:cNvPicPr preferRelativeResize="0"/>
          <p:nvPr/>
        </p:nvPicPr>
        <p:blipFill>
          <a:blip r:embed="rId3">
            <a:alphaModFix/>
          </a:blip>
          <a:stretch>
            <a:fillRect/>
          </a:stretch>
        </p:blipFill>
        <p:spPr>
          <a:xfrm>
            <a:off x="1300825" y="1056450"/>
            <a:ext cx="6902799" cy="118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Denoising Diffusion Implicit Model</a:t>
            </a:r>
            <a:endParaRPr b="1" sz="2700"/>
          </a:p>
        </p:txBody>
      </p:sp>
      <p:sp>
        <p:nvSpPr>
          <p:cNvPr id="171" name="Google Shape;171;p18"/>
          <p:cNvSpPr txBox="1"/>
          <p:nvPr>
            <p:ph idx="1" type="body"/>
          </p:nvPr>
        </p:nvSpPr>
        <p:spPr>
          <a:xfrm>
            <a:off x="1203550" y="1426625"/>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22">
                <a:latin typeface="Arial"/>
                <a:ea typeface="Arial"/>
                <a:cs typeface="Arial"/>
                <a:sym typeface="Arial"/>
              </a:rPr>
              <a:t>DDIM was introduced to address the slow sampling speed of DDPM while maintaining high-quality generation by reformulating the reverse process.</a:t>
            </a:r>
            <a:endParaRPr sz="1422">
              <a:latin typeface="Arial"/>
              <a:ea typeface="Arial"/>
              <a:cs typeface="Arial"/>
              <a:sym typeface="Arial"/>
            </a:endParaRPr>
          </a:p>
          <a:p>
            <a:pPr indent="0" lvl="0" marL="0" rtl="0" algn="l">
              <a:lnSpc>
                <a:spcPct val="95000"/>
              </a:lnSpc>
              <a:spcBef>
                <a:spcPts val="1200"/>
              </a:spcBef>
              <a:spcAft>
                <a:spcPts val="0"/>
              </a:spcAft>
              <a:buNone/>
            </a:pPr>
            <a:r>
              <a:rPr lang="en" sz="1422">
                <a:latin typeface="Arial"/>
                <a:ea typeface="Arial"/>
                <a:cs typeface="Arial"/>
                <a:sym typeface="Arial"/>
              </a:rPr>
              <a:t>The forward diffusion process used by DDPMs, which is Markovian is generalised to non-Markovian ones, for which we are still able to design suitable reverse generative Markov chains</a:t>
            </a:r>
            <a:endParaRPr sz="1422">
              <a:latin typeface="Arial"/>
              <a:ea typeface="Arial"/>
              <a:cs typeface="Arial"/>
              <a:sym typeface="Arial"/>
            </a:endParaRPr>
          </a:p>
          <a:p>
            <a:pPr indent="0" lvl="0" marL="0" rtl="0" algn="l">
              <a:lnSpc>
                <a:spcPct val="95000"/>
              </a:lnSpc>
              <a:spcBef>
                <a:spcPts val="1200"/>
              </a:spcBef>
              <a:spcAft>
                <a:spcPts val="0"/>
              </a:spcAft>
              <a:buNone/>
            </a:pPr>
            <a:r>
              <a:rPr lang="en" sz="1422">
                <a:latin typeface="Arial"/>
                <a:ea typeface="Arial"/>
                <a:cs typeface="Arial"/>
                <a:sym typeface="Arial"/>
              </a:rPr>
              <a:t>Training objective is exactly the same as DDPM</a:t>
            </a:r>
            <a:endParaRPr sz="1422">
              <a:latin typeface="Arial"/>
              <a:ea typeface="Arial"/>
              <a:cs typeface="Arial"/>
              <a:sym typeface="Arial"/>
            </a:endParaRPr>
          </a:p>
          <a:p>
            <a:pPr indent="0" lvl="0" marL="0" rtl="0" algn="l">
              <a:lnSpc>
                <a:spcPct val="95000"/>
              </a:lnSpc>
              <a:spcBef>
                <a:spcPts val="1200"/>
              </a:spcBef>
              <a:spcAft>
                <a:spcPts val="0"/>
              </a:spcAft>
              <a:buNone/>
            </a:pPr>
            <a:r>
              <a:rPr lang="en" sz="1422">
                <a:latin typeface="Arial"/>
                <a:ea typeface="Arial"/>
                <a:cs typeface="Arial"/>
                <a:sym typeface="Arial"/>
              </a:rPr>
              <a:t>DDIM modifies the reverse process into a deterministic form allowing faster sampling:</a:t>
            </a:r>
            <a:endParaRPr sz="1422">
              <a:latin typeface="Arial"/>
              <a:ea typeface="Arial"/>
              <a:cs typeface="Arial"/>
              <a:sym typeface="Arial"/>
            </a:endParaRPr>
          </a:p>
          <a:p>
            <a:pPr indent="0" lvl="0" marL="0" rtl="0" algn="l">
              <a:lnSpc>
                <a:spcPct val="95000"/>
              </a:lnSpc>
              <a:spcBef>
                <a:spcPts val="1200"/>
              </a:spcBef>
              <a:spcAft>
                <a:spcPts val="0"/>
              </a:spcAft>
              <a:buNone/>
            </a:pPr>
            <a:r>
              <a:t/>
            </a:r>
            <a:endParaRPr sz="1422">
              <a:latin typeface="Arial"/>
              <a:ea typeface="Arial"/>
              <a:cs typeface="Arial"/>
              <a:sym typeface="Arial"/>
            </a:endParaRPr>
          </a:p>
          <a:p>
            <a:pPr indent="0" lvl="0" marL="0" rtl="0" algn="l">
              <a:lnSpc>
                <a:spcPct val="95000"/>
              </a:lnSpc>
              <a:spcBef>
                <a:spcPts val="1200"/>
              </a:spcBef>
              <a:spcAft>
                <a:spcPts val="1200"/>
              </a:spcAft>
              <a:buSzPts val="523"/>
              <a:buNone/>
            </a:pPr>
            <a:r>
              <a:t/>
            </a:r>
            <a:endParaRPr sz="1422">
              <a:latin typeface="Arial"/>
              <a:ea typeface="Arial"/>
              <a:cs typeface="Arial"/>
              <a:sym typeface="Arial"/>
            </a:endParaRPr>
          </a:p>
        </p:txBody>
      </p:sp>
      <p:pic>
        <p:nvPicPr>
          <p:cNvPr id="172" name="Google Shape;172;p18"/>
          <p:cNvPicPr preferRelativeResize="0"/>
          <p:nvPr/>
        </p:nvPicPr>
        <p:blipFill>
          <a:blip r:embed="rId3">
            <a:alphaModFix/>
          </a:blip>
          <a:stretch>
            <a:fillRect/>
          </a:stretch>
        </p:blipFill>
        <p:spPr>
          <a:xfrm>
            <a:off x="1908200" y="3668475"/>
            <a:ext cx="5236950" cy="66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Noise Conditional Score Networks</a:t>
            </a:r>
            <a:endParaRPr b="1" sz="2700"/>
          </a:p>
        </p:txBody>
      </p:sp>
      <p:sp>
        <p:nvSpPr>
          <p:cNvPr id="178" name="Google Shape;178;p19"/>
          <p:cNvSpPr txBox="1"/>
          <p:nvPr>
            <p:ph idx="1" type="body"/>
          </p:nvPr>
        </p:nvSpPr>
        <p:spPr>
          <a:xfrm>
            <a:off x="1203550" y="1426625"/>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22">
                <a:latin typeface="Arial"/>
                <a:ea typeface="Arial"/>
                <a:cs typeface="Arial"/>
                <a:sym typeface="Arial"/>
              </a:rPr>
              <a:t>Aims to create a generative model which produces samples using Langevin dynamics using gradients of data distribution perturbed with Gaussian noise, estimated with score matching corresponding to gradually decreasing noise levels.</a:t>
            </a:r>
            <a:endParaRPr sz="1422">
              <a:latin typeface="Arial"/>
              <a:ea typeface="Arial"/>
              <a:cs typeface="Arial"/>
              <a:sym typeface="Arial"/>
            </a:endParaRPr>
          </a:p>
          <a:p>
            <a:pPr indent="0" lvl="0" marL="0" rtl="0" algn="l">
              <a:lnSpc>
                <a:spcPct val="95000"/>
              </a:lnSpc>
              <a:spcBef>
                <a:spcPts val="1200"/>
              </a:spcBef>
              <a:spcAft>
                <a:spcPts val="0"/>
              </a:spcAft>
              <a:buNone/>
            </a:pPr>
            <a:r>
              <a:rPr lang="en" sz="1422">
                <a:latin typeface="Arial"/>
                <a:ea typeface="Arial"/>
                <a:cs typeface="Arial"/>
                <a:sym typeface="Arial"/>
              </a:rPr>
              <a:t>A generative model where samples are produced via Langevin dynamics using gradients of the data distribution estimated with score matching. Since gradients can be ill-defined and hard to estimate when the data resides on low-dimensional manifolds, the data is </a:t>
            </a:r>
            <a:r>
              <a:rPr lang="en" sz="1422">
                <a:latin typeface="Arial"/>
                <a:ea typeface="Arial"/>
                <a:cs typeface="Arial"/>
                <a:sym typeface="Arial"/>
              </a:rPr>
              <a:t>perturbed</a:t>
            </a:r>
            <a:r>
              <a:rPr lang="en" sz="1422">
                <a:latin typeface="Arial"/>
                <a:ea typeface="Arial"/>
                <a:cs typeface="Arial"/>
                <a:sym typeface="Arial"/>
              </a:rPr>
              <a:t> with different levels of Gaussian noise, and the corresponding scores is jointly estimated, i.e., the vector fields of gradients of the perturbed data distribution for all noise levels. </a:t>
            </a:r>
            <a:endParaRPr sz="1422">
              <a:latin typeface="Arial"/>
              <a:ea typeface="Arial"/>
              <a:cs typeface="Arial"/>
              <a:sym typeface="Arial"/>
            </a:endParaRPr>
          </a:p>
          <a:p>
            <a:pPr indent="0" lvl="0" marL="0" rtl="0" algn="l">
              <a:lnSpc>
                <a:spcPct val="95000"/>
              </a:lnSpc>
              <a:spcBef>
                <a:spcPts val="1200"/>
              </a:spcBef>
              <a:spcAft>
                <a:spcPts val="0"/>
              </a:spcAft>
              <a:buNone/>
            </a:pPr>
            <a:r>
              <a:rPr lang="en" sz="1422">
                <a:latin typeface="Arial"/>
                <a:ea typeface="Arial"/>
                <a:cs typeface="Arial"/>
                <a:sym typeface="Arial"/>
              </a:rPr>
              <a:t>For sampling, an annealed Langevin dynamics is proposed where we use gradients corresponding to gradually decreasing noise levels as the sampling process gets closer to the data manifold.</a:t>
            </a:r>
            <a:endParaRPr sz="1422">
              <a:latin typeface="Arial"/>
              <a:ea typeface="Arial"/>
              <a:cs typeface="Arial"/>
              <a:sym typeface="Arial"/>
            </a:endParaRPr>
          </a:p>
          <a:p>
            <a:pPr indent="0" lvl="0" marL="0" rtl="0" algn="l">
              <a:lnSpc>
                <a:spcPct val="95000"/>
              </a:lnSpc>
              <a:spcBef>
                <a:spcPts val="1200"/>
              </a:spcBef>
              <a:spcAft>
                <a:spcPts val="1200"/>
              </a:spcAft>
              <a:buSzPts val="523"/>
              <a:buNone/>
            </a:pPr>
            <a:r>
              <a:t/>
            </a:r>
            <a:endParaRPr sz="1422">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SOTA Implementation of DDPM</a:t>
            </a:r>
            <a:endParaRPr b="1" sz="2700"/>
          </a:p>
        </p:txBody>
      </p:sp>
      <p:sp>
        <p:nvSpPr>
          <p:cNvPr id="184" name="Google Shape;184;p20"/>
          <p:cNvSpPr txBox="1"/>
          <p:nvPr>
            <p:ph idx="1" type="body"/>
          </p:nvPr>
        </p:nvSpPr>
        <p:spPr>
          <a:xfrm>
            <a:off x="1203550" y="1426625"/>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523"/>
              <a:buNone/>
            </a:pPr>
            <a:r>
              <a:rPr lang="en" sz="1422">
                <a:latin typeface="Arial"/>
                <a:ea typeface="Arial"/>
                <a:cs typeface="Arial"/>
                <a:sym typeface="Arial"/>
              </a:rPr>
              <a:t>We sampled a image using the trained model on MNIST dataset with 1000 steps</a:t>
            </a:r>
            <a:endParaRPr sz="1422">
              <a:latin typeface="Arial"/>
              <a:ea typeface="Arial"/>
              <a:cs typeface="Arial"/>
              <a:sym typeface="Arial"/>
            </a:endParaRPr>
          </a:p>
        </p:txBody>
      </p:sp>
      <p:pic>
        <p:nvPicPr>
          <p:cNvPr id="185" name="Google Shape;185;p20"/>
          <p:cNvPicPr preferRelativeResize="0"/>
          <p:nvPr/>
        </p:nvPicPr>
        <p:blipFill>
          <a:blip r:embed="rId3">
            <a:alphaModFix/>
          </a:blip>
          <a:stretch>
            <a:fillRect/>
          </a:stretch>
        </p:blipFill>
        <p:spPr>
          <a:xfrm>
            <a:off x="5811150" y="1975975"/>
            <a:ext cx="1812500" cy="1812500"/>
          </a:xfrm>
          <a:prstGeom prst="rect">
            <a:avLst/>
          </a:prstGeom>
          <a:noFill/>
          <a:ln>
            <a:noFill/>
          </a:ln>
        </p:spPr>
      </p:pic>
      <p:pic>
        <p:nvPicPr>
          <p:cNvPr id="186" name="Google Shape;186;p20"/>
          <p:cNvPicPr preferRelativeResize="0"/>
          <p:nvPr/>
        </p:nvPicPr>
        <p:blipFill>
          <a:blip r:embed="rId4">
            <a:alphaModFix/>
          </a:blip>
          <a:stretch>
            <a:fillRect/>
          </a:stretch>
        </p:blipFill>
        <p:spPr>
          <a:xfrm>
            <a:off x="3567950" y="1947988"/>
            <a:ext cx="1868475" cy="1868475"/>
          </a:xfrm>
          <a:prstGeom prst="rect">
            <a:avLst/>
          </a:prstGeom>
          <a:noFill/>
          <a:ln>
            <a:noFill/>
          </a:ln>
        </p:spPr>
      </p:pic>
      <p:pic>
        <p:nvPicPr>
          <p:cNvPr id="187" name="Google Shape;187;p20"/>
          <p:cNvPicPr preferRelativeResize="0"/>
          <p:nvPr/>
        </p:nvPicPr>
        <p:blipFill>
          <a:blip r:embed="rId5">
            <a:alphaModFix/>
          </a:blip>
          <a:stretch>
            <a:fillRect/>
          </a:stretch>
        </p:blipFill>
        <p:spPr>
          <a:xfrm>
            <a:off x="1297500" y="1975975"/>
            <a:ext cx="1812500" cy="181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SOTA </a:t>
            </a:r>
            <a:r>
              <a:rPr b="1" lang="en" sz="2700"/>
              <a:t>Implementation of DDIM</a:t>
            </a:r>
            <a:endParaRPr b="1" sz="2700"/>
          </a:p>
        </p:txBody>
      </p:sp>
      <p:sp>
        <p:nvSpPr>
          <p:cNvPr id="193" name="Google Shape;193;p21"/>
          <p:cNvSpPr txBox="1"/>
          <p:nvPr>
            <p:ph idx="1" type="body"/>
          </p:nvPr>
        </p:nvSpPr>
        <p:spPr>
          <a:xfrm>
            <a:off x="1127450" y="1513625"/>
            <a:ext cx="4192200" cy="2911200"/>
          </a:xfrm>
          <a:prstGeom prst="rect">
            <a:avLst/>
          </a:prstGeom>
        </p:spPr>
        <p:txBody>
          <a:bodyPr anchorCtr="0" anchor="t" bIns="91425" lIns="91425" spcFirstLastPara="1" rIns="91425" wrap="square" tIns="91425">
            <a:noAutofit/>
          </a:bodyPr>
          <a:lstStyle/>
          <a:p>
            <a:pPr indent="-318928" lvl="0" marL="457200" rtl="0" algn="l">
              <a:lnSpc>
                <a:spcPct val="95000"/>
              </a:lnSpc>
              <a:spcBef>
                <a:spcPts val="1000"/>
              </a:spcBef>
              <a:spcAft>
                <a:spcPts val="0"/>
              </a:spcAft>
              <a:buSzPts val="1423"/>
              <a:buFont typeface="Arial"/>
              <a:buChar char="●"/>
            </a:pPr>
            <a:r>
              <a:rPr lang="en" sz="1422">
                <a:latin typeface="Arial"/>
                <a:ea typeface="Arial"/>
                <a:cs typeface="Arial"/>
                <a:sym typeface="Arial"/>
              </a:rPr>
              <a:t>We have used the </a:t>
            </a:r>
            <a:r>
              <a:rPr lang="en" sz="1422">
                <a:latin typeface="Arial"/>
                <a:ea typeface="Arial"/>
                <a:cs typeface="Arial"/>
                <a:sym typeface="Arial"/>
              </a:rPr>
              <a:t>cifar 10</a:t>
            </a:r>
            <a:r>
              <a:rPr lang="en" sz="1422">
                <a:latin typeface="Arial"/>
                <a:ea typeface="Arial"/>
                <a:cs typeface="Arial"/>
                <a:sym typeface="Arial"/>
              </a:rPr>
              <a:t> dataset</a:t>
            </a:r>
            <a:endParaRPr sz="1422">
              <a:latin typeface="Arial"/>
              <a:ea typeface="Arial"/>
              <a:cs typeface="Arial"/>
              <a:sym typeface="Arial"/>
            </a:endParaRPr>
          </a:p>
          <a:p>
            <a:pPr indent="-318928" lvl="0" marL="457200" rtl="0" algn="l">
              <a:lnSpc>
                <a:spcPct val="95000"/>
              </a:lnSpc>
              <a:spcBef>
                <a:spcPts val="1200"/>
              </a:spcBef>
              <a:spcAft>
                <a:spcPts val="0"/>
              </a:spcAft>
              <a:buSzPts val="1423"/>
              <a:buFont typeface="Arial"/>
              <a:buChar char="●"/>
            </a:pPr>
            <a:r>
              <a:rPr lang="en" sz="1422">
                <a:latin typeface="Arial"/>
                <a:ea typeface="Arial"/>
                <a:cs typeface="Arial"/>
                <a:sym typeface="Arial"/>
              </a:rPr>
              <a:t>Trained for 20 epochs</a:t>
            </a:r>
            <a:endParaRPr sz="1422">
              <a:latin typeface="Arial"/>
              <a:ea typeface="Arial"/>
              <a:cs typeface="Arial"/>
              <a:sym typeface="Arial"/>
            </a:endParaRPr>
          </a:p>
          <a:p>
            <a:pPr indent="-318928" lvl="0" marL="457200" rtl="0" algn="l">
              <a:lnSpc>
                <a:spcPct val="95000"/>
              </a:lnSpc>
              <a:spcBef>
                <a:spcPts val="1000"/>
              </a:spcBef>
              <a:spcAft>
                <a:spcPts val="1200"/>
              </a:spcAft>
              <a:buSzPts val="1423"/>
              <a:buFont typeface="Arial"/>
              <a:buChar char="●"/>
            </a:pPr>
            <a:r>
              <a:rPr lang="en" sz="1422">
                <a:latin typeface="Arial"/>
                <a:ea typeface="Arial"/>
                <a:cs typeface="Arial"/>
                <a:sym typeface="Arial"/>
              </a:rPr>
              <a:t>Sampled over 100 steps</a:t>
            </a:r>
            <a:endParaRPr sz="1422">
              <a:latin typeface="Arial"/>
              <a:ea typeface="Arial"/>
              <a:cs typeface="Arial"/>
              <a:sym typeface="Arial"/>
            </a:endParaRPr>
          </a:p>
        </p:txBody>
      </p:sp>
      <p:pic>
        <p:nvPicPr>
          <p:cNvPr id="194" name="Google Shape;194;p21"/>
          <p:cNvPicPr preferRelativeResize="0"/>
          <p:nvPr/>
        </p:nvPicPr>
        <p:blipFill>
          <a:blip r:embed="rId3">
            <a:alphaModFix/>
          </a:blip>
          <a:stretch>
            <a:fillRect/>
          </a:stretch>
        </p:blipFill>
        <p:spPr>
          <a:xfrm>
            <a:off x="5102175" y="961525"/>
            <a:ext cx="3066600" cy="3863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